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02" autoAdjust="0"/>
  </p:normalViewPr>
  <p:slideViewPr>
    <p:cSldViewPr>
      <p:cViewPr varScale="1">
        <p:scale>
          <a:sx n="73" d="100"/>
          <a:sy n="73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pitchFamily="34" charset="0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pitchFamily="34" charset="0"/>
              </a:endParaRPr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pitchFamily="34" charset="0"/>
              </a:endParaRPr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pitchFamily="34" charset="0"/>
              </a:endParaRPr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pitchFamily="34" charset="0"/>
              </a:endParaRPr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pitchFamily="34" charset="0"/>
              </a:endParaRPr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pitchFamily="34" charset="0"/>
              </a:endParaRPr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pitchFamily="34" charset="0"/>
              </a:endParaRPr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pitchFamily="34" charset="0"/>
              </a:endParaRPr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Arial" pitchFamily="34" charset="0"/>
              </a:endParaRPr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Arial" pitchFamily="34" charset="0"/>
              </a:endParaRPr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Arial" pitchFamily="34" charset="0"/>
              </a:endParaRPr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Arial" pitchFamily="34" charset="0"/>
              </a:endParaRPr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Arial" pitchFamily="34" charset="0"/>
              </a:endParaRPr>
            </a:p>
          </p:txBody>
        </p:sp>
      </p:grpSp>
      <p:sp>
        <p:nvSpPr>
          <p:cNvPr id="6183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184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65CB3-DB47-4722-800D-171E73BA4A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7FA88-CF21-4E1F-B8C7-EC25A7C4AC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6C30E-7121-4EA0-BFC5-BA6083207A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7E5E0-EF87-4BC3-81AF-E65EE43681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421C3-3994-45D2-BD13-54A0D3163D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CF9CE-AE15-40F2-ADE0-A9C1DD4B84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DBEE1-53AA-4229-ACDA-736E651B59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5F05E-E87C-46D9-BA7C-8F78E57837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8E7BC-8D29-4907-A827-A2B0A06BBF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01592-4608-4D72-B12E-2C0E5C2BF0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385D0-84D3-4D2F-BE60-F27AE5B7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B0184-4471-4BB7-A612-2ED8ED6BB6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956D8-5EC8-47D6-9F0E-097AB42D3E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pitchFamily="34" charset="0"/>
              </a:endParaRPr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pitchFamily="34" charset="0"/>
              </a:endParaRPr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pitchFamily="34" charset="0"/>
              </a:endParaRPr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127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5128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5129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5130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5131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5132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5133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5134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5135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5136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5137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5138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5139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</p:grpSp>
        <p:sp>
          <p:nvSpPr>
            <p:cNvPr id="5140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pitchFamily="34" charset="0"/>
              </a:endParaRPr>
            </a:p>
          </p:txBody>
        </p:sp>
        <p:sp>
          <p:nvSpPr>
            <p:cNvPr id="5141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pitchFamily="34" charset="0"/>
              </a:endParaRPr>
            </a:p>
          </p:txBody>
        </p:sp>
        <p:sp>
          <p:nvSpPr>
            <p:cNvPr id="5142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pitchFamily="34" charset="0"/>
              </a:endParaRPr>
            </a:p>
          </p:txBody>
        </p:sp>
        <p:sp>
          <p:nvSpPr>
            <p:cNvPr id="5143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pitchFamily="34" charset="0"/>
              </a:endParaRPr>
            </a:p>
          </p:txBody>
        </p:sp>
        <p:sp>
          <p:nvSpPr>
            <p:cNvPr id="5144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pitchFamily="34" charset="0"/>
              </a:endParaRPr>
            </a:p>
          </p:txBody>
        </p:sp>
        <p:sp>
          <p:nvSpPr>
            <p:cNvPr id="5145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pitchFamily="34" charset="0"/>
              </a:endParaRPr>
            </a:p>
          </p:txBody>
        </p:sp>
        <p:sp>
          <p:nvSpPr>
            <p:cNvPr id="5146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pitchFamily="34" charset="0"/>
              </a:endParaRPr>
            </a:p>
          </p:txBody>
        </p:sp>
        <p:sp>
          <p:nvSpPr>
            <p:cNvPr id="5147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pitchFamily="34" charset="0"/>
              </a:endParaRPr>
            </a:p>
          </p:txBody>
        </p:sp>
        <p:sp>
          <p:nvSpPr>
            <p:cNvPr id="5148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Arial" pitchFamily="34" charset="0"/>
              </a:endParaRPr>
            </a:p>
          </p:txBody>
        </p:sp>
        <p:sp>
          <p:nvSpPr>
            <p:cNvPr id="5149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Arial" pitchFamily="34" charset="0"/>
              </a:endParaRPr>
            </a:p>
          </p:txBody>
        </p:sp>
        <p:sp>
          <p:nvSpPr>
            <p:cNvPr id="5150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Arial" pitchFamily="34" charset="0"/>
              </a:endParaRPr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5152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5153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5154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5155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5156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</p:grpSp>
        <p:sp>
          <p:nvSpPr>
            <p:cNvPr id="5157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Arial" pitchFamily="34" charset="0"/>
              </a:endParaRPr>
            </a:p>
          </p:txBody>
        </p:sp>
        <p:sp>
          <p:nvSpPr>
            <p:cNvPr id="5158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Arial" pitchFamily="34" charset="0"/>
              </a:endParaRPr>
            </a:p>
          </p:txBody>
        </p:sp>
      </p:grpSp>
      <p:sp>
        <p:nvSpPr>
          <p:cNvPr id="5159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61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62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defRPr>
            </a:lvl1pPr>
          </a:lstStyle>
          <a:p>
            <a:pPr>
              <a:defRPr/>
            </a:pPr>
            <a:fld id="{32763830-D586-436D-A24E-0ACC5E0B59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4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51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9" grpId="0"/>
      <p:bldP spid="5163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16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6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16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16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6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16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16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6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16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16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6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16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16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6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16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800" smtClean="0"/>
              <a:t>Графический вид изображения климата -климатограмма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Для учащихся в подготовке к ГИА и ЕГЭ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smtClean="0"/>
              <a:t> </a:t>
            </a:r>
            <a:r>
              <a:rPr lang="ru-RU" sz="6000" b="1" smtClean="0">
                <a:effectLst/>
              </a:rPr>
              <a:t>Как отличить: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Субэкваториальный </a:t>
            </a:r>
            <a:r>
              <a:rPr lang="ru-RU" sz="2800" dirty="0" smtClean="0">
                <a:solidFill>
                  <a:srgbClr val="FF0000"/>
                </a:solidFill>
              </a:rPr>
              <a:t>от Тропического муссонного климата?</a:t>
            </a:r>
            <a:endParaRPr lang="ru-RU" sz="2800" i="1" dirty="0" smtClean="0">
              <a:solidFill>
                <a:srgbClr val="FF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ru-RU" sz="2800" i="1" dirty="0" smtClean="0"/>
              <a:t> </a:t>
            </a:r>
            <a:r>
              <a:rPr lang="ru-RU" sz="2800" i="1" dirty="0" smtClean="0">
                <a:solidFill>
                  <a:schemeClr val="bg1">
                    <a:lumMod val="50000"/>
                  </a:schemeClr>
                </a:solidFill>
              </a:rPr>
              <a:t>Режим осадков почти одинаков (летом жарко и сухо), да и количество тоже (в СЭ  2000 – 2500 мм, а в </a:t>
            </a:r>
            <a:r>
              <a:rPr lang="ru-RU" sz="2800" i="1" dirty="0" err="1" smtClean="0">
                <a:solidFill>
                  <a:schemeClr val="bg1">
                    <a:lumMod val="50000"/>
                  </a:schemeClr>
                </a:solidFill>
              </a:rPr>
              <a:t>Т.мус</a:t>
            </a:r>
            <a:r>
              <a:rPr lang="ru-RU" sz="2800" i="1" dirty="0" smtClean="0">
                <a:solidFill>
                  <a:schemeClr val="bg1">
                    <a:lumMod val="50000"/>
                  </a:schemeClr>
                </a:solidFill>
              </a:rPr>
              <a:t>. 1500 – 3500 мм). Разницу можно увидеть по амплитуде температур (СЭ – лето +30, зима - +26 0С; </a:t>
            </a:r>
            <a:r>
              <a:rPr lang="ru-RU" sz="2800" i="1" dirty="0" err="1" smtClean="0">
                <a:solidFill>
                  <a:schemeClr val="bg1">
                    <a:lumMod val="50000"/>
                  </a:schemeClr>
                </a:solidFill>
              </a:rPr>
              <a:t>Т.мус</a:t>
            </a:r>
            <a:r>
              <a:rPr lang="ru-RU" sz="2800" i="1" dirty="0" smtClean="0">
                <a:solidFill>
                  <a:schemeClr val="bg1">
                    <a:lumMod val="50000"/>
                  </a:schemeClr>
                </a:solidFill>
              </a:rPr>
              <a:t>. – лето +30, а зима +20 0С)</a:t>
            </a:r>
            <a:endParaRPr lang="ru-RU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ru-RU" sz="28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6000" b="1" dirty="0" smtClean="0"/>
              <a:t>Как отличить: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ru-RU" sz="2800" dirty="0" smtClean="0"/>
              <a:t>- </a:t>
            </a:r>
            <a:r>
              <a:rPr lang="ru-RU" sz="2800" dirty="0" smtClean="0">
                <a:solidFill>
                  <a:srgbClr val="FF0000"/>
                </a:solidFill>
              </a:rPr>
              <a:t>Экваториальный от Тропического влажного?</a:t>
            </a:r>
          </a:p>
          <a:p>
            <a:pPr marL="0" indent="0" eaLnBrk="1" hangingPunct="1">
              <a:buNone/>
              <a:defRPr/>
            </a:pPr>
            <a:r>
              <a:rPr lang="ru-RU" sz="2800" dirty="0" smtClean="0"/>
              <a:t>     </a:t>
            </a:r>
            <a:r>
              <a:rPr lang="ru-RU" sz="2800" i="1" dirty="0" smtClean="0">
                <a:solidFill>
                  <a:schemeClr val="bg1">
                    <a:lumMod val="50000"/>
                  </a:schemeClr>
                </a:solidFill>
              </a:rPr>
              <a:t>Режим осадков почти одинаков – количество осадков равномерно в течении года  (в Э более 2000 мм, в </a:t>
            </a:r>
            <a:r>
              <a:rPr lang="ru-RU" sz="2800" i="1" dirty="0" err="1" smtClean="0">
                <a:solidFill>
                  <a:schemeClr val="bg1">
                    <a:lumMod val="50000"/>
                  </a:schemeClr>
                </a:solidFill>
              </a:rPr>
              <a:t>Т.вл</a:t>
            </a:r>
            <a:r>
              <a:rPr lang="ru-RU" sz="2800" i="1" dirty="0" smtClean="0">
                <a:solidFill>
                  <a:schemeClr val="bg1">
                    <a:lumMod val="50000"/>
                  </a:schemeClr>
                </a:solidFill>
              </a:rPr>
              <a:t>. – от 1500 до 2500 мм), а температуры в течении года отличны – в Э. в течении года  почти одинаковые +24 - +26 0С, а в </a:t>
            </a:r>
            <a:r>
              <a:rPr lang="ru-RU" sz="2800" i="1" dirty="0" err="1" smtClean="0">
                <a:solidFill>
                  <a:schemeClr val="bg1">
                    <a:lumMod val="50000"/>
                  </a:schemeClr>
                </a:solidFill>
              </a:rPr>
              <a:t>Т.вл</a:t>
            </a:r>
            <a:r>
              <a:rPr lang="ru-RU" sz="2800" i="1" dirty="0" smtClean="0">
                <a:solidFill>
                  <a:schemeClr val="bg1">
                    <a:lumMod val="50000"/>
                  </a:schemeClr>
                </a:solidFill>
              </a:rPr>
              <a:t>. – зимой +17, а летом +26.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smtClean="0"/>
              <a:t>Решения некоторых заданий из ЕГЭ по теме «климат»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ru-RU" sz="2000" b="1" i="1" dirty="0" smtClean="0">
                <a:solidFill>
                  <a:srgbClr val="FF0000"/>
                </a:solidFill>
              </a:rPr>
              <a:t>Задача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i="1" dirty="0" smtClean="0">
                <a:solidFill>
                  <a:srgbClr val="FF0000"/>
                </a:solidFill>
              </a:rPr>
              <a:t>№1.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Определите тип климата и климатический пояс (с указанием полушария), для которого характерны: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четкая сезонность режима температур и осадков, причем январские температуры около -20 градусов по Цельсию, июльские около +18;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максимум осадков наблюдается в июле – сентябре, минимум в декабре – феврале;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годовая сумма осадков – около 900 мм.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Решение: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1. Зима в январе – значит это северное полушарие.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2. Зимой отрицательные температуры, но летом температуры выше +10 – значит это умеренный пояс.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3. большинство осадков выпадает летом и много. Значит это муссонный климат.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76250"/>
            <a:ext cx="8229600" cy="565467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ru-RU" sz="2400" b="1" i="1" dirty="0" smtClean="0">
                <a:solidFill>
                  <a:srgbClr val="FF0000"/>
                </a:solidFill>
              </a:rPr>
              <a:t>Задача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i="1" dirty="0" smtClean="0">
                <a:solidFill>
                  <a:srgbClr val="FF0000"/>
                </a:solidFill>
              </a:rPr>
              <a:t>№2.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</a:rPr>
              <a:t>Определите тип климата и климатический пояс (с указанием полушария), для которого характерны: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</a:rPr>
              <a:t>четкая сезонность температурного режима; январские температуры около +17 градусов по Цельсию, июльские около 0;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</a:rPr>
              <a:t>осадки выпадают относительно регулярно;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</a:rPr>
              <a:t>годовая сумма осадков около 1000 мм.</a:t>
            </a:r>
            <a:endParaRPr lang="ru-RU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Решение: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1. Зима в июле – значит это южное полушарие.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2. Зимние температуры около нуля – значит это субтропический пояс.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3. Осадки регулярны и много – значит это климат с умеренным увлажнением.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49275"/>
            <a:ext cx="8229600" cy="558165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ru-RU" sz="2800" b="1" i="1" dirty="0" smtClean="0">
                <a:solidFill>
                  <a:srgbClr val="FF0000"/>
                </a:solidFill>
              </a:rPr>
              <a:t>Задача №3.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</a:rPr>
              <a:t>В какое время года выпадают осадки в субэкваториальных поясах?</a:t>
            </a:r>
            <a:endParaRPr lang="ru-RU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None/>
              <a:defRPr/>
            </a:pPr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</a:rPr>
              <a:t>Ответ: </a:t>
            </a:r>
          </a:p>
          <a:p>
            <a:pPr marL="0" indent="0" eaLnBrk="1" hangingPunct="1">
              <a:buNone/>
              <a:defRPr/>
            </a:pPr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</a:rPr>
              <a:t>Период засухи – зима. Но в северном полушарии зима в январе, а в южном – в июле. Значит: осадки выпадают в субэкваториальном поясе северного полушария в апреле – сентябре, максимум – в августе. В субэкваториальном поясе южного полушария в сентябре – апреле, максимум в декабре.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 Построить климатограмму: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а) Нарисовать 12 столбцов – количество месяцев. Снизу их подписать первыми буквами.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б) Проанализировать данные и оформить легенду </a:t>
            </a:r>
            <a:r>
              <a:rPr lang="ru-RU" sz="2000" b="1" dirty="0" err="1" smtClean="0">
                <a:solidFill>
                  <a:schemeClr val="bg1">
                    <a:lumMod val="50000"/>
                  </a:schemeClr>
                </a:solidFill>
              </a:rPr>
              <a:t>климатограммы</a:t>
            </a: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. Я приняла решение – отмечать температуру через 10 градусов, а количество осадков – через 100 мм.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в) Сложить все показания количества осадков и сверху написать среднегодовой показатель.</a:t>
            </a:r>
          </a:p>
        </p:txBody>
      </p:sp>
      <p:pic>
        <p:nvPicPr>
          <p:cNvPr id="17412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76056" y="1340768"/>
            <a:ext cx="3744415" cy="4968552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/>
              <a:t>Что нужно повторить?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</a:rPr>
              <a:t>Если остались вопросы, нужно найти в учебнике 7-го класса темы «Атмосфера и климаты Земли», «Климатические пояса» и повторить их.</a:t>
            </a:r>
          </a:p>
        </p:txBody>
      </p:sp>
      <p:pic>
        <p:nvPicPr>
          <p:cNvPr id="18436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88024" y="1341944"/>
            <a:ext cx="3744415" cy="5039384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 Описание климатограммы: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</a:rPr>
              <a:t>- столбцы в </a:t>
            </a:r>
            <a:r>
              <a:rPr lang="ru-RU" sz="2800" dirty="0" err="1" smtClean="0">
                <a:solidFill>
                  <a:schemeClr val="bg1">
                    <a:lumMod val="50000"/>
                  </a:schemeClr>
                </a:solidFill>
              </a:rPr>
              <a:t>климатограмме</a:t>
            </a:r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</a:rPr>
              <a:t>  -         количество месяцев, снизу отмечены первые буквы месяцев. Иногда изображены 4 сезона, иногда не все месяцы.</a:t>
            </a:r>
          </a:p>
        </p:txBody>
      </p:sp>
      <p:pic>
        <p:nvPicPr>
          <p:cNvPr id="4100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0" y="1412875"/>
            <a:ext cx="4038600" cy="515620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57200" y="476250"/>
            <a:ext cx="4038600" cy="565467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- слева отмечена шкала температур. Нулевая отметка может стоять как первая снизу, так и посередине.    Выше нуля – положительные температуры,  ниже – отрицательные.</a:t>
            </a:r>
          </a:p>
          <a:p>
            <a:pPr eaLnBrk="1" hangingPunct="1">
              <a:defRPr/>
            </a:pP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    - изотерма изображена линией, положительная – красной, отрицательная – синей.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648200" y="549275"/>
            <a:ext cx="4038600" cy="558165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- справа отмечена шкала количества осадков.</a:t>
            </a:r>
          </a:p>
          <a:p>
            <a:pPr eaLnBrk="1" hangingPunct="1">
              <a:defRPr/>
            </a:pP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   - каждый синий столбец – среднемесячные показатели осадков, если мы их сложим, получим среднегодовое значение.</a:t>
            </a:r>
          </a:p>
          <a:p>
            <a:pPr eaLnBrk="1" hangingPunct="1">
              <a:defRPr/>
            </a:pP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   - сверху или снизу цифрой показано годовое количество осадков.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smtClean="0"/>
              <a:t> По колебанию температуры можно определить климатический пояс:</a:t>
            </a: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/>
              <a:t> </a:t>
            </a:r>
            <a:r>
              <a:rPr lang="ru-RU" sz="1800" dirty="0" smtClean="0">
                <a:solidFill>
                  <a:schemeClr val="bg1">
                    <a:lumMod val="50000"/>
                  </a:schemeClr>
                </a:solidFill>
              </a:rPr>
              <a:t>- если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t </a:t>
            </a:r>
            <a:r>
              <a:rPr lang="ru-RU" sz="1800" dirty="0" smtClean="0">
                <a:solidFill>
                  <a:schemeClr val="bg1">
                    <a:lumMod val="50000"/>
                  </a:schemeClr>
                </a:solidFill>
              </a:rPr>
              <a:t>+24-+26 в течении всего года – значит это экваториальный пояс.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solidFill>
                  <a:schemeClr val="bg1">
                    <a:lumMod val="50000"/>
                  </a:schemeClr>
                </a:solidFill>
              </a:rPr>
              <a:t>   - если амплитуда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ru-RU" sz="1800" dirty="0" smtClean="0">
                <a:solidFill>
                  <a:schemeClr val="bg1">
                    <a:lumMod val="50000"/>
                  </a:schemeClr>
                </a:solidFill>
              </a:rPr>
              <a:t> незначительная (3-7 градуса) выше +20, значит – это субэкваториальный пояс.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solidFill>
                  <a:schemeClr val="bg1">
                    <a:lumMod val="50000"/>
                  </a:schemeClr>
                </a:solidFill>
              </a:rPr>
              <a:t>   - если амплитуда больше, но зимние температуры не опускаются ниже +10, то это тропический пояс.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solidFill>
                  <a:schemeClr val="bg1">
                    <a:lumMod val="50000"/>
                  </a:schemeClr>
                </a:solidFill>
              </a:rPr>
              <a:t>    - если зимние температуры ок. нуля, +3-+5, то это субтропики.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solidFill>
                  <a:schemeClr val="bg1">
                    <a:lumMod val="50000"/>
                  </a:schemeClr>
                </a:solidFill>
              </a:rPr>
              <a:t>    - если появляются отрицательные температуры, то это умеренный, субполярный или полярный пояса.</a:t>
            </a:r>
          </a:p>
        </p:txBody>
      </p:sp>
      <p:sp>
        <p:nvSpPr>
          <p:cNvPr id="11272" name="Rectangle 8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 </a:t>
            </a:r>
          </a:p>
        </p:txBody>
      </p:sp>
      <p:pic>
        <p:nvPicPr>
          <p:cNvPr id="6149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628775"/>
            <a:ext cx="4038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 </a:t>
            </a:r>
            <a:r>
              <a:rPr lang="ru-RU" sz="2400" smtClean="0"/>
              <a:t>Тип климата можно определить не только по амплитуде температур, но и</a:t>
            </a:r>
            <a:r>
              <a:rPr lang="ru-RU" sz="4000" smtClean="0"/>
              <a:t> </a:t>
            </a:r>
            <a:r>
              <a:rPr lang="ru-RU" sz="2400" smtClean="0"/>
              <a:t>по количеству осадков и режиму их выпадения.</a:t>
            </a:r>
          </a:p>
        </p:txBody>
      </p:sp>
      <p:pic>
        <p:nvPicPr>
          <p:cNvPr id="7172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2204864"/>
            <a:ext cx="2952328" cy="4417872"/>
          </a:xfrm>
        </p:spPr>
      </p:pic>
      <p:sp>
        <p:nvSpPr>
          <p:cNvPr id="1638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  <a:t>если </a:t>
            </a: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  <a:t>годовое количество осадков более 2000 мм – это экваториальный или морской климат.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ru-RU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ru-RU" sz="2000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  <a:t>если </a:t>
            </a: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  <a:t>осадков в течении года также много, но есть месяца засухи – это переменно-влажный климат.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173" name="Rectangle 8"/>
          <p:cNvSpPr>
            <a:spLocks noChangeArrowheads="1"/>
          </p:cNvSpPr>
          <p:nvPr/>
        </p:nvSpPr>
        <p:spPr bwMode="auto">
          <a:xfrm>
            <a:off x="-1193800" y="3213100"/>
            <a:ext cx="245343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dirty="0"/>
              <a:t>    - если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76250"/>
            <a:ext cx="4038600" cy="5654675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bg1">
                    <a:lumMod val="50000"/>
                  </a:schemeClr>
                </a:solidFill>
              </a:rPr>
              <a:t>- если среднегодовое количество осадков менее 150 мм – это полупустынный или пустынный климат.</a:t>
            </a:r>
          </a:p>
        </p:txBody>
      </p:sp>
      <p:pic>
        <p:nvPicPr>
          <p:cNvPr id="8195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84663" y="620713"/>
            <a:ext cx="4608512" cy="5510212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765175"/>
            <a:ext cx="4038600" cy="5365750"/>
          </a:xfrm>
        </p:spPr>
      </p:pic>
      <p:sp>
        <p:nvSpPr>
          <p:cNvPr id="2048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620713"/>
            <a:ext cx="4038600" cy="551021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ru-RU" sz="2800" dirty="0" smtClean="0"/>
              <a:t> 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если в летнее время осадков очень мало, а зимой - много (среднегодовое  от 700 до 1000 мм), то это средиземноморский климат.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692150"/>
            <a:ext cx="4038600" cy="5438775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</a:rPr>
              <a:t>если, наоборот, в зимнее время осадков мало, а 2/3 осадков выпадает летом, то это муссонный климат. В умеренном поясе в таком климате годовое количество не превышает 800 мм, а в субтропиках достигает 1500 мм.</a:t>
            </a:r>
          </a:p>
        </p:txBody>
      </p:sp>
      <p:pic>
        <p:nvPicPr>
          <p:cNvPr id="10243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765175"/>
            <a:ext cx="4038600" cy="536575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 По режиму температур можно определить полушария:</a:t>
            </a:r>
          </a:p>
        </p:txBody>
      </p:sp>
      <p:pic>
        <p:nvPicPr>
          <p:cNvPr id="11267" name="Picture 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388" y="1600200"/>
            <a:ext cx="4536628" cy="4852988"/>
          </a:xfrm>
        </p:spPr>
      </p:pic>
      <p:sp>
        <p:nvSpPr>
          <p:cNvPr id="1434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ru-RU" sz="2400" dirty="0" smtClean="0"/>
              <a:t> </a:t>
            </a:r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</a:rPr>
              <a:t>- если понижение температуры (зима) в январе – это </a:t>
            </a:r>
            <a:r>
              <a:rPr lang="ru-RU" sz="2800" dirty="0" err="1" smtClean="0">
                <a:solidFill>
                  <a:schemeClr val="bg1">
                    <a:lumMod val="50000"/>
                  </a:schemeClr>
                </a:solidFill>
              </a:rPr>
              <a:t>климатограмма</a:t>
            </a:r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</a:rPr>
              <a:t> северного полушария.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</a:rPr>
              <a:t>   </a:t>
            </a:r>
            <a:endParaRPr lang="ru-RU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</a:rPr>
              <a:t>- если понижение температуры (зима) в июле – это </a:t>
            </a:r>
            <a:r>
              <a:rPr lang="ru-RU" sz="2800" dirty="0" err="1" smtClean="0">
                <a:solidFill>
                  <a:schemeClr val="bg1">
                    <a:lumMod val="50000"/>
                  </a:schemeClr>
                </a:solidFill>
              </a:rPr>
              <a:t>климатограмма</a:t>
            </a:r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</a:rPr>
              <a:t> южного полушария.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лобус">
  <a:themeElements>
    <a:clrScheme name="Глобус 9">
      <a:dk1>
        <a:srgbClr val="5B7B65"/>
      </a:dk1>
      <a:lt1>
        <a:srgbClr val="FFFFFF"/>
      </a:lt1>
      <a:dk2>
        <a:srgbClr val="88D0D0"/>
      </a:dk2>
      <a:lt2>
        <a:srgbClr val="336600"/>
      </a:lt2>
      <a:accent1>
        <a:srgbClr val="00CC66"/>
      </a:accent1>
      <a:accent2>
        <a:srgbClr val="4E7050"/>
      </a:accent2>
      <a:accent3>
        <a:srgbClr val="C3E4E4"/>
      </a:accent3>
      <a:accent4>
        <a:srgbClr val="DADADA"/>
      </a:accent4>
      <a:accent5>
        <a:srgbClr val="AAE2B8"/>
      </a:accent5>
      <a:accent6>
        <a:srgbClr val="466548"/>
      </a:accent6>
      <a:hlink>
        <a:srgbClr val="FFFFCC"/>
      </a:hlink>
      <a:folHlink>
        <a:srgbClr val="9CE8A3"/>
      </a:folHlink>
    </a:clrScheme>
    <a:fontScheme name="Глобус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лобус 9">
        <a:dk1>
          <a:srgbClr val="5B7B65"/>
        </a:dk1>
        <a:lt1>
          <a:srgbClr val="FFFFFF"/>
        </a:lt1>
        <a:dk2>
          <a:srgbClr val="88D0D0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3E4E4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918</Words>
  <Application>Microsoft Office PowerPoint</Application>
  <PresentationFormat>Экран (4:3)</PresentationFormat>
  <Paragraphs>64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Глобус</vt:lpstr>
      <vt:lpstr>Графический вид изображения климата -климатограмма</vt:lpstr>
      <vt:lpstr> Описание климатограммы:</vt:lpstr>
      <vt:lpstr>Презентация PowerPoint</vt:lpstr>
      <vt:lpstr> По колебанию температуры можно определить климатический пояс:</vt:lpstr>
      <vt:lpstr> Тип климата можно определить не только по амплитуде температур, но и по количеству осадков и режиму их выпадения.</vt:lpstr>
      <vt:lpstr>Презентация PowerPoint</vt:lpstr>
      <vt:lpstr>Презентация PowerPoint</vt:lpstr>
      <vt:lpstr>Презентация PowerPoint</vt:lpstr>
      <vt:lpstr> По режиму температур можно определить полушария:</vt:lpstr>
      <vt:lpstr> Как отличить:</vt:lpstr>
      <vt:lpstr>Как отличить:</vt:lpstr>
      <vt:lpstr>Решения некоторых заданий из ЕГЭ по теме «климат»</vt:lpstr>
      <vt:lpstr>Презентация PowerPoint</vt:lpstr>
      <vt:lpstr>Презентация PowerPoint</vt:lpstr>
      <vt:lpstr> Построить климатограмму:</vt:lpstr>
      <vt:lpstr>Что нужно повторить?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Графический вид изображения климата -климатограмма</dc:title>
  <dc:creator>Толя</dc:creator>
  <cp:lastModifiedBy>Александр</cp:lastModifiedBy>
  <cp:revision>9</cp:revision>
  <dcterms:created xsi:type="dcterms:W3CDTF">2013-04-03T01:36:10Z</dcterms:created>
  <dcterms:modified xsi:type="dcterms:W3CDTF">2018-01-03T17:47:41Z</dcterms:modified>
</cp:coreProperties>
</file>