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9" r:id="rId2"/>
    <p:sldId id="261" r:id="rId3"/>
    <p:sldId id="257" r:id="rId4"/>
    <p:sldId id="258" r:id="rId5"/>
    <p:sldId id="265" r:id="rId6"/>
    <p:sldId id="264" r:id="rId7"/>
  </p:sldIdLst>
  <p:sldSz cx="9144000" cy="6858000" type="screen4x3"/>
  <p:notesSz cx="6858000" cy="9144000"/>
  <p:defaultTextStyle>
    <a:defPPr>
      <a:defRPr lang="ru-RU"/>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4" autoAdjust="0"/>
    <p:restoredTop sz="94660"/>
  </p:normalViewPr>
  <p:slideViewPr>
    <p:cSldViewPr>
      <p:cViewPr varScale="1">
        <p:scale>
          <a:sx n="68" d="100"/>
          <a:sy n="68" d="100"/>
        </p:scale>
        <p:origin x="-139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lgn="l"/>
            <a:endParaRPr lang="ru-RU"/>
          </a:p>
        </p:txBody>
      </p:sp>
      <p:sp>
        <p:nvSpPr>
          <p:cNvPr id="8194"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ru-RU"/>
              <a:t>Образец заголовка</a:t>
            </a:r>
          </a:p>
        </p:txBody>
      </p:sp>
      <p:sp>
        <p:nvSpPr>
          <p:cNvPr id="8195"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ru-RU"/>
              <a:t>Образец подзаголовка</a:t>
            </a:r>
          </a:p>
        </p:txBody>
      </p:sp>
      <p:sp>
        <p:nvSpPr>
          <p:cNvPr id="5" name="Rectangle 5"/>
          <p:cNvSpPr>
            <a:spLocks noGrp="1" noChangeArrowheads="1"/>
          </p:cNvSpPr>
          <p:nvPr>
            <p:ph type="ftr" sz="quarter" idx="10"/>
          </p:nvPr>
        </p:nvSpPr>
        <p:spPr/>
        <p:txBody>
          <a:bodyPr/>
          <a:lstStyle>
            <a:lvl1pPr>
              <a:defRPr/>
            </a:lvl1pPr>
          </a:lstStyle>
          <a:p>
            <a:endParaRPr lang="ru-RU"/>
          </a:p>
        </p:txBody>
      </p:sp>
      <p:sp>
        <p:nvSpPr>
          <p:cNvPr id="6" name="Rectangle 6"/>
          <p:cNvSpPr>
            <a:spLocks noGrp="1" noChangeArrowheads="1"/>
          </p:cNvSpPr>
          <p:nvPr>
            <p:ph type="sldNum" sz="quarter" idx="11"/>
          </p:nvPr>
        </p:nvSpPr>
        <p:spPr/>
        <p:txBody>
          <a:bodyPr/>
          <a:lstStyle>
            <a:lvl1pPr>
              <a:defRPr/>
            </a:lvl1pPr>
          </a:lstStyle>
          <a:p>
            <a:fld id="{A9BC6127-4A9E-4B01-8B0B-F5C292507132}" type="slidenum">
              <a:rPr lang="ru-RU"/>
              <a:pPr/>
              <a:t>‹#›</a:t>
            </a:fld>
            <a:endParaRPr lang="ru-RU"/>
          </a:p>
        </p:txBody>
      </p:sp>
      <p:sp>
        <p:nvSpPr>
          <p:cNvPr id="7" name="Rectangle 7"/>
          <p:cNvSpPr>
            <a:spLocks noGrp="1" noChangeArrowheads="1"/>
          </p:cNvSpPr>
          <p:nvPr>
            <p:ph type="dt" sz="quarter" idx="12"/>
          </p:nvPr>
        </p:nvSpPr>
        <p:spPr/>
        <p:txBody>
          <a:bodyPr/>
          <a:lstStyle>
            <a:lvl1pPr>
              <a:defRPr/>
            </a:lvl1p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90414F95-DD41-460F-A753-A3F128160B34}"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92100"/>
            <a:ext cx="2057400" cy="57277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92100"/>
            <a:ext cx="6019800" cy="57277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05C2856E-C7ED-4199-B580-B06603620F8B}" type="slidenum">
              <a:rPr lang="ru-RU"/>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Заголовок, клип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smtClean="0"/>
              <a:t>Образец заголовка</a:t>
            </a:r>
            <a:endParaRPr lang="ru-RU"/>
          </a:p>
        </p:txBody>
      </p:sp>
      <p:sp>
        <p:nvSpPr>
          <p:cNvPr id="3" name="Клип 2"/>
          <p:cNvSpPr>
            <a:spLocks noGrp="1"/>
          </p:cNvSpPr>
          <p:nvPr>
            <p:ph type="clipArt" sz="half" idx="1"/>
          </p:nvPr>
        </p:nvSpPr>
        <p:spPr>
          <a:xfrm>
            <a:off x="457200" y="1905000"/>
            <a:ext cx="4038600" cy="4114800"/>
          </a:xfrm>
        </p:spPr>
        <p:txBody>
          <a:bodyPr/>
          <a:lstStyle/>
          <a:p>
            <a:pPr lvl="0"/>
            <a:endParaRPr lang="ru-RU" noProof="0" smtClean="0"/>
          </a:p>
        </p:txBody>
      </p:sp>
      <p:sp>
        <p:nvSpPr>
          <p:cNvPr id="4" name="Текст 3"/>
          <p:cNvSpPr>
            <a:spLocks noGrp="1"/>
          </p:cNvSpPr>
          <p:nvPr>
            <p:ph type="body" sz="half" idx="2"/>
          </p:nvPr>
        </p:nvSpPr>
        <p:spPr>
          <a:xfrm>
            <a:off x="4648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208056D2-3F0E-480E-862C-50275F1DCFBE}"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4831FF45-1851-4FD9-B290-318C7239CEE9}"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20D85398-8DEE-46A5-8C1D-1727E46AF2F3}"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8F6923A1-EE2D-42C1-9E84-ECA5A58B352E}"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endParaRPr lang="ru-RU"/>
          </a:p>
        </p:txBody>
      </p:sp>
      <p:sp>
        <p:nvSpPr>
          <p:cNvPr id="8" name="Rectangle 5"/>
          <p:cNvSpPr>
            <a:spLocks noGrp="1" noChangeArrowheads="1"/>
          </p:cNvSpPr>
          <p:nvPr>
            <p:ph type="ftr" sz="quarter" idx="11"/>
          </p:nvPr>
        </p:nvSpPr>
        <p:spPr>
          <a:ln/>
        </p:spPr>
        <p:txBody>
          <a:bodyPr/>
          <a:lstStyle>
            <a:lvl1pPr>
              <a:defRPr/>
            </a:lvl1pPr>
          </a:lstStyle>
          <a:p>
            <a:endParaRPr lang="ru-RU"/>
          </a:p>
        </p:txBody>
      </p:sp>
      <p:sp>
        <p:nvSpPr>
          <p:cNvPr id="9" name="Rectangle 6"/>
          <p:cNvSpPr>
            <a:spLocks noGrp="1" noChangeArrowheads="1"/>
          </p:cNvSpPr>
          <p:nvPr>
            <p:ph type="sldNum" sz="quarter" idx="12"/>
          </p:nvPr>
        </p:nvSpPr>
        <p:spPr>
          <a:ln/>
        </p:spPr>
        <p:txBody>
          <a:bodyPr/>
          <a:lstStyle>
            <a:lvl1pPr>
              <a:defRPr/>
            </a:lvl1pPr>
          </a:lstStyle>
          <a:p>
            <a:fld id="{D53C1C70-2B30-4FC7-B613-B936F4D2CD90}"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endParaRPr lang="ru-RU"/>
          </a:p>
        </p:txBody>
      </p:sp>
      <p:sp>
        <p:nvSpPr>
          <p:cNvPr id="4" name="Rectangle 5"/>
          <p:cNvSpPr>
            <a:spLocks noGrp="1" noChangeArrowheads="1"/>
          </p:cNvSpPr>
          <p:nvPr>
            <p:ph type="ftr" sz="quarter" idx="11"/>
          </p:nvPr>
        </p:nvSpPr>
        <p:spPr>
          <a:ln/>
        </p:spPr>
        <p:txBody>
          <a:bodyPr/>
          <a:lstStyle>
            <a:lvl1pPr>
              <a:defRPr/>
            </a:lvl1pPr>
          </a:lstStyle>
          <a:p>
            <a:endParaRPr lang="ru-RU"/>
          </a:p>
        </p:txBody>
      </p:sp>
      <p:sp>
        <p:nvSpPr>
          <p:cNvPr id="5" name="Rectangle 6"/>
          <p:cNvSpPr>
            <a:spLocks noGrp="1" noChangeArrowheads="1"/>
          </p:cNvSpPr>
          <p:nvPr>
            <p:ph type="sldNum" sz="quarter" idx="12"/>
          </p:nvPr>
        </p:nvSpPr>
        <p:spPr>
          <a:ln/>
        </p:spPr>
        <p:txBody>
          <a:bodyPr/>
          <a:lstStyle>
            <a:lvl1pPr>
              <a:defRPr/>
            </a:lvl1pPr>
          </a:lstStyle>
          <a:p>
            <a:fld id="{E5D17158-E8E9-47FC-B732-6A5E8C273C08}"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ru-RU"/>
          </a:p>
        </p:txBody>
      </p:sp>
      <p:sp>
        <p:nvSpPr>
          <p:cNvPr id="3" name="Rectangle 5"/>
          <p:cNvSpPr>
            <a:spLocks noGrp="1" noChangeArrowheads="1"/>
          </p:cNvSpPr>
          <p:nvPr>
            <p:ph type="ftr" sz="quarter" idx="11"/>
          </p:nvPr>
        </p:nvSpPr>
        <p:spPr>
          <a:ln/>
        </p:spPr>
        <p:txBody>
          <a:bodyPr/>
          <a:lstStyle>
            <a:lvl1pPr>
              <a:defRPr/>
            </a:lvl1pPr>
          </a:lstStyle>
          <a:p>
            <a:endParaRPr lang="ru-RU"/>
          </a:p>
        </p:txBody>
      </p:sp>
      <p:sp>
        <p:nvSpPr>
          <p:cNvPr id="4" name="Rectangle 6"/>
          <p:cNvSpPr>
            <a:spLocks noGrp="1" noChangeArrowheads="1"/>
          </p:cNvSpPr>
          <p:nvPr>
            <p:ph type="sldNum" sz="quarter" idx="12"/>
          </p:nvPr>
        </p:nvSpPr>
        <p:spPr>
          <a:ln/>
        </p:spPr>
        <p:txBody>
          <a:bodyPr/>
          <a:lstStyle>
            <a:lvl1pPr>
              <a:defRPr/>
            </a:lvl1pPr>
          </a:lstStyle>
          <a:p>
            <a:fld id="{60AD56C7-65EB-4011-B67A-2C9CEFBCA874}"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CB191E3E-2EE3-4A82-A842-FBA99B0A430B}"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9849D73A-8228-4C75-89BA-DDABDF898C9C}"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7171"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7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effectLst>
                  <a:outerShdw blurRad="38100" dist="38100" dir="2700000" algn="tl">
                    <a:srgbClr val="000000"/>
                  </a:outerShdw>
                </a:effectLst>
              </a:defRPr>
            </a:lvl1pPr>
          </a:lstStyle>
          <a:p>
            <a:endParaRPr lang="ru-RU"/>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endParaRPr lang="ru-RU"/>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EC13B4D1-020C-4A83-91A7-39BC87396EF0}" type="slidenum">
              <a:rPr lang="ru-RU"/>
              <a:pPr/>
              <a:t>‹#›</a:t>
            </a:fld>
            <a:endParaRPr lang="ru-RU"/>
          </a:p>
        </p:txBody>
      </p:sp>
    </p:spTree>
  </p:cSld>
  <p:clrMap bg1="dk2" tx1="lt1" bg2="dk1" tx2="lt2" accent1="accent1" accent2="accent2" accent3="accent3" accent4="accent4" accent5="accent5" accent6="accent6" hlink="hlink" folHlink="folHlink"/>
  <p:sldLayoutIdLst>
    <p:sldLayoutId id="2147483882"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divx.pp.ru/Frames/9194-1/22.1%20%DE%E6%ED%E0%FF%20%C0%F4%F0%E8%EA%E0%20-%20%C0%EB%EC%E0%E7%FB%20%EF%F3%F1%F2%FB%ED%E8_shot00000.jpg" TargetMode="External"/><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p:cNvPicPr>
            <a:picLocks noChangeAspect="1" noChangeArrowheads="1"/>
          </p:cNvPicPr>
          <p:nvPr/>
        </p:nvPicPr>
        <p:blipFill>
          <a:blip r:embed="rId2" cstate="print"/>
          <a:srcRect/>
          <a:stretch>
            <a:fillRect/>
          </a:stretch>
        </p:blipFill>
        <p:spPr bwMode="auto">
          <a:xfrm>
            <a:off x="2857500" y="0"/>
            <a:ext cx="3059113" cy="3071813"/>
          </a:xfrm>
          <a:prstGeom prst="rect">
            <a:avLst/>
          </a:prstGeom>
          <a:noFill/>
          <a:ln w="9525">
            <a:noFill/>
            <a:miter lim="800000"/>
            <a:headEnd/>
            <a:tailEnd/>
          </a:ln>
        </p:spPr>
      </p:pic>
      <p:sp>
        <p:nvSpPr>
          <p:cNvPr id="3084" name="Rectangle 12"/>
          <p:cNvSpPr>
            <a:spLocks noGrp="1" noChangeArrowheads="1"/>
          </p:cNvSpPr>
          <p:nvPr>
            <p:ph type="body" sz="half" idx="2"/>
          </p:nvPr>
        </p:nvSpPr>
        <p:spPr>
          <a:xfrm>
            <a:off x="0" y="3041650"/>
            <a:ext cx="9144000" cy="3816350"/>
          </a:xfrm>
        </p:spPr>
        <p:txBody>
          <a:bodyPr/>
          <a:lstStyle/>
          <a:p>
            <a:pPr algn="just" eaLnBrk="1" hangingPunct="1">
              <a:buFontTx/>
              <a:buNone/>
            </a:pPr>
            <a:r>
              <a:rPr lang="ru-RU" sz="2400" b="1" smtClean="0">
                <a:solidFill>
                  <a:srgbClr val="000000"/>
                </a:solidFill>
                <a:effectLst>
                  <a:outerShdw blurRad="38100" dist="38100" dir="2700000" algn="tl">
                    <a:srgbClr val="FFFFFF"/>
                  </a:outerShdw>
                </a:effectLst>
                <a:latin typeface="Arial" charset="0"/>
                <a:cs typeface="Arial" charset="0"/>
              </a:rPr>
              <a:t>Алмаз – от греческого  слова «адамас» в переводе – «нерушимый», «непреодолимый». Алмаз – «король» драгоценных камней из-за необычной красоты прозрачных кристаллов, яркого блеска и исключительной твердости. </a:t>
            </a:r>
          </a:p>
          <a:p>
            <a:pPr algn="just" eaLnBrk="1" hangingPunct="1">
              <a:buFontTx/>
              <a:buNone/>
            </a:pPr>
            <a:r>
              <a:rPr lang="ru-RU" sz="2400" b="1" smtClean="0">
                <a:solidFill>
                  <a:srgbClr val="000000"/>
                </a:solidFill>
                <a:effectLst>
                  <a:outerShdw blurRad="38100" dist="38100" dir="2700000" algn="tl">
                    <a:srgbClr val="FFFFFF"/>
                  </a:outerShdw>
                </a:effectLst>
                <a:latin typeface="Arial" charset="0"/>
                <a:cs typeface="Arial" charset="0"/>
              </a:rPr>
              <a:t>Карат – это единица измерения массы и объёма, обычно используемая в применении к драгоценным и полудрагоценным камням. Один карат равен 200 миллиграммам или 1</a:t>
            </a:r>
            <a:r>
              <a:rPr lang="en-US" sz="2400" b="1" smtClean="0">
                <a:solidFill>
                  <a:srgbClr val="000000"/>
                </a:solidFill>
                <a:effectLst>
                  <a:outerShdw blurRad="38100" dist="38100" dir="2700000" algn="tl">
                    <a:srgbClr val="FFFFFF"/>
                  </a:outerShdw>
                </a:effectLst>
                <a:latin typeface="Arial" charset="0"/>
                <a:cs typeface="Arial" charset="0"/>
              </a:rPr>
              <a:t>/</a:t>
            </a:r>
            <a:r>
              <a:rPr lang="ru-RU" sz="2400" b="1" smtClean="0">
                <a:solidFill>
                  <a:srgbClr val="000000"/>
                </a:solidFill>
                <a:effectLst>
                  <a:outerShdw blurRad="38100" dist="38100" dir="2700000" algn="tl">
                    <a:srgbClr val="FFFFFF"/>
                  </a:outerShdw>
                </a:effectLst>
                <a:latin typeface="Arial" charset="0"/>
                <a:cs typeface="Arial" charset="0"/>
              </a:rPr>
              <a:t>5 грамма.</a:t>
            </a:r>
          </a:p>
          <a:p>
            <a:pPr algn="just" eaLnBrk="1" hangingPunct="1">
              <a:buFontTx/>
              <a:buNone/>
            </a:pPr>
            <a:endParaRPr lang="ru-RU" sz="2400" b="1" smtClean="0">
              <a:solidFill>
                <a:srgbClr val="000000"/>
              </a:solidFill>
              <a:effectLst>
                <a:outerShdw blurRad="38100" dist="38100" dir="2700000" algn="tl">
                  <a:srgbClr val="FFFFFF"/>
                </a:outerShdw>
              </a:effectLst>
              <a:latin typeface="Arial" charset="0"/>
              <a:cs typeface="Arial" charset="0"/>
            </a:endParaRPr>
          </a:p>
          <a:p>
            <a:pPr>
              <a:buFontTx/>
              <a:buNone/>
            </a:pPr>
            <a:endParaRPr lang="ru-RU" sz="2400" b="1" smtClean="0">
              <a:solidFill>
                <a:srgbClr val="000000"/>
              </a:solidFill>
              <a:effectLst>
                <a:outerShdw blurRad="38100" dist="38100" dir="2700000" algn="tl">
                  <a:srgbClr val="FFFFFF"/>
                </a:outerShdw>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81"/>
                                        </p:tgtEl>
                                        <p:attrNameLst>
                                          <p:attrName>style.visibility</p:attrName>
                                        </p:attrNameLst>
                                      </p:cBhvr>
                                      <p:to>
                                        <p:strVal val="visible"/>
                                      </p:to>
                                    </p:set>
                                    <p:animEffect transition="in" filter="fade">
                                      <p:cBhvr>
                                        <p:cTn id="7" dur="1000"/>
                                        <p:tgtEl>
                                          <p:spTgt spid="3081"/>
                                        </p:tgtEl>
                                      </p:cBhvr>
                                    </p:animEffect>
                                    <p:anim calcmode="lin" valueType="num">
                                      <p:cBhvr>
                                        <p:cTn id="8" dur="1000" fill="hold"/>
                                        <p:tgtEl>
                                          <p:spTgt spid="3081"/>
                                        </p:tgtEl>
                                        <p:attrNameLst>
                                          <p:attrName>ppt_x</p:attrName>
                                        </p:attrNameLst>
                                      </p:cBhvr>
                                      <p:tavLst>
                                        <p:tav tm="0">
                                          <p:val>
                                            <p:strVal val="#ppt_x"/>
                                          </p:val>
                                        </p:tav>
                                        <p:tav tm="100000">
                                          <p:val>
                                            <p:strVal val="#ppt_x"/>
                                          </p:val>
                                        </p:tav>
                                      </p:tavLst>
                                    </p:anim>
                                    <p:anim calcmode="lin" valueType="num">
                                      <p:cBhvr>
                                        <p:cTn id="9" dur="1000" fill="hold"/>
                                        <p:tgtEl>
                                          <p:spTgt spid="308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84">
                                            <p:txEl>
                                              <p:pRg st="1" end="1"/>
                                            </p:txEl>
                                          </p:spTgt>
                                        </p:tgtEl>
                                        <p:attrNameLst>
                                          <p:attrName>style.visibility</p:attrName>
                                        </p:attrNameLst>
                                      </p:cBhvr>
                                      <p:to>
                                        <p:strVal val="visible"/>
                                      </p:to>
                                    </p:set>
                                    <p:animEffect transition="in" filter="fade">
                                      <p:cBhvr>
                                        <p:cTn id="14" dur="1000"/>
                                        <p:tgtEl>
                                          <p:spTgt spid="3084">
                                            <p:txEl>
                                              <p:pRg st="1" end="1"/>
                                            </p:txEl>
                                          </p:spTgt>
                                        </p:tgtEl>
                                      </p:cBhvr>
                                    </p:animEffect>
                                    <p:anim calcmode="lin" valueType="num">
                                      <p:cBhvr>
                                        <p:cTn id="15" dur="1000" fill="hold"/>
                                        <p:tgtEl>
                                          <p:spTgt spid="308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8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105" name="Picture 9" descr="18"/>
          <p:cNvPicPr>
            <a:picLocks noGrp="1" noChangeAspect="1" noChangeArrowheads="1"/>
          </p:cNvPicPr>
          <p:nvPr>
            <p:ph type="clipArt" sz="half" idx="1"/>
          </p:nvPr>
        </p:nvPicPr>
        <p:blipFill>
          <a:blip r:embed="rId3" cstate="print"/>
          <a:srcRect/>
          <a:stretch>
            <a:fillRect/>
          </a:stretch>
        </p:blipFill>
        <p:spPr>
          <a:xfrm>
            <a:off x="2571750" y="714375"/>
            <a:ext cx="3857625" cy="3500438"/>
          </a:xfrm>
        </p:spPr>
      </p:pic>
      <p:sp>
        <p:nvSpPr>
          <p:cNvPr id="4" name="Текст 3"/>
          <p:cNvSpPr>
            <a:spLocks noGrp="1"/>
          </p:cNvSpPr>
          <p:nvPr>
            <p:ph type="body" sz="half" idx="2"/>
          </p:nvPr>
        </p:nvSpPr>
        <p:spPr>
          <a:xfrm>
            <a:off x="0" y="4149725"/>
            <a:ext cx="9144000" cy="2708275"/>
          </a:xfrm>
        </p:spPr>
        <p:txBody>
          <a:bodyPr/>
          <a:lstStyle/>
          <a:p>
            <a:pPr algn="just">
              <a:lnSpc>
                <a:spcPct val="80000"/>
              </a:lnSpc>
              <a:buFontTx/>
              <a:buNone/>
            </a:pPr>
            <a:r>
              <a:rPr lang="ru-RU" sz="2400" b="1" smtClean="0">
                <a:latin typeface="Arial" charset="0"/>
                <a:cs typeface="Arial" charset="0"/>
              </a:rPr>
              <a:t>В 1869 году в районе Хоуптауна пастух по имени Боуи нашел алмаз чистым весом 83,50 карата. Он принес алмаз фермеру Шалку Ван Найкерку, который жил неподалеку. Тот не мешкая предложил ему взамен 500 баранов, 10 быков и свою лошадь. Известие об этой находке вызвало нашествие тысяч искателей приключений. Алмаз пастуха Боуи, названный “Звездой Южной Африки”, после огранки “капелькой” стал весить 47,75 карата.</a:t>
            </a:r>
          </a:p>
        </p:txBody>
      </p:sp>
      <p:sp>
        <p:nvSpPr>
          <p:cNvPr id="4106" name="WordArt 10"/>
          <p:cNvSpPr>
            <a:spLocks noChangeArrowheads="1" noChangeShapeType="1" noTextEdit="1"/>
          </p:cNvSpPr>
          <p:nvPr/>
        </p:nvSpPr>
        <p:spPr bwMode="auto">
          <a:xfrm>
            <a:off x="1428750" y="0"/>
            <a:ext cx="6119813" cy="622300"/>
          </a:xfrm>
          <a:prstGeom prst="rect">
            <a:avLst/>
          </a:prstGeom>
        </p:spPr>
        <p:txBody>
          <a:bodyPr wrap="none" fromWordArt="1">
            <a:prstTxWarp prst="textPlain">
              <a:avLst>
                <a:gd name="adj" fmla="val 50000"/>
              </a:avLst>
            </a:prstTxWarp>
          </a:bodyPr>
          <a:lstStyle/>
          <a:p>
            <a:r>
              <a:rPr lang="ru-RU" sz="1400" kern="10">
                <a:ln w="19050">
                  <a:solidFill>
                    <a:srgbClr val="99CCFF"/>
                  </a:solidFill>
                  <a:round/>
                  <a:headEnd/>
                  <a:tailEnd/>
                </a:ln>
                <a:solidFill>
                  <a:srgbClr val="FF0000"/>
                </a:solidFill>
                <a:effectLst>
                  <a:outerShdw dist="35921" dir="2700000" algn="ctr" rotWithShape="0">
                    <a:srgbClr val="990000"/>
                  </a:outerShdw>
                </a:effectLst>
                <a:latin typeface="Impact"/>
              </a:rPr>
              <a:t>Звезда Южной Африки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105"/>
                                        </p:tgtEl>
                                        <p:attrNameLst>
                                          <p:attrName>style.visibility</p:attrName>
                                        </p:attrNameLst>
                                      </p:cBhvr>
                                      <p:to>
                                        <p:strVal val="visible"/>
                                      </p:to>
                                    </p:set>
                                    <p:animEffect transition="in" filter="fade">
                                      <p:cBhvr>
                                        <p:cTn id="7" dur="1000"/>
                                        <p:tgtEl>
                                          <p:spTgt spid="4105"/>
                                        </p:tgtEl>
                                      </p:cBhvr>
                                    </p:animEffect>
                                    <p:anim calcmode="lin" valueType="num">
                                      <p:cBhvr>
                                        <p:cTn id="8" dur="1000" fill="hold"/>
                                        <p:tgtEl>
                                          <p:spTgt spid="4105"/>
                                        </p:tgtEl>
                                        <p:attrNameLst>
                                          <p:attrName>ppt_x</p:attrName>
                                        </p:attrNameLst>
                                      </p:cBhvr>
                                      <p:tavLst>
                                        <p:tav tm="0">
                                          <p:val>
                                            <p:strVal val="#ppt_x"/>
                                          </p:val>
                                        </p:tav>
                                        <p:tav tm="100000">
                                          <p:val>
                                            <p:strVal val="#ppt_x"/>
                                          </p:val>
                                        </p:tav>
                                      </p:tavLst>
                                    </p:anim>
                                    <p:anim calcmode="lin" valueType="num">
                                      <p:cBhvr>
                                        <p:cTn id="9" dur="1000" fill="hold"/>
                                        <p:tgtEl>
                                          <p:spTgt spid="410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4106"/>
                                        </p:tgtEl>
                                        <p:attrNameLst>
                                          <p:attrName>style.visibility</p:attrName>
                                        </p:attrNameLst>
                                      </p:cBhvr>
                                      <p:to>
                                        <p:strVal val="visible"/>
                                      </p:to>
                                    </p:set>
                                    <p:anim calcmode="lin" valueType="num">
                                      <p:cBhvr>
                                        <p:cTn id="13" dur="500" fill="hold"/>
                                        <p:tgtEl>
                                          <p:spTgt spid="4106"/>
                                        </p:tgtEl>
                                        <p:attrNameLst>
                                          <p:attrName>ppt_w</p:attrName>
                                        </p:attrNameLst>
                                      </p:cBhvr>
                                      <p:tavLst>
                                        <p:tav tm="0">
                                          <p:val>
                                            <p:strVal val="#ppt_w*0.70"/>
                                          </p:val>
                                        </p:tav>
                                        <p:tav tm="100000">
                                          <p:val>
                                            <p:strVal val="#ppt_w"/>
                                          </p:val>
                                        </p:tav>
                                      </p:tavLst>
                                    </p:anim>
                                    <p:anim calcmode="lin" valueType="num">
                                      <p:cBhvr>
                                        <p:cTn id="14" dur="500" fill="hold"/>
                                        <p:tgtEl>
                                          <p:spTgt spid="4106"/>
                                        </p:tgtEl>
                                        <p:attrNameLst>
                                          <p:attrName>ppt_h</p:attrName>
                                        </p:attrNameLst>
                                      </p:cBhvr>
                                      <p:tavLst>
                                        <p:tav tm="0">
                                          <p:val>
                                            <p:strVal val="#ppt_h"/>
                                          </p:val>
                                        </p:tav>
                                        <p:tav tm="100000">
                                          <p:val>
                                            <p:strVal val="#ppt_h"/>
                                          </p:val>
                                        </p:tav>
                                      </p:tavLst>
                                    </p:anim>
                                    <p:animEffect transition="in" filter="fade">
                                      <p:cBhvr>
                                        <p:cTn id="15" dur="500"/>
                                        <p:tgtEl>
                                          <p:spTgt spid="410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1000"/>
                                        <p:tgtEl>
                                          <p:spTgt spid="4">
                                            <p:txEl>
                                              <p:pRg st="0" end="0"/>
                                            </p:txEl>
                                          </p:spTgt>
                                        </p:tgtEl>
                                      </p:cBhvr>
                                    </p:animEffect>
                                    <p:anim calcmode="lin" valueType="num">
                                      <p:cBhvr>
                                        <p:cTn id="2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body" sz="half" idx="2"/>
          </p:nvPr>
        </p:nvSpPr>
        <p:spPr>
          <a:xfrm>
            <a:off x="0" y="5572125"/>
            <a:ext cx="9144000" cy="1428750"/>
          </a:xfrm>
        </p:spPr>
        <p:txBody>
          <a:bodyPr/>
          <a:lstStyle/>
          <a:p>
            <a:pPr algn="just" eaLnBrk="1" hangingPunct="1">
              <a:lnSpc>
                <a:spcPct val="80000"/>
              </a:lnSpc>
              <a:buFontTx/>
              <a:buNone/>
            </a:pPr>
            <a:r>
              <a:rPr lang="ru-RU" sz="2000" b="1" smtClean="0">
                <a:solidFill>
                  <a:srgbClr val="FFFF00"/>
                </a:solidFill>
              </a:rPr>
              <a:t>Алмазы добывают из породы голубоватого цвета, кимберлита. </a:t>
            </a:r>
            <a:r>
              <a:rPr lang="ru-RU" sz="2000" smtClean="0">
                <a:solidFill>
                  <a:srgbClr val="FFFF00"/>
                </a:solidFill>
              </a:rPr>
              <a:t> </a:t>
            </a:r>
          </a:p>
          <a:p>
            <a:pPr algn="just" eaLnBrk="1" hangingPunct="1">
              <a:lnSpc>
                <a:spcPct val="80000"/>
              </a:lnSpc>
              <a:buFontTx/>
              <a:buNone/>
            </a:pPr>
            <a:r>
              <a:rPr lang="ru-RU" sz="2000" b="1" smtClean="0">
                <a:solidFill>
                  <a:srgbClr val="FFFF00"/>
                </a:solidFill>
              </a:rPr>
              <a:t>На руднике Кимберли (ЮАР) коренные залежи алмазоносных пород представляют собой трубкообразные вулканические тела, отчего алмазные шахты получили название кимберлитовых трубок.</a:t>
            </a:r>
          </a:p>
        </p:txBody>
      </p:sp>
      <p:pic>
        <p:nvPicPr>
          <p:cNvPr id="5128" name="Picture 8"/>
          <p:cNvPicPr>
            <a:picLocks noChangeAspect="1" noChangeArrowheads="1"/>
          </p:cNvPicPr>
          <p:nvPr/>
        </p:nvPicPr>
        <p:blipFill>
          <a:blip r:embed="rId2" cstate="print"/>
          <a:srcRect/>
          <a:stretch>
            <a:fillRect/>
          </a:stretch>
        </p:blipFill>
        <p:spPr bwMode="auto">
          <a:xfrm>
            <a:off x="0" y="0"/>
            <a:ext cx="4071938" cy="5429250"/>
          </a:xfrm>
          <a:prstGeom prst="rect">
            <a:avLst/>
          </a:prstGeom>
          <a:noFill/>
          <a:ln w="9525">
            <a:noFill/>
            <a:miter lim="800000"/>
            <a:headEnd/>
            <a:tailEnd/>
          </a:ln>
        </p:spPr>
      </p:pic>
      <p:pic>
        <p:nvPicPr>
          <p:cNvPr id="5123" name="Picture 2" descr="Картинка 45 из 548">
            <a:hlinkClick r:id="rId3"/>
          </p:cNvPr>
          <p:cNvPicPr>
            <a:picLocks noChangeAspect="1" noChangeArrowheads="1"/>
          </p:cNvPicPr>
          <p:nvPr/>
        </p:nvPicPr>
        <p:blipFill>
          <a:blip r:embed="rId4" cstate="print"/>
          <a:srcRect/>
          <a:stretch>
            <a:fillRect/>
          </a:stretch>
        </p:blipFill>
        <p:spPr bwMode="auto">
          <a:xfrm>
            <a:off x="4071938" y="0"/>
            <a:ext cx="5072062" cy="542925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8"/>
                                        </p:tgtEl>
                                        <p:attrNameLst>
                                          <p:attrName>style.visibility</p:attrName>
                                        </p:attrNameLst>
                                      </p:cBhvr>
                                      <p:to>
                                        <p:strVal val="visible"/>
                                      </p:to>
                                    </p:set>
                                    <p:animEffect transition="in" filter="fade">
                                      <p:cBhvr>
                                        <p:cTn id="7" dur="1000"/>
                                        <p:tgtEl>
                                          <p:spTgt spid="5128"/>
                                        </p:tgtEl>
                                      </p:cBhvr>
                                    </p:animEffect>
                                    <p:anim calcmode="lin" valueType="num">
                                      <p:cBhvr>
                                        <p:cTn id="8" dur="1000" fill="hold"/>
                                        <p:tgtEl>
                                          <p:spTgt spid="5128"/>
                                        </p:tgtEl>
                                        <p:attrNameLst>
                                          <p:attrName>ppt_x</p:attrName>
                                        </p:attrNameLst>
                                      </p:cBhvr>
                                      <p:tavLst>
                                        <p:tav tm="0">
                                          <p:val>
                                            <p:strVal val="#ppt_x"/>
                                          </p:val>
                                        </p:tav>
                                        <p:tav tm="100000">
                                          <p:val>
                                            <p:strVal val="#ppt_x"/>
                                          </p:val>
                                        </p:tav>
                                      </p:tavLst>
                                    </p:anim>
                                    <p:anim calcmode="lin" valueType="num">
                                      <p:cBhvr>
                                        <p:cTn id="9" dur="1000" fill="hold"/>
                                        <p:tgtEl>
                                          <p:spTgt spid="51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123"/>
                                        </p:tgtEl>
                                        <p:attrNameLst>
                                          <p:attrName>style.visibility</p:attrName>
                                        </p:attrNameLst>
                                      </p:cBhvr>
                                      <p:to>
                                        <p:strVal val="visible"/>
                                      </p:to>
                                    </p:set>
                                    <p:animEffect transition="in" filter="fade">
                                      <p:cBhvr>
                                        <p:cTn id="14" dur="1000"/>
                                        <p:tgtEl>
                                          <p:spTgt spid="5123"/>
                                        </p:tgtEl>
                                      </p:cBhvr>
                                    </p:animEffect>
                                    <p:anim calcmode="lin" valueType="num">
                                      <p:cBhvr>
                                        <p:cTn id="15" dur="1000" fill="hold"/>
                                        <p:tgtEl>
                                          <p:spTgt spid="5123"/>
                                        </p:tgtEl>
                                        <p:attrNameLst>
                                          <p:attrName>ppt_x</p:attrName>
                                        </p:attrNameLst>
                                      </p:cBhvr>
                                      <p:tavLst>
                                        <p:tav tm="0">
                                          <p:val>
                                            <p:strVal val="#ppt_x"/>
                                          </p:val>
                                        </p:tav>
                                        <p:tav tm="100000">
                                          <p:val>
                                            <p:strVal val="#ppt_x"/>
                                          </p:val>
                                        </p:tav>
                                      </p:tavLst>
                                    </p:anim>
                                    <p:anim calcmode="lin" valueType="num">
                                      <p:cBhvr>
                                        <p:cTn id="16"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p:cNvPicPr>
            <a:picLocks noChangeAspect="1" noChangeArrowheads="1"/>
          </p:cNvPicPr>
          <p:nvPr/>
        </p:nvPicPr>
        <p:blipFill>
          <a:blip r:embed="rId2" cstate="print"/>
          <a:srcRect/>
          <a:stretch>
            <a:fillRect/>
          </a:stretch>
        </p:blipFill>
        <p:spPr bwMode="auto">
          <a:xfrm>
            <a:off x="5500688" y="571500"/>
            <a:ext cx="2952750" cy="2808288"/>
          </a:xfrm>
          <a:prstGeom prst="rect">
            <a:avLst/>
          </a:prstGeom>
          <a:noFill/>
          <a:ln w="9525">
            <a:noFill/>
            <a:miter lim="800000"/>
            <a:headEnd/>
            <a:tailEnd/>
          </a:ln>
        </p:spPr>
      </p:pic>
      <p:pic>
        <p:nvPicPr>
          <p:cNvPr id="6149" name="Picture 6"/>
          <p:cNvPicPr>
            <a:picLocks noChangeAspect="1" noChangeArrowheads="1"/>
          </p:cNvPicPr>
          <p:nvPr/>
        </p:nvPicPr>
        <p:blipFill>
          <a:blip r:embed="rId3" cstate="print"/>
          <a:srcRect/>
          <a:stretch>
            <a:fillRect/>
          </a:stretch>
        </p:blipFill>
        <p:spPr bwMode="auto">
          <a:xfrm>
            <a:off x="857250" y="571500"/>
            <a:ext cx="3132138" cy="2876550"/>
          </a:xfrm>
          <a:prstGeom prst="rect">
            <a:avLst/>
          </a:prstGeom>
          <a:noFill/>
          <a:ln w="9525">
            <a:noFill/>
            <a:miter lim="800000"/>
            <a:headEnd/>
            <a:tailEnd/>
          </a:ln>
        </p:spPr>
      </p:pic>
      <p:pic>
        <p:nvPicPr>
          <p:cNvPr id="6154" name="Picture 10"/>
          <p:cNvPicPr>
            <a:picLocks noChangeAspect="1" noChangeArrowheads="1"/>
          </p:cNvPicPr>
          <p:nvPr/>
        </p:nvPicPr>
        <p:blipFill>
          <a:blip r:embed="rId4" cstate="print"/>
          <a:srcRect/>
          <a:stretch>
            <a:fillRect/>
          </a:stretch>
        </p:blipFill>
        <p:spPr bwMode="auto">
          <a:xfrm>
            <a:off x="0" y="3429000"/>
            <a:ext cx="9144000" cy="3429000"/>
          </a:xfrm>
          <a:prstGeom prst="rect">
            <a:avLst/>
          </a:prstGeom>
          <a:noFill/>
          <a:ln w="9525">
            <a:noFill/>
            <a:miter lim="800000"/>
            <a:headEnd/>
            <a:tailEnd/>
          </a:ln>
        </p:spPr>
      </p:pic>
      <p:sp>
        <p:nvSpPr>
          <p:cNvPr id="11268" name="Rectangle 4"/>
          <p:cNvSpPr>
            <a:spLocks noGrp="1" noChangeArrowheads="1"/>
          </p:cNvSpPr>
          <p:nvPr>
            <p:ph type="title"/>
          </p:nvPr>
        </p:nvSpPr>
        <p:spPr>
          <a:xfrm>
            <a:off x="0" y="-285750"/>
            <a:ext cx="8143875" cy="1098550"/>
          </a:xfrm>
        </p:spPr>
        <p:txBody>
          <a:bodyPr/>
          <a:lstStyle/>
          <a:p>
            <a:pPr algn="ctr" eaLnBrk="1" hangingPunct="1"/>
            <a:r>
              <a:rPr lang="ru-RU" smtClean="0">
                <a:solidFill>
                  <a:schemeClr val="bg2"/>
                </a:solidFill>
              </a:rPr>
              <a:t>Использование алмазов</a:t>
            </a:r>
          </a:p>
        </p:txBody>
      </p:sp>
      <p:sp>
        <p:nvSpPr>
          <p:cNvPr id="11270" name="Rectangle 6"/>
          <p:cNvSpPr>
            <a:spLocks noGrp="1" noChangeArrowheads="1"/>
          </p:cNvSpPr>
          <p:nvPr>
            <p:ph type="body" sz="half" idx="2"/>
          </p:nvPr>
        </p:nvSpPr>
        <p:spPr>
          <a:xfrm>
            <a:off x="0" y="3357563"/>
            <a:ext cx="9144000" cy="3240087"/>
          </a:xfrm>
        </p:spPr>
        <p:txBody>
          <a:bodyPr/>
          <a:lstStyle/>
          <a:p>
            <a:pPr indent="22225" algn="just" eaLnBrk="1" hangingPunct="1">
              <a:lnSpc>
                <a:spcPct val="90000"/>
              </a:lnSpc>
            </a:pPr>
            <a:r>
              <a:rPr lang="ru-RU" sz="2400" b="1" smtClean="0">
                <a:solidFill>
                  <a:srgbClr val="FFFF00"/>
                </a:solidFill>
                <a:latin typeface="Arial" charset="0"/>
              </a:rPr>
              <a:t> 20% алмазов используется для изготовления ювелирных украшений.</a:t>
            </a:r>
          </a:p>
          <a:p>
            <a:pPr indent="22225" algn="just" eaLnBrk="1" hangingPunct="1">
              <a:lnSpc>
                <a:spcPct val="90000"/>
              </a:lnSpc>
              <a:buFontTx/>
              <a:buNone/>
            </a:pPr>
            <a:endParaRPr lang="ru-RU" sz="2400" b="1" smtClean="0">
              <a:solidFill>
                <a:srgbClr val="FFFF00"/>
              </a:solidFill>
              <a:latin typeface="Arial" charset="0"/>
            </a:endParaRPr>
          </a:p>
          <a:p>
            <a:pPr indent="22225" algn="just" eaLnBrk="1" hangingPunct="1">
              <a:lnSpc>
                <a:spcPct val="90000"/>
              </a:lnSpc>
            </a:pPr>
            <a:r>
              <a:rPr lang="ru-RU" sz="2400" b="1" smtClean="0">
                <a:solidFill>
                  <a:srgbClr val="FFFF00"/>
                </a:solidFill>
                <a:latin typeface="Arial" charset="0"/>
              </a:rPr>
              <a:t> 80% - в промышленности. Из них изготавливают резцы, сверла, стеклорезы, подшипники, алмазные диски и круги для резки и шлифования твердых сплавов, стекла, минералов.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p:cTn id="7" dur="2000" fill="hold"/>
                                        <p:tgtEl>
                                          <p:spTgt spid="6149"/>
                                        </p:tgtEl>
                                        <p:attrNameLst>
                                          <p:attrName>ppt_w</p:attrName>
                                        </p:attrNameLst>
                                      </p:cBhvr>
                                      <p:tavLst>
                                        <p:tav tm="0">
                                          <p:val>
                                            <p:fltVal val="0"/>
                                          </p:val>
                                        </p:tav>
                                        <p:tav tm="100000">
                                          <p:val>
                                            <p:strVal val="#ppt_w"/>
                                          </p:val>
                                        </p:tav>
                                      </p:tavLst>
                                    </p:anim>
                                    <p:anim calcmode="lin" valueType="num">
                                      <p:cBhvr>
                                        <p:cTn id="8" dur="2000" fill="hold"/>
                                        <p:tgtEl>
                                          <p:spTgt spid="6149"/>
                                        </p:tgtEl>
                                        <p:attrNameLst>
                                          <p:attrName>ppt_h</p:attrName>
                                        </p:attrNameLst>
                                      </p:cBhvr>
                                      <p:tavLst>
                                        <p:tav tm="0">
                                          <p:val>
                                            <p:fltVal val="0"/>
                                          </p:val>
                                        </p:tav>
                                        <p:tav tm="100000">
                                          <p:val>
                                            <p:strVal val="#ppt_h"/>
                                          </p:val>
                                        </p:tav>
                                      </p:tavLst>
                                    </p:anim>
                                    <p:animEffect transition="in" filter="fade">
                                      <p:cBhvr>
                                        <p:cTn id="9" dur="2000"/>
                                        <p:tgtEl>
                                          <p:spTgt spid="6149"/>
                                        </p:tgtEl>
                                      </p:cBhvr>
                                    </p:animEffect>
                                  </p:childTnLst>
                                </p:cTn>
                              </p:par>
                            </p:childTnLst>
                          </p:cTn>
                        </p:par>
                        <p:par>
                          <p:cTn id="10" fill="hold">
                            <p:stCondLst>
                              <p:cond delay="2000"/>
                            </p:stCondLst>
                            <p:childTnLst>
                              <p:par>
                                <p:cTn id="11" presetID="29" presetClass="entr" presetSubtype="0" fill="hold" nodeType="afterEffect">
                                  <p:stCondLst>
                                    <p:cond delay="0"/>
                                  </p:stCondLst>
                                  <p:childTnLst>
                                    <p:set>
                                      <p:cBhvr>
                                        <p:cTn id="12" dur="1" fill="hold">
                                          <p:stCondLst>
                                            <p:cond delay="0"/>
                                          </p:stCondLst>
                                        </p:cTn>
                                        <p:tgtEl>
                                          <p:spTgt spid="6154"/>
                                        </p:tgtEl>
                                        <p:attrNameLst>
                                          <p:attrName>style.visibility</p:attrName>
                                        </p:attrNameLst>
                                      </p:cBhvr>
                                      <p:to>
                                        <p:strVal val="visible"/>
                                      </p:to>
                                    </p:set>
                                    <p:anim calcmode="lin" valueType="num">
                                      <p:cBhvr>
                                        <p:cTn id="13" dur="1000" fill="hold"/>
                                        <p:tgtEl>
                                          <p:spTgt spid="6154"/>
                                        </p:tgtEl>
                                        <p:attrNameLst>
                                          <p:attrName>ppt_x</p:attrName>
                                        </p:attrNameLst>
                                      </p:cBhvr>
                                      <p:tavLst>
                                        <p:tav tm="0">
                                          <p:val>
                                            <p:strVal val="#ppt_x-.2"/>
                                          </p:val>
                                        </p:tav>
                                        <p:tav tm="100000">
                                          <p:val>
                                            <p:strVal val="#ppt_x"/>
                                          </p:val>
                                        </p:tav>
                                      </p:tavLst>
                                    </p:anim>
                                    <p:anim calcmode="lin" valueType="num">
                                      <p:cBhvr>
                                        <p:cTn id="14" dur="1000" fill="hold"/>
                                        <p:tgtEl>
                                          <p:spTgt spid="615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154"/>
                                        </p:tgtEl>
                                      </p:cBhvr>
                                    </p:animEffect>
                                  </p:childTnLst>
                                </p:cTn>
                              </p:par>
                            </p:childTnLst>
                          </p:cTn>
                        </p:par>
                        <p:par>
                          <p:cTn id="16" fill="hold">
                            <p:stCondLst>
                              <p:cond delay="3000"/>
                            </p:stCondLst>
                            <p:childTnLst>
                              <p:par>
                                <p:cTn id="17" presetID="53" presetClass="entr" presetSubtype="0" fill="hold" nodeType="afterEffect">
                                  <p:stCondLst>
                                    <p:cond delay="0"/>
                                  </p:stCondLst>
                                  <p:childTnLst>
                                    <p:set>
                                      <p:cBhvr>
                                        <p:cTn id="18" dur="1" fill="hold">
                                          <p:stCondLst>
                                            <p:cond delay="0"/>
                                          </p:stCondLst>
                                        </p:cTn>
                                        <p:tgtEl>
                                          <p:spTgt spid="6151"/>
                                        </p:tgtEl>
                                        <p:attrNameLst>
                                          <p:attrName>style.visibility</p:attrName>
                                        </p:attrNameLst>
                                      </p:cBhvr>
                                      <p:to>
                                        <p:strVal val="visible"/>
                                      </p:to>
                                    </p:set>
                                    <p:anim calcmode="lin" valueType="num">
                                      <p:cBhvr>
                                        <p:cTn id="19" dur="1000" fill="hold"/>
                                        <p:tgtEl>
                                          <p:spTgt spid="6151"/>
                                        </p:tgtEl>
                                        <p:attrNameLst>
                                          <p:attrName>ppt_w</p:attrName>
                                        </p:attrNameLst>
                                      </p:cBhvr>
                                      <p:tavLst>
                                        <p:tav tm="0">
                                          <p:val>
                                            <p:fltVal val="0"/>
                                          </p:val>
                                        </p:tav>
                                        <p:tav tm="100000">
                                          <p:val>
                                            <p:strVal val="#ppt_w"/>
                                          </p:val>
                                        </p:tav>
                                      </p:tavLst>
                                    </p:anim>
                                    <p:anim calcmode="lin" valueType="num">
                                      <p:cBhvr>
                                        <p:cTn id="20" dur="1000" fill="hold"/>
                                        <p:tgtEl>
                                          <p:spTgt spid="6151"/>
                                        </p:tgtEl>
                                        <p:attrNameLst>
                                          <p:attrName>ppt_h</p:attrName>
                                        </p:attrNameLst>
                                      </p:cBhvr>
                                      <p:tavLst>
                                        <p:tav tm="0">
                                          <p:val>
                                            <p:fltVal val="0"/>
                                          </p:val>
                                        </p:tav>
                                        <p:tav tm="100000">
                                          <p:val>
                                            <p:strVal val="#ppt_h"/>
                                          </p:val>
                                        </p:tav>
                                      </p:tavLst>
                                    </p:anim>
                                    <p:animEffect transition="in" filter="fade">
                                      <p:cBhvr>
                                        <p:cTn id="21" dur="1000"/>
                                        <p:tgtEl>
                                          <p:spTgt spid="6151"/>
                                        </p:tgtEl>
                                      </p:cBhvr>
                                    </p:animEffect>
                                  </p:childTnLst>
                                </p:cTn>
                              </p:par>
                            </p:childTnLst>
                          </p:cTn>
                        </p:par>
                        <p:par>
                          <p:cTn id="22" fill="hold">
                            <p:stCondLst>
                              <p:cond delay="4000"/>
                            </p:stCondLst>
                            <p:childTnLst>
                              <p:par>
                                <p:cTn id="23" presetID="53" presetClass="entr" presetSubtype="0" fill="hold" nodeType="afterEffect">
                                  <p:stCondLst>
                                    <p:cond delay="0"/>
                                  </p:stCondLst>
                                  <p:childTnLst>
                                    <p:set>
                                      <p:cBhvr>
                                        <p:cTn id="24" dur="1" fill="hold">
                                          <p:stCondLst>
                                            <p:cond delay="0"/>
                                          </p:stCondLst>
                                        </p:cTn>
                                        <p:tgtEl>
                                          <p:spTgt spid="11270">
                                            <p:txEl>
                                              <p:pRg st="0" end="0"/>
                                            </p:txEl>
                                          </p:spTgt>
                                        </p:tgtEl>
                                        <p:attrNameLst>
                                          <p:attrName>style.visibility</p:attrName>
                                        </p:attrNameLst>
                                      </p:cBhvr>
                                      <p:to>
                                        <p:strVal val="visible"/>
                                      </p:to>
                                    </p:set>
                                    <p:anim calcmode="lin" valueType="num">
                                      <p:cBhvr>
                                        <p:cTn id="25" dur="2000" fill="hold"/>
                                        <p:tgtEl>
                                          <p:spTgt spid="11270">
                                            <p:txEl>
                                              <p:pRg st="0" end="0"/>
                                            </p:txEl>
                                          </p:spTgt>
                                        </p:tgtEl>
                                        <p:attrNameLst>
                                          <p:attrName>ppt_w</p:attrName>
                                        </p:attrNameLst>
                                      </p:cBhvr>
                                      <p:tavLst>
                                        <p:tav tm="0">
                                          <p:val>
                                            <p:fltVal val="0"/>
                                          </p:val>
                                        </p:tav>
                                        <p:tav tm="100000">
                                          <p:val>
                                            <p:strVal val="#ppt_w"/>
                                          </p:val>
                                        </p:tav>
                                      </p:tavLst>
                                    </p:anim>
                                    <p:anim calcmode="lin" valueType="num">
                                      <p:cBhvr>
                                        <p:cTn id="26" dur="2000" fill="hold"/>
                                        <p:tgtEl>
                                          <p:spTgt spid="11270">
                                            <p:txEl>
                                              <p:pRg st="0" end="0"/>
                                            </p:txEl>
                                          </p:spTgt>
                                        </p:tgtEl>
                                        <p:attrNameLst>
                                          <p:attrName>ppt_h</p:attrName>
                                        </p:attrNameLst>
                                      </p:cBhvr>
                                      <p:tavLst>
                                        <p:tav tm="0">
                                          <p:val>
                                            <p:fltVal val="0"/>
                                          </p:val>
                                        </p:tav>
                                        <p:tav tm="100000">
                                          <p:val>
                                            <p:strVal val="#ppt_h"/>
                                          </p:val>
                                        </p:tav>
                                      </p:tavLst>
                                    </p:anim>
                                    <p:animEffect transition="in" filter="fade">
                                      <p:cBhvr>
                                        <p:cTn id="27" dur="2000"/>
                                        <p:tgtEl>
                                          <p:spTgt spid="11270">
                                            <p:txEl>
                                              <p:pRg st="0" end="0"/>
                                            </p:txEl>
                                          </p:spTgt>
                                        </p:tgtEl>
                                      </p:cBhvr>
                                    </p:animEffect>
                                  </p:childTnLst>
                                </p:cTn>
                              </p:par>
                            </p:childTnLst>
                          </p:cTn>
                        </p:par>
                        <p:par>
                          <p:cTn id="28" fill="hold">
                            <p:stCondLst>
                              <p:cond delay="6000"/>
                            </p:stCondLst>
                            <p:childTnLst>
                              <p:par>
                                <p:cTn id="29" presetID="53" presetClass="entr" presetSubtype="0" fill="hold" nodeType="afterEffect">
                                  <p:stCondLst>
                                    <p:cond delay="0"/>
                                  </p:stCondLst>
                                  <p:childTnLst>
                                    <p:set>
                                      <p:cBhvr>
                                        <p:cTn id="30" dur="1" fill="hold">
                                          <p:stCondLst>
                                            <p:cond delay="0"/>
                                          </p:stCondLst>
                                        </p:cTn>
                                        <p:tgtEl>
                                          <p:spTgt spid="11270">
                                            <p:txEl>
                                              <p:pRg st="2" end="2"/>
                                            </p:txEl>
                                          </p:spTgt>
                                        </p:tgtEl>
                                        <p:attrNameLst>
                                          <p:attrName>style.visibility</p:attrName>
                                        </p:attrNameLst>
                                      </p:cBhvr>
                                      <p:to>
                                        <p:strVal val="visible"/>
                                      </p:to>
                                    </p:set>
                                    <p:anim calcmode="lin" valueType="num">
                                      <p:cBhvr>
                                        <p:cTn id="31" dur="2000" fill="hold"/>
                                        <p:tgtEl>
                                          <p:spTgt spid="11270">
                                            <p:txEl>
                                              <p:pRg st="2" end="2"/>
                                            </p:txEl>
                                          </p:spTgt>
                                        </p:tgtEl>
                                        <p:attrNameLst>
                                          <p:attrName>ppt_w</p:attrName>
                                        </p:attrNameLst>
                                      </p:cBhvr>
                                      <p:tavLst>
                                        <p:tav tm="0">
                                          <p:val>
                                            <p:fltVal val="0"/>
                                          </p:val>
                                        </p:tav>
                                        <p:tav tm="100000">
                                          <p:val>
                                            <p:strVal val="#ppt_w"/>
                                          </p:val>
                                        </p:tav>
                                      </p:tavLst>
                                    </p:anim>
                                    <p:anim calcmode="lin" valueType="num">
                                      <p:cBhvr>
                                        <p:cTn id="32" dur="2000" fill="hold"/>
                                        <p:tgtEl>
                                          <p:spTgt spid="11270">
                                            <p:txEl>
                                              <p:pRg st="2" end="2"/>
                                            </p:txEl>
                                          </p:spTgt>
                                        </p:tgtEl>
                                        <p:attrNameLst>
                                          <p:attrName>ppt_h</p:attrName>
                                        </p:attrNameLst>
                                      </p:cBhvr>
                                      <p:tavLst>
                                        <p:tav tm="0">
                                          <p:val>
                                            <p:fltVal val="0"/>
                                          </p:val>
                                        </p:tav>
                                        <p:tav tm="100000">
                                          <p:val>
                                            <p:strVal val="#ppt_h"/>
                                          </p:val>
                                        </p:tav>
                                      </p:tavLst>
                                    </p:anim>
                                    <p:animEffect transition="in" filter="fade">
                                      <p:cBhvr>
                                        <p:cTn id="33" dur="2000"/>
                                        <p:tgtEl>
                                          <p:spTgt spid="112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noChangeArrowheads="1"/>
          </p:cNvPicPr>
          <p:nvPr/>
        </p:nvPicPr>
        <p:blipFill>
          <a:blip r:embed="rId2" cstate="print"/>
          <a:srcRect/>
          <a:stretch>
            <a:fillRect/>
          </a:stretch>
        </p:blipFill>
        <p:spPr bwMode="auto">
          <a:xfrm>
            <a:off x="0" y="-31750"/>
            <a:ext cx="9358313" cy="6889750"/>
          </a:xfrm>
          <a:prstGeom prst="rect">
            <a:avLst/>
          </a:prstGeom>
          <a:noFill/>
          <a:ln w="9525">
            <a:noFill/>
            <a:miter lim="800000"/>
            <a:headEnd/>
            <a:tailEnd/>
          </a:ln>
        </p:spPr>
      </p:pic>
      <p:sp>
        <p:nvSpPr>
          <p:cNvPr id="7" name="TextBox 6"/>
          <p:cNvSpPr txBox="1"/>
          <p:nvPr/>
        </p:nvSpPr>
        <p:spPr>
          <a:xfrm>
            <a:off x="428625" y="0"/>
            <a:ext cx="8215313" cy="1016000"/>
          </a:xfrm>
          <a:prstGeom prst="rect">
            <a:avLst/>
          </a:prstGeom>
          <a:noFill/>
        </p:spPr>
        <p:txBody>
          <a:bodyPr>
            <a:spAutoFit/>
          </a:bodyPr>
          <a:lstStyle/>
          <a:p>
            <a:r>
              <a:rPr lang="ru-RU" sz="6000" b="1" i="1">
                <a:solidFill>
                  <a:srgbClr val="4976FF"/>
                </a:solidFill>
                <a:effectLst>
                  <a:outerShdw blurRad="38100" dist="38100" dir="2700000" algn="tl">
                    <a:srgbClr val="000000"/>
                  </a:outerShdw>
                </a:effectLst>
              </a:rPr>
              <a:t>«КОХИНОР»</a:t>
            </a:r>
          </a:p>
        </p:txBody>
      </p:sp>
      <p:sp>
        <p:nvSpPr>
          <p:cNvPr id="8" name="TextBox 7"/>
          <p:cNvSpPr txBox="1"/>
          <p:nvPr/>
        </p:nvSpPr>
        <p:spPr>
          <a:xfrm>
            <a:off x="0" y="6027738"/>
            <a:ext cx="9358313" cy="830262"/>
          </a:xfrm>
          <a:prstGeom prst="rect">
            <a:avLst/>
          </a:prstGeom>
          <a:noFill/>
        </p:spPr>
        <p:txBody>
          <a:bodyPr>
            <a:spAutoFit/>
          </a:bodyPr>
          <a:lstStyle/>
          <a:p>
            <a:r>
              <a:rPr lang="ru-RU" sz="4800" i="1">
                <a:solidFill>
                  <a:srgbClr val="C00000"/>
                </a:solidFill>
                <a:effectLst>
                  <a:outerShdw blurRad="38100" dist="38100" dir="2700000" algn="tl">
                    <a:srgbClr val="000000"/>
                  </a:outerShdw>
                </a:effectLst>
              </a:rPr>
              <a:t>«КРОВАВЫЙ АЛМАЗ»</a:t>
            </a:r>
          </a:p>
        </p:txBody>
      </p:sp>
      <p:sp>
        <p:nvSpPr>
          <p:cNvPr id="5" name="Rectangle 6"/>
          <p:cNvSpPr txBox="1">
            <a:spLocks noChangeArrowheads="1"/>
          </p:cNvSpPr>
          <p:nvPr/>
        </p:nvSpPr>
        <p:spPr>
          <a:xfrm>
            <a:off x="0" y="3214688"/>
            <a:ext cx="9144000" cy="1916112"/>
          </a:xfrm>
          <a:prstGeom prst="rect">
            <a:avLst/>
          </a:prstGeom>
        </p:spPr>
        <p:txBody>
          <a:bodyPr/>
          <a:lstStyle/>
          <a:p>
            <a:pPr marL="342900" indent="-342900" algn="just">
              <a:spcBef>
                <a:spcPct val="20000"/>
              </a:spcBef>
              <a:buClr>
                <a:schemeClr val="hlink"/>
              </a:buClr>
              <a:buSzPct val="120000"/>
            </a:pPr>
            <a:r>
              <a:rPr lang="ru-RU" sz="2800">
                <a:solidFill>
                  <a:srgbClr val="FF0000"/>
                </a:solidFill>
                <a:effectLst>
                  <a:outerShdw blurRad="38100" dist="38100" dir="2700000" algn="tl">
                    <a:srgbClr val="000000"/>
                  </a:outerShdw>
                </a:effectLst>
                <a:cs typeface="Arial" charset="0"/>
              </a:rPr>
              <a:t>Бриллианты – обработанные алмазы – относятся к числу наиболее ценных камней. Во все времена они использовались в самых различных ювелирных украшениях.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14313" y="0"/>
            <a:ext cx="4929188" cy="6858000"/>
          </a:xfrm>
          <a:prstGeom prst="rect">
            <a:avLst/>
          </a:prstGeom>
          <a:noFill/>
          <a:ln w="9525">
            <a:noFill/>
            <a:miter lim="800000"/>
            <a:headEnd/>
            <a:tailEnd/>
          </a:ln>
        </p:spPr>
      </p:pic>
      <p:pic>
        <p:nvPicPr>
          <p:cNvPr id="1032" name="Picture 8"/>
          <p:cNvPicPr>
            <a:picLocks noChangeAspect="1" noChangeArrowheads="1"/>
          </p:cNvPicPr>
          <p:nvPr/>
        </p:nvPicPr>
        <p:blipFill>
          <a:blip r:embed="rId3" cstate="print"/>
          <a:srcRect/>
          <a:stretch>
            <a:fillRect/>
          </a:stretch>
        </p:blipFill>
        <p:spPr bwMode="auto">
          <a:xfrm>
            <a:off x="-214313" y="0"/>
            <a:ext cx="4929188" cy="6858000"/>
          </a:xfrm>
          <a:prstGeom prst="rect">
            <a:avLst/>
          </a:prstGeom>
          <a:noFill/>
          <a:ln w="9525">
            <a:noFill/>
            <a:miter lim="800000"/>
            <a:headEnd/>
            <a:tailEnd/>
          </a:ln>
        </p:spPr>
      </p:pic>
      <p:pic>
        <p:nvPicPr>
          <p:cNvPr id="8" name="Picture 4"/>
          <p:cNvPicPr>
            <a:picLocks noChangeAspect="1" noChangeArrowheads="1"/>
          </p:cNvPicPr>
          <p:nvPr/>
        </p:nvPicPr>
        <p:blipFill>
          <a:blip r:embed="rId4" cstate="print"/>
          <a:srcRect/>
          <a:stretch>
            <a:fillRect/>
          </a:stretch>
        </p:blipFill>
        <p:spPr bwMode="auto">
          <a:xfrm>
            <a:off x="4714875" y="0"/>
            <a:ext cx="5500688"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32"/>
                                        </p:tgtEl>
                                        <p:attrNameLst>
                                          <p:attrName>style.visibility</p:attrName>
                                        </p:attrNameLst>
                                      </p:cBhvr>
                                      <p:to>
                                        <p:strVal val="visible"/>
                                      </p:to>
                                    </p:set>
                                    <p:animEffect transition="in" filter="fade">
                                      <p:cBhvr>
                                        <p:cTn id="14" dur="1000"/>
                                        <p:tgtEl>
                                          <p:spTgt spid="1032"/>
                                        </p:tgtEl>
                                      </p:cBhvr>
                                    </p:animEffect>
                                    <p:anim calcmode="lin" valueType="num">
                                      <p:cBhvr>
                                        <p:cTn id="15" dur="1000" fill="hold"/>
                                        <p:tgtEl>
                                          <p:spTgt spid="1032"/>
                                        </p:tgtEl>
                                        <p:attrNameLst>
                                          <p:attrName>ppt_x</p:attrName>
                                        </p:attrNameLst>
                                      </p:cBhvr>
                                      <p:tavLst>
                                        <p:tav tm="0">
                                          <p:val>
                                            <p:strVal val="#ppt_x"/>
                                          </p:val>
                                        </p:tav>
                                        <p:tav tm="100000">
                                          <p:val>
                                            <p:strVal val="#ppt_x"/>
                                          </p:val>
                                        </p:tav>
                                      </p:tavLst>
                                    </p:anim>
                                    <p:anim calcmode="lin" valueType="num">
                                      <p:cBhvr>
                                        <p:cTn id="16"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Океан">
  <a:themeElements>
    <a:clrScheme name="Океан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fontScheme name="Океан">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Океан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Океан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Океан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Океан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Океан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Океан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Океан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355</TotalTime>
  <Words>251</Words>
  <Application>Microsoft Office PowerPoint</Application>
  <PresentationFormat>Экран (4:3)</PresentationFormat>
  <Paragraphs>13</Paragraphs>
  <Slides>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6</vt:i4>
      </vt:variant>
    </vt:vector>
  </HeadingPairs>
  <TitlesOfParts>
    <vt:vector size="11" baseType="lpstr">
      <vt:lpstr>Arial</vt:lpstr>
      <vt:lpstr>Tahoma</vt:lpstr>
      <vt:lpstr>Wingdings</vt:lpstr>
      <vt:lpstr>Calibri</vt:lpstr>
      <vt:lpstr>Океан</vt:lpstr>
      <vt:lpstr>Слайд 1</vt:lpstr>
      <vt:lpstr>Слайд 2</vt:lpstr>
      <vt:lpstr>Слайд 3</vt:lpstr>
      <vt:lpstr>Использование алмазов</vt:lpstr>
      <vt:lpstr>Слайд 5</vt:lpstr>
      <vt:lpstr>Слайд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Надя</cp:lastModifiedBy>
  <cp:revision>34</cp:revision>
  <dcterms:created xsi:type="dcterms:W3CDTF">2010-10-14T10:43:59Z</dcterms:created>
  <dcterms:modified xsi:type="dcterms:W3CDTF">2017-12-26T17:19:16Z</dcterms:modified>
</cp:coreProperties>
</file>