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7" r:id="rId22"/>
    <p:sldId id="278" r:id="rId23"/>
    <p:sldId id="279" r:id="rId24"/>
    <p:sldId id="280" r:id="rId25"/>
    <p:sldId id="281"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6" r:id="rId39"/>
    <p:sldId id="276" r:id="rId40"/>
    <p:sldId id="297" r:id="rId41"/>
    <p:sldId id="298" r:id="rId42"/>
    <p:sldId id="295" r:id="rId43"/>
    <p:sldId id="310" r:id="rId44"/>
    <p:sldId id="311" r:id="rId45"/>
    <p:sldId id="312" r:id="rId46"/>
    <p:sldId id="313" r:id="rId47"/>
    <p:sldId id="314" r:id="rId48"/>
    <p:sldId id="315" r:id="rId49"/>
    <p:sldId id="316" r:id="rId50"/>
    <p:sldId id="317" r:id="rId51"/>
    <p:sldId id="318" r:id="rId52"/>
    <p:sldId id="335" r:id="rId53"/>
    <p:sldId id="325" r:id="rId54"/>
    <p:sldId id="336" r:id="rId55"/>
    <p:sldId id="326" r:id="rId56"/>
    <p:sldId id="337" r:id="rId57"/>
    <p:sldId id="324" r:id="rId58"/>
    <p:sldId id="338" r:id="rId59"/>
    <p:sldId id="322" r:id="rId60"/>
    <p:sldId id="323" r:id="rId61"/>
    <p:sldId id="304" r:id="rId62"/>
    <p:sldId id="305" r:id="rId63"/>
    <p:sldId id="303" r:id="rId64"/>
    <p:sldId id="339" r:id="rId65"/>
    <p:sldId id="340" r:id="rId66"/>
    <p:sldId id="342" r:id="rId67"/>
    <p:sldId id="343" r:id="rId68"/>
    <p:sldId id="344" r:id="rId69"/>
    <p:sldId id="341" r:id="rId70"/>
    <p:sldId id="345" r:id="rId71"/>
    <p:sldId id="346" r:id="rId72"/>
    <p:sldId id="348" r:id="rId73"/>
    <p:sldId id="349" r:id="rId74"/>
    <p:sldId id="347" r:id="rId75"/>
    <p:sldId id="356" r:id="rId76"/>
    <p:sldId id="357" r:id="rId77"/>
    <p:sldId id="358" r:id="rId78"/>
    <p:sldId id="359" r:id="rId79"/>
    <p:sldId id="360" r:id="rId80"/>
    <p:sldId id="351" r:id="rId81"/>
    <p:sldId id="354" r:id="rId82"/>
    <p:sldId id="361" r:id="rId83"/>
    <p:sldId id="362" r:id="rId84"/>
    <p:sldId id="363" r:id="rId85"/>
    <p:sldId id="364" r:id="rId86"/>
    <p:sldId id="365" r:id="rId87"/>
    <p:sldId id="366" r:id="rId88"/>
    <p:sldId id="367" r:id="rId89"/>
    <p:sldId id="368" r:id="rId90"/>
    <p:sldId id="370" r:id="rId91"/>
    <p:sldId id="319" r:id="rId92"/>
    <p:sldId id="321" r:id="rId93"/>
    <p:sldId id="320" r:id="rId94"/>
    <p:sldId id="371" r:id="rId95"/>
    <p:sldId id="372" r:id="rId96"/>
    <p:sldId id="374" r:id="rId97"/>
    <p:sldId id="375" r:id="rId98"/>
    <p:sldId id="376" r:id="rId99"/>
    <p:sldId id="377" r:id="rId100"/>
    <p:sldId id="378" r:id="rId101"/>
    <p:sldId id="379" r:id="rId102"/>
    <p:sldId id="380" r:id="rId103"/>
    <p:sldId id="381" r:id="rId104"/>
    <p:sldId id="382" r:id="rId105"/>
    <p:sldId id="383" r:id="rId106"/>
    <p:sldId id="384" r:id="rId107"/>
    <p:sldId id="389" r:id="rId108"/>
    <p:sldId id="385" r:id="rId109"/>
    <p:sldId id="390" r:id="rId110"/>
    <p:sldId id="331" r:id="rId111"/>
    <p:sldId id="386" r:id="rId112"/>
    <p:sldId id="391" r:id="rId113"/>
    <p:sldId id="333" r:id="rId114"/>
    <p:sldId id="387" r:id="rId115"/>
    <p:sldId id="392" r:id="rId116"/>
    <p:sldId id="334" r:id="rId117"/>
    <p:sldId id="388" r:id="rId118"/>
    <p:sldId id="373" r:id="rId119"/>
    <p:sldId id="393" r:id="rId120"/>
    <p:sldId id="394" r:id="rId121"/>
    <p:sldId id="395" r:id="rId122"/>
    <p:sldId id="396" r:id="rId123"/>
    <p:sldId id="350" r:id="rId124"/>
    <p:sldId id="397" r:id="rId125"/>
    <p:sldId id="352" r:id="rId126"/>
    <p:sldId id="398" r:id="rId127"/>
    <p:sldId id="355" r:id="rId128"/>
    <p:sldId id="399" r:id="rId129"/>
    <p:sldId id="353" r:id="rId130"/>
    <p:sldId id="330" r:id="rId131"/>
    <p:sldId id="400" r:id="rId132"/>
    <p:sldId id="401" r:id="rId133"/>
    <p:sldId id="402" r:id="rId134"/>
    <p:sldId id="403" r:id="rId135"/>
    <p:sldId id="309" r:id="rId136"/>
    <p:sldId id="404" r:id="rId137"/>
    <p:sldId id="405" r:id="rId138"/>
    <p:sldId id="406" r:id="rId139"/>
    <p:sldId id="308" r:id="rId140"/>
    <p:sldId id="408" r:id="rId141"/>
    <p:sldId id="409" r:id="rId142"/>
    <p:sldId id="410" r:id="rId143"/>
    <p:sldId id="411" r:id="rId144"/>
    <p:sldId id="412" r:id="rId145"/>
    <p:sldId id="413" r:id="rId146"/>
    <p:sldId id="414" r:id="rId147"/>
    <p:sldId id="415" r:id="rId148"/>
    <p:sldId id="407" r:id="rId149"/>
    <p:sldId id="416" r:id="rId150"/>
    <p:sldId id="417" r:id="rId151"/>
    <p:sldId id="418" r:id="rId152"/>
    <p:sldId id="419" r:id="rId153"/>
    <p:sldId id="420" r:id="rId154"/>
    <p:sldId id="421" r:id="rId155"/>
    <p:sldId id="422" r:id="rId156"/>
    <p:sldId id="423" r:id="rId157"/>
    <p:sldId id="424" r:id="rId158"/>
    <p:sldId id="425" r:id="rId159"/>
    <p:sldId id="430" r:id="rId160"/>
    <p:sldId id="427" r:id="rId161"/>
    <p:sldId id="428" r:id="rId162"/>
    <p:sldId id="431" r:id="rId163"/>
    <p:sldId id="432" r:id="rId164"/>
    <p:sldId id="433" r:id="rId165"/>
    <p:sldId id="429" r:id="rId166"/>
    <p:sldId id="434" r:id="rId167"/>
    <p:sldId id="436" r:id="rId168"/>
    <p:sldId id="437" r:id="rId169"/>
    <p:sldId id="438" r:id="rId170"/>
    <p:sldId id="439" r:id="rId171"/>
    <p:sldId id="440" r:id="rId172"/>
    <p:sldId id="441" r:id="rId173"/>
    <p:sldId id="442" r:id="rId17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00"/>
    <a:srgbClr val="003300"/>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6" autoAdjust="0"/>
    <p:restoredTop sz="94679" autoAdjust="0"/>
  </p:normalViewPr>
  <p:slideViewPr>
    <p:cSldViewPr>
      <p:cViewPr varScale="1">
        <p:scale>
          <a:sx n="69" d="100"/>
          <a:sy n="69" d="100"/>
        </p:scale>
        <p:origin x="-142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presProps" Target="pres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54DE4CE-ECB1-4F65-A02D-9A6E7F461369}"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9B25369-B0AD-496C-92DB-6BC7F9935525}"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3233A3F-D996-4FC9-B4F2-8BAE6CD21ACF}"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5225"/>
            <a:ext cx="2133600" cy="47625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fld id="{1029CC68-350D-46FE-900D-DCB0F82FBD7F}"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673D68C-7CEB-4D96-AB7A-8BB3F32DA826}"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4149C62-0441-470C-8F3F-6A48EFDE7171}"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CE3F182-D37F-4413-9591-4D3B69A21D2D}"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098254B2-1847-4B79-94E7-6036CE324FFB}"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058C63D8-66C0-49B4-9B30-22BB4A0CD537}"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CA4EF255-C342-4FA0-B31F-F46650BA723D}"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15DA7FF-D39F-4B82-9DD5-BF0E68224ACC}"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05A945E-715B-485E-B7E3-2222EB23CC83}"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DE347FD2-F9A6-4A2D-9112-80D1590ECEAF}"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ru-RU" b="1">
                <a:solidFill>
                  <a:srgbClr val="FF0000"/>
                </a:solidFill>
              </a:rPr>
              <a:t>9 вариантов ГИА</a:t>
            </a:r>
          </a:p>
        </p:txBody>
      </p:sp>
      <p:sp>
        <p:nvSpPr>
          <p:cNvPr id="2051" name="Rectangle 3"/>
          <p:cNvSpPr>
            <a:spLocks noGrp="1" noChangeArrowheads="1"/>
          </p:cNvSpPr>
          <p:nvPr>
            <p:ph type="subTitle" idx="1"/>
          </p:nvPr>
        </p:nvSpPr>
        <p:spPr>
          <a:xfrm>
            <a:off x="1042988" y="3886200"/>
            <a:ext cx="7345362" cy="1752600"/>
          </a:xfrm>
        </p:spPr>
        <p:txBody>
          <a:bodyPr/>
          <a:lstStyle/>
          <a:p>
            <a:r>
              <a:rPr lang="ru-RU" b="1">
                <a:solidFill>
                  <a:srgbClr val="000066"/>
                </a:solidFill>
              </a:rPr>
              <a:t>Первое число – номер варианта.</a:t>
            </a:r>
          </a:p>
          <a:p>
            <a:r>
              <a:rPr lang="ru-RU" b="1">
                <a:solidFill>
                  <a:srgbClr val="000066"/>
                </a:solidFill>
              </a:rPr>
              <a:t>Второе число – номер задания</a:t>
            </a:r>
          </a:p>
          <a:p>
            <a:r>
              <a:rPr lang="ru-RU" sz="2000" b="1">
                <a:solidFill>
                  <a:srgbClr val="000066"/>
                </a:solidFill>
              </a:rPr>
              <a:t>Чтобы увидеть ответы, кликните мышью</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250825" y="549275"/>
            <a:ext cx="8713788" cy="556895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7.3</a:t>
            </a:r>
            <a:r>
              <a:rPr lang="ru-RU" sz="2400" b="1">
                <a:solidFill>
                  <a:srgbClr val="000066"/>
                </a:solidFill>
                <a:latin typeface="Arial" pitchFamily="34" charset="0"/>
              </a:rPr>
              <a:t> В каком из перечисленных регионов России выпадает наименьшее количество осадков?</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Владимирская </a:t>
            </a:r>
            <a:r>
              <a:rPr lang="ru-RU" sz="2000" b="1">
                <a:solidFill>
                  <a:srgbClr val="003300"/>
                </a:solidFill>
                <a:latin typeface="Arial" pitchFamily="34" charset="0"/>
              </a:rPr>
              <a:t>область</a:t>
            </a:r>
            <a:r>
              <a:rPr lang="ru-RU" sz="2400" b="1">
                <a:solidFill>
                  <a:srgbClr val="003300"/>
                </a:solidFill>
                <a:latin typeface="Arial" pitchFamily="34" charset="0"/>
              </a:rPr>
              <a:t>;  </a:t>
            </a:r>
            <a:r>
              <a:rPr lang="ru-RU" sz="2400" b="1">
                <a:solidFill>
                  <a:srgbClr val="CC0000"/>
                </a:solidFill>
                <a:latin typeface="Arial" pitchFamily="34" charset="0"/>
              </a:rPr>
              <a:t>2)</a:t>
            </a:r>
            <a:r>
              <a:rPr lang="ru-RU" sz="2400" b="1">
                <a:solidFill>
                  <a:srgbClr val="003300"/>
                </a:solidFill>
                <a:latin typeface="Arial" pitchFamily="34" charset="0"/>
              </a:rPr>
              <a:t> Астраханская </a:t>
            </a:r>
            <a:r>
              <a:rPr lang="ru-RU" sz="2000" b="1">
                <a:solidFill>
                  <a:srgbClr val="003300"/>
                </a:solidFill>
                <a:latin typeface="Arial" pitchFamily="34" charset="0"/>
              </a:rPr>
              <a:t>область</a:t>
            </a:r>
            <a:r>
              <a:rPr lang="ru-RU" sz="2400" b="1">
                <a:solidFill>
                  <a:srgbClr val="003300"/>
                </a:solidFill>
                <a:latin typeface="Arial" pitchFamily="34" charset="0"/>
              </a:rPr>
              <a:t>;</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Омская </a:t>
            </a:r>
            <a:r>
              <a:rPr lang="ru-RU" sz="2000" b="1">
                <a:solidFill>
                  <a:srgbClr val="003300"/>
                </a:solidFill>
                <a:latin typeface="Arial" pitchFamily="34" charset="0"/>
              </a:rPr>
              <a:t>область</a:t>
            </a:r>
            <a:r>
              <a:rPr lang="ru-RU" sz="2400" b="1">
                <a:solidFill>
                  <a:srgbClr val="003300"/>
                </a:solidFill>
                <a:latin typeface="Arial" pitchFamily="34" charset="0"/>
              </a:rPr>
              <a:t>;               </a:t>
            </a:r>
            <a:r>
              <a:rPr lang="ru-RU" sz="2400" b="1">
                <a:solidFill>
                  <a:srgbClr val="CC0000"/>
                </a:solidFill>
                <a:latin typeface="Arial" pitchFamily="34" charset="0"/>
              </a:rPr>
              <a:t>4)</a:t>
            </a:r>
            <a:r>
              <a:rPr lang="ru-RU" sz="2400" b="1">
                <a:solidFill>
                  <a:srgbClr val="003300"/>
                </a:solidFill>
                <a:latin typeface="Arial" pitchFamily="34" charset="0"/>
              </a:rPr>
              <a:t> Хабаровский </a:t>
            </a:r>
            <a:r>
              <a:rPr lang="ru-RU" sz="2000" b="1">
                <a:solidFill>
                  <a:srgbClr val="003300"/>
                </a:solidFill>
                <a:latin typeface="Arial" pitchFamily="34" charset="0"/>
              </a:rPr>
              <a:t>край</a:t>
            </a:r>
            <a:r>
              <a:rPr lang="ru-RU" sz="2400" b="1">
                <a:solidFill>
                  <a:srgbClr val="003300"/>
                </a:solidFill>
                <a:latin typeface="Arial" pitchFamily="34" charset="0"/>
              </a:rPr>
              <a:t>.</a:t>
            </a:r>
          </a:p>
          <a:p>
            <a:pPr marL="800100" lvl="1"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8.3</a:t>
            </a:r>
            <a:r>
              <a:rPr lang="ru-RU" sz="2400" b="1">
                <a:solidFill>
                  <a:srgbClr val="000066"/>
                </a:solidFill>
                <a:latin typeface="Arial" pitchFamily="34" charset="0"/>
              </a:rPr>
              <a:t> В каком из перечисленных регионов России выпадает наибольшее годовое количество осадков?</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Волгоградская </a:t>
            </a:r>
            <a:r>
              <a:rPr lang="ru-RU" sz="2000" b="1">
                <a:solidFill>
                  <a:srgbClr val="003300"/>
                </a:solidFill>
                <a:latin typeface="Arial" pitchFamily="34" charset="0"/>
              </a:rPr>
              <a:t>область</a:t>
            </a:r>
            <a:r>
              <a:rPr lang="ru-RU" sz="2400" b="1">
                <a:solidFill>
                  <a:srgbClr val="003300"/>
                </a:solidFill>
                <a:latin typeface="Arial" pitchFamily="34" charset="0"/>
              </a:rPr>
              <a:t>;   </a:t>
            </a:r>
            <a:r>
              <a:rPr lang="ru-RU" sz="2400" b="1">
                <a:solidFill>
                  <a:srgbClr val="CC0000"/>
                </a:solidFill>
                <a:latin typeface="Arial" pitchFamily="34" charset="0"/>
              </a:rPr>
              <a:t>2)</a:t>
            </a:r>
            <a:r>
              <a:rPr lang="ru-RU" sz="2400" b="1">
                <a:solidFill>
                  <a:srgbClr val="003300"/>
                </a:solidFill>
                <a:latin typeface="Arial" pitchFamily="34" charset="0"/>
              </a:rPr>
              <a:t> </a:t>
            </a:r>
            <a:r>
              <a:rPr lang="ru-RU" sz="2000" b="1">
                <a:solidFill>
                  <a:srgbClr val="003300"/>
                </a:solidFill>
                <a:latin typeface="Arial" pitchFamily="34" charset="0"/>
              </a:rPr>
              <a:t>Республика</a:t>
            </a:r>
            <a:r>
              <a:rPr lang="ru-RU" sz="2400" b="1">
                <a:solidFill>
                  <a:srgbClr val="003300"/>
                </a:solidFill>
                <a:latin typeface="Arial" pitchFamily="34" charset="0"/>
              </a:rPr>
              <a:t> Саха </a:t>
            </a:r>
            <a:r>
              <a:rPr lang="ru-RU" sz="2000" b="1">
                <a:solidFill>
                  <a:srgbClr val="003300"/>
                </a:solidFill>
                <a:latin typeface="Arial" pitchFamily="34" charset="0"/>
              </a:rPr>
              <a:t>(Якутия)</a:t>
            </a:r>
            <a:r>
              <a:rPr lang="ru-RU" sz="2400" b="1">
                <a:solidFill>
                  <a:srgbClr val="003300"/>
                </a:solidFill>
                <a:latin typeface="Arial" pitchFamily="34" charset="0"/>
              </a:rPr>
              <a:t>;</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Калининградская </a:t>
            </a:r>
            <a:r>
              <a:rPr lang="ru-RU" sz="2000" b="1">
                <a:solidFill>
                  <a:srgbClr val="003300"/>
                </a:solidFill>
                <a:latin typeface="Arial" pitchFamily="34" charset="0"/>
              </a:rPr>
              <a:t>область</a:t>
            </a:r>
            <a:r>
              <a:rPr lang="ru-RU" sz="2400" b="1">
                <a:solidFill>
                  <a:srgbClr val="003300"/>
                </a:solidFill>
                <a:latin typeface="Arial" pitchFamily="34" charset="0"/>
              </a:rPr>
              <a:t>;   </a:t>
            </a:r>
            <a:r>
              <a:rPr lang="ru-RU" sz="2400" b="1">
                <a:solidFill>
                  <a:srgbClr val="CC0000"/>
                </a:solidFill>
                <a:latin typeface="Arial" pitchFamily="34" charset="0"/>
              </a:rPr>
              <a:t>4) </a:t>
            </a:r>
            <a:r>
              <a:rPr lang="ru-RU" sz="2400" b="1">
                <a:solidFill>
                  <a:srgbClr val="003300"/>
                </a:solidFill>
                <a:latin typeface="Arial" pitchFamily="34" charset="0"/>
              </a:rPr>
              <a:t>Тульская </a:t>
            </a:r>
            <a:r>
              <a:rPr lang="ru-RU" sz="2000" b="1">
                <a:solidFill>
                  <a:srgbClr val="003300"/>
                </a:solidFill>
                <a:latin typeface="Arial" pitchFamily="34" charset="0"/>
              </a:rPr>
              <a:t>область</a:t>
            </a:r>
            <a:r>
              <a:rPr lang="ru-RU" sz="2400" b="1">
                <a:solidFill>
                  <a:srgbClr val="003300"/>
                </a:solidFill>
                <a:latin typeface="Arial" pitchFamily="34" charset="0"/>
              </a:rPr>
              <a:t>.</a:t>
            </a:r>
          </a:p>
          <a:p>
            <a:pPr marL="342900"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9.3</a:t>
            </a:r>
            <a:r>
              <a:rPr lang="ru-RU" sz="2400" b="1">
                <a:solidFill>
                  <a:srgbClr val="000066"/>
                </a:solidFill>
                <a:latin typeface="Arial" pitchFamily="34" charset="0"/>
              </a:rPr>
              <a:t> В каком из перечисленных регионов России самое прохладное лето?</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a:t>
            </a:r>
            <a:r>
              <a:rPr lang="ru-RU" sz="2000" b="1">
                <a:solidFill>
                  <a:srgbClr val="003300"/>
                </a:solidFill>
                <a:latin typeface="Arial" pitchFamily="34" charset="0"/>
              </a:rPr>
              <a:t>Республика</a:t>
            </a:r>
            <a:r>
              <a:rPr lang="ru-RU" sz="2400" b="1">
                <a:solidFill>
                  <a:srgbClr val="003300"/>
                </a:solidFill>
                <a:latin typeface="Arial" pitchFamily="34" charset="0"/>
              </a:rPr>
              <a:t> Саха </a:t>
            </a:r>
            <a:r>
              <a:rPr lang="ru-RU" sz="2000" b="1">
                <a:solidFill>
                  <a:srgbClr val="003300"/>
                </a:solidFill>
                <a:latin typeface="Arial" pitchFamily="34" charset="0"/>
              </a:rPr>
              <a:t>(Якутия)</a:t>
            </a:r>
            <a:r>
              <a:rPr lang="ru-RU" sz="2400" b="1">
                <a:solidFill>
                  <a:srgbClr val="003300"/>
                </a:solidFill>
                <a:latin typeface="Arial" pitchFamily="34" charset="0"/>
              </a:rPr>
              <a:t>;  </a:t>
            </a:r>
            <a:r>
              <a:rPr lang="ru-RU" sz="2400" b="1">
                <a:solidFill>
                  <a:srgbClr val="CC0000"/>
                </a:solidFill>
                <a:latin typeface="Arial" pitchFamily="34" charset="0"/>
              </a:rPr>
              <a:t>2)</a:t>
            </a:r>
            <a:r>
              <a:rPr lang="ru-RU" sz="2400" b="1">
                <a:solidFill>
                  <a:srgbClr val="003300"/>
                </a:solidFill>
                <a:latin typeface="Arial" pitchFamily="34" charset="0"/>
              </a:rPr>
              <a:t> Чукотский АО;</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Ленинградская </a:t>
            </a:r>
            <a:r>
              <a:rPr lang="ru-RU" sz="2000" b="1">
                <a:solidFill>
                  <a:srgbClr val="003300"/>
                </a:solidFill>
                <a:latin typeface="Arial" pitchFamily="34" charset="0"/>
              </a:rPr>
              <a:t>область</a:t>
            </a:r>
            <a:r>
              <a:rPr lang="ru-RU" sz="2400" b="1">
                <a:solidFill>
                  <a:srgbClr val="003300"/>
                </a:solidFill>
                <a:latin typeface="Arial" pitchFamily="34" charset="0"/>
              </a:rPr>
              <a:t>;  </a:t>
            </a:r>
            <a:r>
              <a:rPr lang="ru-RU" sz="2400" b="1">
                <a:solidFill>
                  <a:srgbClr val="CC0000"/>
                </a:solidFill>
                <a:latin typeface="Arial" pitchFamily="34" charset="0"/>
              </a:rPr>
              <a:t>4) </a:t>
            </a:r>
            <a:r>
              <a:rPr lang="ru-RU" sz="2400" b="1">
                <a:solidFill>
                  <a:srgbClr val="003300"/>
                </a:solidFill>
                <a:latin typeface="Arial" pitchFamily="34" charset="0"/>
              </a:rPr>
              <a:t>Новосибирская </a:t>
            </a:r>
            <a:r>
              <a:rPr lang="ru-RU" sz="2000" b="1">
                <a:solidFill>
                  <a:srgbClr val="003300"/>
                </a:solidFill>
                <a:latin typeface="Arial" pitchFamily="34" charset="0"/>
              </a:rPr>
              <a:t>область</a:t>
            </a:r>
            <a:r>
              <a:rPr lang="ru-RU" sz="2400" b="1">
                <a:solidFill>
                  <a:srgbClr val="003300"/>
                </a:solidFill>
                <a:latin typeface="Arial" pitchFamily="34" charset="0"/>
              </a:rPr>
              <a:t>.</a:t>
            </a:r>
          </a:p>
          <a:p>
            <a:pPr marL="342900" indent="-342900"/>
            <a:endParaRPr lang="ru-RU" sz="2400" b="1">
              <a:solidFill>
                <a:srgbClr val="003300"/>
              </a:solidFill>
              <a:latin typeface="Arial" pitchFamily="34" charset="0"/>
            </a:endParaRPr>
          </a:p>
        </p:txBody>
      </p:sp>
      <p:sp>
        <p:nvSpPr>
          <p:cNvPr id="11269" name="Rectangle 5"/>
          <p:cNvSpPr>
            <a:spLocks noChangeArrowheads="1"/>
          </p:cNvSpPr>
          <p:nvPr/>
        </p:nvSpPr>
        <p:spPr bwMode="auto">
          <a:xfrm>
            <a:off x="8243888" y="47625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
        <p:nvSpPr>
          <p:cNvPr id="11270" name="Rectangle 6"/>
          <p:cNvSpPr>
            <a:spLocks noChangeArrowheads="1"/>
          </p:cNvSpPr>
          <p:nvPr/>
        </p:nvSpPr>
        <p:spPr bwMode="auto">
          <a:xfrm>
            <a:off x="8388350" y="34290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
        <p:nvSpPr>
          <p:cNvPr id="11271" name="Rectangle 7"/>
          <p:cNvSpPr>
            <a:spLocks noChangeArrowheads="1"/>
          </p:cNvSpPr>
          <p:nvPr/>
        </p:nvSpPr>
        <p:spPr bwMode="auto">
          <a:xfrm>
            <a:off x="7885113" y="573405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1269">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1270">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127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p:cNvPicPr>
            <a:picLocks noChangeAspect="1" noChangeArrowheads="1"/>
          </p:cNvPicPr>
          <p:nvPr/>
        </p:nvPicPr>
        <p:blipFill>
          <a:blip r:embed="rId2" cstate="print"/>
          <a:srcRect/>
          <a:stretch>
            <a:fillRect/>
          </a:stretch>
        </p:blipFill>
        <p:spPr bwMode="auto">
          <a:xfrm>
            <a:off x="0" y="0"/>
            <a:ext cx="5002213" cy="6858000"/>
          </a:xfrm>
          <a:prstGeom prst="rect">
            <a:avLst/>
          </a:prstGeom>
          <a:noFill/>
          <a:ln w="9525">
            <a:noFill/>
            <a:miter lim="800000"/>
            <a:headEnd/>
            <a:tailEnd/>
          </a:ln>
          <a:effectLst/>
        </p:spPr>
      </p:pic>
      <p:sp>
        <p:nvSpPr>
          <p:cNvPr id="132101" name="Rectangle 5"/>
          <p:cNvSpPr>
            <a:spLocks noChangeArrowheads="1"/>
          </p:cNvSpPr>
          <p:nvPr/>
        </p:nvSpPr>
        <p:spPr bwMode="auto">
          <a:xfrm>
            <a:off x="5076825" y="188913"/>
            <a:ext cx="3889375" cy="1917700"/>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4.19</a:t>
            </a:r>
            <a:r>
              <a:rPr lang="ru-RU" sz="2400" b="1">
                <a:latin typeface="Arial" pitchFamily="34" charset="0"/>
              </a:rPr>
              <a:t> </a:t>
            </a:r>
            <a:r>
              <a:rPr lang="ru-RU" sz="2400" b="1">
                <a:solidFill>
                  <a:srgbClr val="000066"/>
                </a:solidFill>
                <a:latin typeface="Arial" pitchFamily="34" charset="0"/>
              </a:rPr>
              <a:t>Определите по карте расстояние на местности по прямой от точки А до отдельно стоящего дерева. </a:t>
            </a:r>
            <a:endParaRPr lang="ru-RU" sz="2400">
              <a:solidFill>
                <a:srgbClr val="000066"/>
              </a:solidFill>
              <a:latin typeface="Arial" pitchFamily="34" charset="0"/>
            </a:endParaRPr>
          </a:p>
        </p:txBody>
      </p:sp>
      <p:sp>
        <p:nvSpPr>
          <p:cNvPr id="132102" name="Rectangle 6"/>
          <p:cNvSpPr>
            <a:spLocks noChangeArrowheads="1"/>
          </p:cNvSpPr>
          <p:nvPr/>
        </p:nvSpPr>
        <p:spPr bwMode="auto">
          <a:xfrm>
            <a:off x="5003800" y="3573463"/>
            <a:ext cx="3962400" cy="1917700"/>
          </a:xfrm>
          <a:prstGeom prst="rect">
            <a:avLst/>
          </a:prstGeom>
          <a:noFill/>
          <a:ln w="9525">
            <a:noFill/>
            <a:miter lim="800000"/>
            <a:headEnd/>
            <a:tailEnd/>
          </a:ln>
          <a:effectLst/>
        </p:spPr>
        <p:txBody>
          <a:bodyPr>
            <a:spAutoFit/>
          </a:bodyPr>
          <a:lstStyle/>
          <a:p>
            <a:r>
              <a:rPr lang="ru-RU" sz="2400" b="1">
                <a:solidFill>
                  <a:srgbClr val="FF0000"/>
                </a:solidFill>
                <a:latin typeface="Arial" pitchFamily="34" charset="0"/>
              </a:rPr>
              <a:t>4.20 </a:t>
            </a:r>
            <a:r>
              <a:rPr lang="ru-RU" sz="2400" b="1">
                <a:solidFill>
                  <a:srgbClr val="000066"/>
                </a:solidFill>
                <a:latin typeface="Arial" pitchFamily="34" charset="0"/>
              </a:rPr>
              <a:t>Определите по карте, в каком направлении от точки А находится отдельно стоящее дерево.</a:t>
            </a:r>
          </a:p>
        </p:txBody>
      </p:sp>
      <p:sp>
        <p:nvSpPr>
          <p:cNvPr id="132103" name="Rectangle 7"/>
          <p:cNvSpPr>
            <a:spLocks noChangeArrowheads="1"/>
          </p:cNvSpPr>
          <p:nvPr/>
        </p:nvSpPr>
        <p:spPr bwMode="auto">
          <a:xfrm>
            <a:off x="5003800" y="2205038"/>
            <a:ext cx="3960813" cy="1311275"/>
          </a:xfrm>
          <a:prstGeom prst="rect">
            <a:avLst/>
          </a:prstGeom>
          <a:noFill/>
          <a:ln w="9525">
            <a:noFill/>
            <a:miter lim="800000"/>
            <a:headEnd/>
            <a:tailEnd/>
          </a:ln>
          <a:effectLst/>
        </p:spPr>
        <p:txBody>
          <a:bodyPr>
            <a:spAutoFit/>
          </a:bodyPr>
          <a:lstStyle/>
          <a:p>
            <a:r>
              <a:rPr lang="ru-RU" sz="4000" b="1">
                <a:solidFill>
                  <a:schemeClr val="bg1"/>
                </a:solidFill>
                <a:latin typeface="Arial" pitchFamily="34" charset="0"/>
              </a:rPr>
              <a:t>190 или 200 или 210</a:t>
            </a:r>
          </a:p>
        </p:txBody>
      </p:sp>
      <p:sp>
        <p:nvSpPr>
          <p:cNvPr id="132104" name="Rectangle 8"/>
          <p:cNvSpPr>
            <a:spLocks noChangeArrowheads="1"/>
          </p:cNvSpPr>
          <p:nvPr/>
        </p:nvSpPr>
        <p:spPr bwMode="auto">
          <a:xfrm>
            <a:off x="5076825" y="5734050"/>
            <a:ext cx="3816350" cy="701675"/>
          </a:xfrm>
          <a:prstGeom prst="rect">
            <a:avLst/>
          </a:prstGeom>
          <a:noFill/>
          <a:ln w="9525">
            <a:noFill/>
            <a:miter lim="800000"/>
            <a:headEnd/>
            <a:tailEnd/>
          </a:ln>
          <a:effectLst/>
        </p:spPr>
        <p:txBody>
          <a:bodyPr>
            <a:spAutoFit/>
          </a:bodyPr>
          <a:lstStyle/>
          <a:p>
            <a:r>
              <a:rPr lang="ru-RU" sz="4000" b="1">
                <a:solidFill>
                  <a:schemeClr val="bg1"/>
                </a:solidFill>
                <a:latin typeface="Arial" pitchFamily="34" charset="0"/>
              </a:rPr>
              <a:t>Северо-запад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32103">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32104">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2" cstate="print"/>
          <a:srcRect/>
          <a:stretch>
            <a:fillRect/>
          </a:stretch>
        </p:blipFill>
        <p:spPr bwMode="auto">
          <a:xfrm>
            <a:off x="0" y="0"/>
            <a:ext cx="5002213" cy="6858000"/>
          </a:xfrm>
          <a:prstGeom prst="rect">
            <a:avLst/>
          </a:prstGeom>
          <a:noFill/>
          <a:ln w="9525">
            <a:noFill/>
            <a:miter lim="800000"/>
            <a:headEnd/>
            <a:tailEnd/>
          </a:ln>
          <a:effectLst/>
        </p:spPr>
      </p:pic>
      <p:sp>
        <p:nvSpPr>
          <p:cNvPr id="133123" name="Rectangle 3"/>
          <p:cNvSpPr>
            <a:spLocks noChangeArrowheads="1"/>
          </p:cNvSpPr>
          <p:nvPr/>
        </p:nvSpPr>
        <p:spPr bwMode="auto">
          <a:xfrm>
            <a:off x="4859338" y="333375"/>
            <a:ext cx="4032250" cy="3257550"/>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4.21</a:t>
            </a:r>
            <a:r>
              <a:rPr lang="ru-RU" sz="2400" b="1">
                <a:latin typeface="Arial" pitchFamily="34" charset="0"/>
              </a:rPr>
              <a:t> </a:t>
            </a:r>
            <a:r>
              <a:rPr lang="ru-RU" sz="2000" b="1">
                <a:solidFill>
                  <a:srgbClr val="000066"/>
                </a:solidFill>
                <a:latin typeface="Arial" pitchFamily="34" charset="0"/>
              </a:rPr>
              <a:t>Ваш младший брат зимой хочет покататься с друзьями на санках с горки.</a:t>
            </a:r>
            <a:r>
              <a:rPr lang="ru-RU" sz="2400" b="1">
                <a:solidFill>
                  <a:srgbClr val="000066"/>
                </a:solidFill>
                <a:latin typeface="Arial" pitchFamily="34" charset="0"/>
              </a:rPr>
              <a:t> Оцените, какой из участков, обозначенных на карте цифрами 1,2 и 3, наиболее подходит для этого. </a:t>
            </a:r>
            <a:r>
              <a:rPr lang="ru-RU" sz="2000" b="1">
                <a:solidFill>
                  <a:srgbClr val="000066"/>
                </a:solidFill>
                <a:latin typeface="Arial" pitchFamily="34" charset="0"/>
              </a:rPr>
              <a:t>Для ответа приведите два довода.</a:t>
            </a:r>
          </a:p>
        </p:txBody>
      </p:sp>
      <p:sp>
        <p:nvSpPr>
          <p:cNvPr id="133124" name="Rectangle 4"/>
          <p:cNvSpPr>
            <a:spLocks noChangeArrowheads="1"/>
          </p:cNvSpPr>
          <p:nvPr/>
        </p:nvSpPr>
        <p:spPr bwMode="auto">
          <a:xfrm>
            <a:off x="4859338" y="3860800"/>
            <a:ext cx="4105275" cy="2647950"/>
          </a:xfrm>
          <a:prstGeom prst="rect">
            <a:avLst/>
          </a:prstGeom>
          <a:noFill/>
          <a:ln w="9525">
            <a:noFill/>
            <a:miter lim="800000"/>
            <a:headEnd/>
            <a:tailEnd/>
          </a:ln>
          <a:effectLst/>
        </p:spPr>
        <p:txBody>
          <a:bodyPr>
            <a:spAutoFit/>
          </a:bodyPr>
          <a:lstStyle/>
          <a:p>
            <a:r>
              <a:rPr lang="ru-RU" sz="2400" b="1">
                <a:solidFill>
                  <a:schemeClr val="bg1"/>
                </a:solidFill>
                <a:latin typeface="Arial" pitchFamily="34" charset="0"/>
              </a:rPr>
              <a:t>Для катания с горки подходит участок 2. Он имеет хороший склон.</a:t>
            </a:r>
          </a:p>
          <a:p>
            <a:r>
              <a:rPr lang="ru-RU" sz="2400" b="1">
                <a:solidFill>
                  <a:schemeClr val="bg1"/>
                </a:solidFill>
                <a:latin typeface="Arial" pitchFamily="34" charset="0"/>
              </a:rPr>
              <a:t>Не подходят участки 1 и 3. На участке 1 – ямы и кустарник, участок 3 – ровный.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33124">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33124">
                                            <p:txEl>
                                              <p:pRg st="1" end="1"/>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p:cNvPicPr>
            <a:picLocks noChangeAspect="1" noChangeArrowheads="1"/>
          </p:cNvPicPr>
          <p:nvPr/>
        </p:nvPicPr>
        <p:blipFill>
          <a:blip r:embed="rId2" cstate="print"/>
          <a:srcRect/>
          <a:stretch>
            <a:fillRect/>
          </a:stretch>
        </p:blipFill>
        <p:spPr bwMode="auto">
          <a:xfrm>
            <a:off x="0" y="0"/>
            <a:ext cx="3865563" cy="5300663"/>
          </a:xfrm>
          <a:prstGeom prst="rect">
            <a:avLst/>
          </a:prstGeom>
          <a:noFill/>
          <a:ln w="9525">
            <a:noFill/>
            <a:miter lim="800000"/>
            <a:headEnd/>
            <a:tailEnd/>
          </a:ln>
          <a:effectLst/>
        </p:spPr>
      </p:pic>
      <p:pic>
        <p:nvPicPr>
          <p:cNvPr id="134147" name="Picture 3"/>
          <p:cNvPicPr>
            <a:picLocks noChangeAspect="1" noChangeArrowheads="1"/>
          </p:cNvPicPr>
          <p:nvPr/>
        </p:nvPicPr>
        <p:blipFill>
          <a:blip r:embed="rId3" cstate="print"/>
          <a:srcRect/>
          <a:stretch>
            <a:fillRect/>
          </a:stretch>
        </p:blipFill>
        <p:spPr bwMode="auto">
          <a:xfrm>
            <a:off x="3995738" y="2295525"/>
            <a:ext cx="5148262" cy="4562475"/>
          </a:xfrm>
          <a:prstGeom prst="rect">
            <a:avLst/>
          </a:prstGeom>
          <a:noFill/>
          <a:ln w="9525">
            <a:noFill/>
            <a:miter lim="800000"/>
            <a:headEnd/>
            <a:tailEnd/>
          </a:ln>
          <a:effectLst/>
        </p:spPr>
      </p:pic>
      <p:sp>
        <p:nvSpPr>
          <p:cNvPr id="134148" name="Rectangle 4"/>
          <p:cNvSpPr>
            <a:spLocks noChangeArrowheads="1"/>
          </p:cNvSpPr>
          <p:nvPr/>
        </p:nvSpPr>
        <p:spPr bwMode="auto">
          <a:xfrm>
            <a:off x="3924300" y="260350"/>
            <a:ext cx="4968875" cy="2101850"/>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4.22</a:t>
            </a:r>
            <a:r>
              <a:rPr lang="ru-RU" sz="2400">
                <a:solidFill>
                  <a:srgbClr val="000066"/>
                </a:solidFill>
                <a:latin typeface="Arial" pitchFamily="34" charset="0"/>
              </a:rPr>
              <a:t> </a:t>
            </a:r>
            <a:r>
              <a:rPr lang="ru-RU" sz="2000" b="1">
                <a:solidFill>
                  <a:srgbClr val="000066"/>
                </a:solidFill>
                <a:latin typeface="Arial" pitchFamily="34" charset="0"/>
              </a:rPr>
              <a:t>На рисунках представлены варианты профиля рельефа местности, построенные на основе карты по линии А – В разными учащимися.</a:t>
            </a:r>
            <a:r>
              <a:rPr lang="ru-RU" sz="2400" b="1">
                <a:solidFill>
                  <a:srgbClr val="000066"/>
                </a:solidFill>
                <a:latin typeface="Arial" pitchFamily="34" charset="0"/>
              </a:rPr>
              <a:t> Какой из профилей построен верно?</a:t>
            </a:r>
          </a:p>
        </p:txBody>
      </p:sp>
      <p:sp>
        <p:nvSpPr>
          <p:cNvPr id="134149" name="Rectangle 5"/>
          <p:cNvSpPr>
            <a:spLocks noChangeArrowheads="1"/>
          </p:cNvSpPr>
          <p:nvPr/>
        </p:nvSpPr>
        <p:spPr bwMode="auto">
          <a:xfrm>
            <a:off x="1258888" y="551656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34149">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2" name="Picture 4"/>
          <p:cNvPicPr>
            <a:picLocks noChangeAspect="1" noChangeArrowheads="1"/>
          </p:cNvPicPr>
          <p:nvPr/>
        </p:nvPicPr>
        <p:blipFill>
          <a:blip r:embed="rId2" cstate="print"/>
          <a:srcRect r="1160"/>
          <a:stretch>
            <a:fillRect/>
          </a:stretch>
        </p:blipFill>
        <p:spPr bwMode="auto">
          <a:xfrm>
            <a:off x="0" y="0"/>
            <a:ext cx="6011863" cy="4695825"/>
          </a:xfrm>
          <a:prstGeom prst="rect">
            <a:avLst/>
          </a:prstGeom>
          <a:noFill/>
          <a:ln w="9525">
            <a:noFill/>
            <a:miter lim="800000"/>
            <a:headEnd/>
            <a:tailEnd/>
          </a:ln>
          <a:effectLst/>
        </p:spPr>
      </p:pic>
      <p:sp>
        <p:nvSpPr>
          <p:cNvPr id="135173" name="Rectangle 5"/>
          <p:cNvSpPr>
            <a:spLocks noChangeArrowheads="1"/>
          </p:cNvSpPr>
          <p:nvPr/>
        </p:nvSpPr>
        <p:spPr bwMode="auto">
          <a:xfrm>
            <a:off x="6011863" y="188913"/>
            <a:ext cx="2954337" cy="3013075"/>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5.19</a:t>
            </a:r>
            <a:r>
              <a:rPr lang="ru-RU" sz="2400" b="1">
                <a:latin typeface="Arial" pitchFamily="34" charset="0"/>
              </a:rPr>
              <a:t> </a:t>
            </a:r>
            <a:r>
              <a:rPr lang="ru-RU" sz="2400" b="1">
                <a:solidFill>
                  <a:srgbClr val="000066"/>
                </a:solidFill>
                <a:latin typeface="Arial" pitchFamily="34" charset="0"/>
              </a:rPr>
              <a:t>Определите по карте расстояние на местности по прямой от точки с высотой 156,9 до отдельно стоящего дерева. </a:t>
            </a:r>
            <a:endParaRPr lang="ru-RU" sz="2400">
              <a:solidFill>
                <a:srgbClr val="000066"/>
              </a:solidFill>
              <a:latin typeface="Arial" pitchFamily="34" charset="0"/>
            </a:endParaRPr>
          </a:p>
        </p:txBody>
      </p:sp>
      <p:sp>
        <p:nvSpPr>
          <p:cNvPr id="135174" name="Rectangle 6"/>
          <p:cNvSpPr>
            <a:spLocks noChangeArrowheads="1"/>
          </p:cNvSpPr>
          <p:nvPr/>
        </p:nvSpPr>
        <p:spPr bwMode="auto">
          <a:xfrm>
            <a:off x="179388" y="5084763"/>
            <a:ext cx="8786812" cy="1187450"/>
          </a:xfrm>
          <a:prstGeom prst="rect">
            <a:avLst/>
          </a:prstGeom>
          <a:noFill/>
          <a:ln w="9525">
            <a:noFill/>
            <a:miter lim="800000"/>
            <a:headEnd/>
            <a:tailEnd/>
          </a:ln>
          <a:effectLst/>
        </p:spPr>
        <p:txBody>
          <a:bodyPr>
            <a:spAutoFit/>
          </a:bodyPr>
          <a:lstStyle/>
          <a:p>
            <a:r>
              <a:rPr lang="ru-RU" sz="2400" b="1">
                <a:solidFill>
                  <a:srgbClr val="FF0000"/>
                </a:solidFill>
                <a:latin typeface="Arial" pitchFamily="34" charset="0"/>
              </a:rPr>
              <a:t>5.20 </a:t>
            </a:r>
            <a:r>
              <a:rPr lang="ru-RU" sz="2400" b="1">
                <a:solidFill>
                  <a:srgbClr val="000066"/>
                </a:solidFill>
                <a:latin typeface="Arial" pitchFamily="34" charset="0"/>
              </a:rPr>
              <a:t>Определите по карте, в каком направлении от точки с высотой 156,9 находится отдельно стоящее дерево.</a:t>
            </a:r>
          </a:p>
        </p:txBody>
      </p:sp>
      <p:sp>
        <p:nvSpPr>
          <p:cNvPr id="135175" name="Rectangle 7"/>
          <p:cNvSpPr>
            <a:spLocks noChangeArrowheads="1"/>
          </p:cNvSpPr>
          <p:nvPr/>
        </p:nvSpPr>
        <p:spPr bwMode="auto">
          <a:xfrm>
            <a:off x="6084888" y="3429000"/>
            <a:ext cx="2879725" cy="1311275"/>
          </a:xfrm>
          <a:prstGeom prst="rect">
            <a:avLst/>
          </a:prstGeom>
          <a:noFill/>
          <a:ln w="9525">
            <a:noFill/>
            <a:miter lim="800000"/>
            <a:headEnd/>
            <a:tailEnd/>
          </a:ln>
          <a:effectLst/>
        </p:spPr>
        <p:txBody>
          <a:bodyPr>
            <a:spAutoFit/>
          </a:bodyPr>
          <a:lstStyle/>
          <a:p>
            <a:r>
              <a:rPr lang="ru-RU" sz="4000" b="1">
                <a:solidFill>
                  <a:schemeClr val="bg1"/>
                </a:solidFill>
                <a:latin typeface="Arial" pitchFamily="34" charset="0"/>
              </a:rPr>
              <a:t>90 или 100 или 110</a:t>
            </a:r>
          </a:p>
        </p:txBody>
      </p:sp>
      <p:sp>
        <p:nvSpPr>
          <p:cNvPr id="135176" name="Rectangle 8"/>
          <p:cNvSpPr>
            <a:spLocks noChangeArrowheads="1"/>
          </p:cNvSpPr>
          <p:nvPr/>
        </p:nvSpPr>
        <p:spPr bwMode="auto">
          <a:xfrm>
            <a:off x="2987675" y="5949950"/>
            <a:ext cx="2844800" cy="701675"/>
          </a:xfrm>
          <a:prstGeom prst="rect">
            <a:avLst/>
          </a:prstGeom>
          <a:noFill/>
          <a:ln w="9525">
            <a:noFill/>
            <a:miter lim="800000"/>
            <a:headEnd/>
            <a:tailEnd/>
          </a:ln>
          <a:effectLst/>
        </p:spPr>
        <p:txBody>
          <a:bodyPr wrap="none">
            <a:spAutoFit/>
          </a:bodyPr>
          <a:lstStyle/>
          <a:p>
            <a:r>
              <a:rPr lang="ru-RU" sz="4000" b="1">
                <a:solidFill>
                  <a:schemeClr val="bg1"/>
                </a:solidFill>
                <a:latin typeface="Arial" pitchFamily="34" charset="0"/>
              </a:rPr>
              <a:t>Юго-запад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35175">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35176">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2" cstate="print"/>
          <a:srcRect r="1160"/>
          <a:stretch>
            <a:fillRect/>
          </a:stretch>
        </p:blipFill>
        <p:spPr bwMode="auto">
          <a:xfrm>
            <a:off x="0" y="0"/>
            <a:ext cx="5795963" cy="4527550"/>
          </a:xfrm>
          <a:prstGeom prst="rect">
            <a:avLst/>
          </a:prstGeom>
          <a:noFill/>
          <a:ln w="9525">
            <a:noFill/>
            <a:miter lim="800000"/>
            <a:headEnd/>
            <a:tailEnd/>
          </a:ln>
          <a:effectLst/>
        </p:spPr>
      </p:pic>
      <p:sp>
        <p:nvSpPr>
          <p:cNvPr id="136195" name="Rectangle 3"/>
          <p:cNvSpPr>
            <a:spLocks noChangeArrowheads="1"/>
          </p:cNvSpPr>
          <p:nvPr/>
        </p:nvSpPr>
        <p:spPr bwMode="auto">
          <a:xfrm>
            <a:off x="250825" y="4533900"/>
            <a:ext cx="8569325" cy="2222500"/>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5.21</a:t>
            </a:r>
            <a:r>
              <a:rPr lang="ru-RU" sz="2400" b="1">
                <a:latin typeface="Arial" pitchFamily="34" charset="0"/>
              </a:rPr>
              <a:t> </a:t>
            </a:r>
            <a:r>
              <a:rPr lang="ru-RU" sz="2000" b="1">
                <a:solidFill>
                  <a:srgbClr val="000066"/>
                </a:solidFill>
                <a:latin typeface="Arial" pitchFamily="34" charset="0"/>
              </a:rPr>
              <a:t>Участники школьной горнолыжной секции выбирают место для обустройства новой тренировочной площадки.</a:t>
            </a:r>
            <a:r>
              <a:rPr lang="ru-RU" sz="2400" b="1">
                <a:solidFill>
                  <a:srgbClr val="000066"/>
                </a:solidFill>
                <a:latin typeface="Arial" pitchFamily="34" charset="0"/>
              </a:rPr>
              <a:t> Оцените, какая из площадок, обозначенных на карте цифрами 1,2 и 3, наиболее подходит для того, чтобы проводить тренировки по горнолыжному спорту. </a:t>
            </a:r>
            <a:r>
              <a:rPr lang="ru-RU" sz="2000" b="1">
                <a:solidFill>
                  <a:srgbClr val="000066"/>
                </a:solidFill>
                <a:latin typeface="Arial" pitchFamily="34" charset="0"/>
              </a:rPr>
              <a:t>Для ответа приведите два довода.</a:t>
            </a:r>
          </a:p>
        </p:txBody>
      </p:sp>
      <p:sp>
        <p:nvSpPr>
          <p:cNvPr id="136196" name="Rectangle 4"/>
          <p:cNvSpPr>
            <a:spLocks noChangeArrowheads="1"/>
          </p:cNvSpPr>
          <p:nvPr/>
        </p:nvSpPr>
        <p:spPr bwMode="auto">
          <a:xfrm>
            <a:off x="5867400" y="333375"/>
            <a:ext cx="3133725" cy="4108450"/>
          </a:xfrm>
          <a:prstGeom prst="rect">
            <a:avLst/>
          </a:prstGeom>
          <a:noFill/>
          <a:ln w="9525">
            <a:noFill/>
            <a:miter lim="800000"/>
            <a:headEnd/>
            <a:tailEnd/>
          </a:ln>
          <a:effectLst/>
        </p:spPr>
        <p:txBody>
          <a:bodyPr>
            <a:spAutoFit/>
          </a:bodyPr>
          <a:lstStyle/>
          <a:p>
            <a:r>
              <a:rPr lang="ru-RU" sz="2400" b="1">
                <a:solidFill>
                  <a:schemeClr val="bg1"/>
                </a:solidFill>
                <a:latin typeface="Arial" pitchFamily="34" charset="0"/>
              </a:rPr>
              <a:t>Для горнолыжной секции подходит участок 2. Он имеет хороший склон.</a:t>
            </a:r>
          </a:p>
          <a:p>
            <a:r>
              <a:rPr lang="ru-RU" sz="2400" b="1">
                <a:solidFill>
                  <a:schemeClr val="bg1"/>
                </a:solidFill>
                <a:latin typeface="Arial" pitchFamily="34" charset="0"/>
              </a:rPr>
              <a:t>Не подходят участки 1 и 3. Участок 1 – ровный, участок 3 – имеет склон, но он в лесу.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36196">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36196">
                                            <p:txEl>
                                              <p:pRg st="1" end="1"/>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2" cstate="print"/>
          <a:srcRect/>
          <a:stretch>
            <a:fillRect/>
          </a:stretch>
        </p:blipFill>
        <p:spPr bwMode="auto">
          <a:xfrm>
            <a:off x="0" y="0"/>
            <a:ext cx="5499100" cy="4244975"/>
          </a:xfrm>
          <a:prstGeom prst="rect">
            <a:avLst/>
          </a:prstGeom>
          <a:noFill/>
          <a:ln w="9525">
            <a:noFill/>
            <a:miter lim="800000"/>
            <a:headEnd/>
            <a:tailEnd/>
          </a:ln>
          <a:effectLst/>
        </p:spPr>
      </p:pic>
      <p:pic>
        <p:nvPicPr>
          <p:cNvPr id="137219" name="Picture 3"/>
          <p:cNvPicPr>
            <a:picLocks noChangeAspect="1" noChangeArrowheads="1"/>
          </p:cNvPicPr>
          <p:nvPr/>
        </p:nvPicPr>
        <p:blipFill>
          <a:blip r:embed="rId3" cstate="print"/>
          <a:srcRect/>
          <a:stretch>
            <a:fillRect/>
          </a:stretch>
        </p:blipFill>
        <p:spPr bwMode="auto">
          <a:xfrm>
            <a:off x="4211638" y="3146425"/>
            <a:ext cx="4932362" cy="3711575"/>
          </a:xfrm>
          <a:prstGeom prst="rect">
            <a:avLst/>
          </a:prstGeom>
          <a:noFill/>
          <a:ln w="9525">
            <a:noFill/>
            <a:miter lim="800000"/>
            <a:headEnd/>
            <a:tailEnd/>
          </a:ln>
          <a:effectLst/>
        </p:spPr>
      </p:pic>
      <p:sp>
        <p:nvSpPr>
          <p:cNvPr id="137220" name="Rectangle 4"/>
          <p:cNvSpPr>
            <a:spLocks noChangeArrowheads="1"/>
          </p:cNvSpPr>
          <p:nvPr/>
        </p:nvSpPr>
        <p:spPr bwMode="auto">
          <a:xfrm>
            <a:off x="5508625" y="188913"/>
            <a:ext cx="3457575" cy="3076575"/>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5.22</a:t>
            </a:r>
            <a:r>
              <a:rPr lang="ru-RU" sz="2400">
                <a:solidFill>
                  <a:srgbClr val="000066"/>
                </a:solidFill>
                <a:latin typeface="Arial" pitchFamily="34" charset="0"/>
              </a:rPr>
              <a:t> </a:t>
            </a:r>
            <a:r>
              <a:rPr lang="ru-RU" sz="2000" b="1">
                <a:solidFill>
                  <a:srgbClr val="000066"/>
                </a:solidFill>
                <a:latin typeface="Arial" pitchFamily="34" charset="0"/>
              </a:rPr>
              <a:t>На рисунках представлены варианты профиля рельефа местности, построенные на основе карты по линии А – В разными учащимися.</a:t>
            </a:r>
            <a:r>
              <a:rPr lang="ru-RU" sz="2400" b="1">
                <a:solidFill>
                  <a:srgbClr val="000066"/>
                </a:solidFill>
                <a:latin typeface="Arial" pitchFamily="34" charset="0"/>
              </a:rPr>
              <a:t> Какой из профилей построен верно?</a:t>
            </a:r>
          </a:p>
        </p:txBody>
      </p:sp>
      <p:sp>
        <p:nvSpPr>
          <p:cNvPr id="137221" name="Rectangle 5"/>
          <p:cNvSpPr>
            <a:spLocks noChangeArrowheads="1"/>
          </p:cNvSpPr>
          <p:nvPr/>
        </p:nvSpPr>
        <p:spPr bwMode="auto">
          <a:xfrm>
            <a:off x="1476375" y="49418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3722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2868613" y="-2074863"/>
            <a:ext cx="254000" cy="11007726"/>
          </a:xfrm>
          <a:prstGeom prst="rect">
            <a:avLst/>
          </a:prstGeom>
          <a:noFill/>
          <a:ln w="9525">
            <a:noFill/>
            <a:miter lim="800000"/>
            <a:headEnd/>
            <a:tailEnd/>
          </a:ln>
          <a:effectLst/>
        </p:spPr>
        <p:txBody>
          <a:bodyPr wrap="none" lIns="126960" tIns="47610" rIns="126960" bIns="47610" anchor="ctr">
            <a:spAutoFit/>
          </a:bodyPr>
          <a:lstStyle/>
          <a:p>
            <a:r>
              <a:rPr lang="ru-RU">
                <a:latin typeface="Arial" pitchFamily="34" charset="0"/>
              </a:rPr>
              <a:t/>
            </a:r>
            <a:br>
              <a:rPr lang="ru-RU">
                <a:latin typeface="Arial" pitchFamily="34" charset="0"/>
              </a:rPr>
            </a:br>
            <a:endParaRPr lang="ru-RU" sz="68000">
              <a:latin typeface="Arial" pitchFamily="34" charset="0"/>
            </a:endParaRPr>
          </a:p>
          <a:p>
            <a:pPr eaLnBrk="0" hangingPunct="0"/>
            <a:endParaRPr lang="ru-RU">
              <a:latin typeface="Arial" pitchFamily="34" charset="0"/>
            </a:endParaRPr>
          </a:p>
        </p:txBody>
      </p:sp>
      <p:pic>
        <p:nvPicPr>
          <p:cNvPr id="138243" name="Picture 3" descr="gegeo-1"/>
          <p:cNvPicPr>
            <a:picLocks noChangeAspect="1" noChangeArrowheads="1"/>
          </p:cNvPicPr>
          <p:nvPr/>
        </p:nvPicPr>
        <p:blipFill>
          <a:blip r:embed="rId2" cstate="print"/>
          <a:srcRect/>
          <a:stretch>
            <a:fillRect/>
          </a:stretch>
        </p:blipFill>
        <p:spPr bwMode="auto">
          <a:xfrm>
            <a:off x="323850" y="476250"/>
            <a:ext cx="5191125" cy="4305300"/>
          </a:xfrm>
          <a:prstGeom prst="rect">
            <a:avLst/>
          </a:prstGeom>
          <a:noFill/>
        </p:spPr>
      </p:pic>
      <p:sp>
        <p:nvSpPr>
          <p:cNvPr id="138244" name="Rectangle 4"/>
          <p:cNvSpPr>
            <a:spLocks noChangeArrowheads="1"/>
          </p:cNvSpPr>
          <p:nvPr/>
        </p:nvSpPr>
        <p:spPr bwMode="auto">
          <a:xfrm>
            <a:off x="5508625" y="260350"/>
            <a:ext cx="3386138" cy="1917700"/>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6.19</a:t>
            </a:r>
            <a:r>
              <a:rPr lang="ru-RU" sz="2400" b="1">
                <a:solidFill>
                  <a:srgbClr val="000066"/>
                </a:solidFill>
                <a:latin typeface="Arial" pitchFamily="34" charset="0"/>
              </a:rPr>
              <a:t> Определите по карте расстояние на местности по прямой от дома лесника до точки В. </a:t>
            </a:r>
          </a:p>
        </p:txBody>
      </p:sp>
      <p:sp>
        <p:nvSpPr>
          <p:cNvPr id="138245" name="Rectangle 5"/>
          <p:cNvSpPr>
            <a:spLocks noChangeArrowheads="1"/>
          </p:cNvSpPr>
          <p:nvPr/>
        </p:nvSpPr>
        <p:spPr bwMode="auto">
          <a:xfrm>
            <a:off x="179388" y="4941888"/>
            <a:ext cx="8640762" cy="825500"/>
          </a:xfrm>
          <a:prstGeom prst="rect">
            <a:avLst/>
          </a:prstGeom>
          <a:noFill/>
          <a:ln w="9525">
            <a:noFill/>
            <a:miter lim="800000"/>
            <a:headEnd/>
            <a:tailEnd/>
          </a:ln>
          <a:effectLst/>
        </p:spPr>
        <p:txBody>
          <a:bodyPr lIns="126960" tIns="47610" rIns="126960" bIns="47610" anchor="ctr">
            <a:spAutoFit/>
          </a:bodyPr>
          <a:lstStyle/>
          <a:p>
            <a:pPr algn="just"/>
            <a:r>
              <a:rPr lang="ru-RU" sz="2400" b="1">
                <a:solidFill>
                  <a:srgbClr val="FF0000"/>
                </a:solidFill>
                <a:latin typeface="Arial" pitchFamily="34" charset="0"/>
              </a:rPr>
              <a:t>6.20</a:t>
            </a:r>
            <a:r>
              <a:rPr lang="ru-RU" sz="2400" b="1">
                <a:solidFill>
                  <a:srgbClr val="000066"/>
                </a:solidFill>
                <a:latin typeface="Arial" pitchFamily="34" charset="0"/>
              </a:rPr>
              <a:t> Определите по карте, в каком направлении от дома лесника находится точка В.</a:t>
            </a:r>
          </a:p>
        </p:txBody>
      </p:sp>
      <p:sp>
        <p:nvSpPr>
          <p:cNvPr id="138247" name="Rectangle 7"/>
          <p:cNvSpPr>
            <a:spLocks noChangeArrowheads="1"/>
          </p:cNvSpPr>
          <p:nvPr/>
        </p:nvSpPr>
        <p:spPr bwMode="auto">
          <a:xfrm>
            <a:off x="5219700" y="2852738"/>
            <a:ext cx="3109913" cy="701675"/>
          </a:xfrm>
          <a:prstGeom prst="rect">
            <a:avLst/>
          </a:prstGeom>
          <a:noFill/>
          <a:ln w="9525">
            <a:noFill/>
            <a:miter lim="800000"/>
            <a:headEnd/>
            <a:tailEnd/>
          </a:ln>
          <a:effectLst/>
        </p:spPr>
        <p:txBody>
          <a:bodyPr wrap="none">
            <a:spAutoFit/>
          </a:bodyPr>
          <a:lstStyle/>
          <a:p>
            <a:r>
              <a:rPr lang="ru-RU" sz="4000" b="1">
                <a:solidFill>
                  <a:schemeClr val="bg1"/>
                </a:solidFill>
                <a:latin typeface="Arial" pitchFamily="34" charset="0"/>
              </a:rPr>
              <a:t>390 или 400</a:t>
            </a:r>
          </a:p>
        </p:txBody>
      </p:sp>
      <p:sp>
        <p:nvSpPr>
          <p:cNvPr id="138248" name="Rectangle 8"/>
          <p:cNvSpPr>
            <a:spLocks noChangeArrowheads="1"/>
          </p:cNvSpPr>
          <p:nvPr/>
        </p:nvSpPr>
        <p:spPr bwMode="auto">
          <a:xfrm>
            <a:off x="3779838" y="5734050"/>
            <a:ext cx="2505075"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восток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38247">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38248">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2868613" y="-2074863"/>
            <a:ext cx="254000" cy="11007726"/>
          </a:xfrm>
          <a:prstGeom prst="rect">
            <a:avLst/>
          </a:prstGeom>
          <a:noFill/>
          <a:ln w="9525">
            <a:noFill/>
            <a:miter lim="800000"/>
            <a:headEnd/>
            <a:tailEnd/>
          </a:ln>
          <a:effectLst/>
        </p:spPr>
        <p:txBody>
          <a:bodyPr wrap="none" lIns="126960" tIns="47610" rIns="126960" bIns="47610" anchor="ctr">
            <a:spAutoFit/>
          </a:bodyPr>
          <a:lstStyle/>
          <a:p>
            <a:r>
              <a:rPr lang="ru-RU">
                <a:latin typeface="Arial" pitchFamily="34" charset="0"/>
              </a:rPr>
              <a:t/>
            </a:r>
            <a:br>
              <a:rPr lang="ru-RU">
                <a:latin typeface="Arial" pitchFamily="34" charset="0"/>
              </a:rPr>
            </a:br>
            <a:endParaRPr lang="ru-RU" sz="68000">
              <a:latin typeface="Arial" pitchFamily="34" charset="0"/>
            </a:endParaRPr>
          </a:p>
          <a:p>
            <a:pPr eaLnBrk="0" hangingPunct="0"/>
            <a:endParaRPr lang="ru-RU">
              <a:latin typeface="Arial" pitchFamily="34" charset="0"/>
            </a:endParaRPr>
          </a:p>
        </p:txBody>
      </p:sp>
      <p:pic>
        <p:nvPicPr>
          <p:cNvPr id="143363" name="Picture 3" descr="gegeo-1"/>
          <p:cNvPicPr>
            <a:picLocks noChangeAspect="1" noChangeArrowheads="1"/>
          </p:cNvPicPr>
          <p:nvPr/>
        </p:nvPicPr>
        <p:blipFill>
          <a:blip r:embed="rId2" cstate="print"/>
          <a:srcRect/>
          <a:stretch>
            <a:fillRect/>
          </a:stretch>
        </p:blipFill>
        <p:spPr bwMode="auto">
          <a:xfrm>
            <a:off x="0" y="34925"/>
            <a:ext cx="5724525" cy="4746625"/>
          </a:xfrm>
          <a:prstGeom prst="rect">
            <a:avLst/>
          </a:prstGeom>
          <a:noFill/>
        </p:spPr>
      </p:pic>
      <p:sp>
        <p:nvSpPr>
          <p:cNvPr id="143366" name="Rectangle 6"/>
          <p:cNvSpPr>
            <a:spLocks noChangeArrowheads="1"/>
          </p:cNvSpPr>
          <p:nvPr/>
        </p:nvSpPr>
        <p:spPr bwMode="auto">
          <a:xfrm>
            <a:off x="179388" y="4797425"/>
            <a:ext cx="8640762" cy="1917700"/>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6. 21</a:t>
            </a:r>
            <a:r>
              <a:rPr lang="ru-RU" sz="2400" b="1">
                <a:solidFill>
                  <a:srgbClr val="000066"/>
                </a:solidFill>
                <a:latin typeface="Arial" pitchFamily="34" charset="0"/>
              </a:rPr>
              <a:t> </a:t>
            </a:r>
            <a:r>
              <a:rPr lang="ru-RU" sz="2000" b="1">
                <a:solidFill>
                  <a:srgbClr val="000066"/>
                </a:solidFill>
                <a:latin typeface="Arial" pitchFamily="34" charset="0"/>
              </a:rPr>
              <a:t>Участники школьной футбольной секции выбирают место для обустройства нового футбольного поля.</a:t>
            </a:r>
            <a:r>
              <a:rPr lang="ru-RU" sz="2400" b="1">
                <a:solidFill>
                  <a:srgbClr val="000066"/>
                </a:solidFill>
                <a:latin typeface="Arial" pitchFamily="34" charset="0"/>
              </a:rPr>
              <a:t> Оцените, какой из участков, обозначенных на карте цифрами 1, 2 и 3, наиболее подходит для этого. </a:t>
            </a:r>
            <a:r>
              <a:rPr lang="ru-RU" sz="2000" b="1">
                <a:solidFill>
                  <a:srgbClr val="000066"/>
                </a:solidFill>
                <a:latin typeface="Arial" pitchFamily="34" charset="0"/>
              </a:rPr>
              <a:t>Для обоснования своего ответа приведите два довода.</a:t>
            </a:r>
            <a:r>
              <a:rPr lang="ru-RU" sz="2400" b="1">
                <a:solidFill>
                  <a:srgbClr val="000066"/>
                </a:solidFill>
                <a:latin typeface="Arial" pitchFamily="34" charset="0"/>
              </a:rPr>
              <a:t> </a:t>
            </a:r>
          </a:p>
        </p:txBody>
      </p:sp>
      <p:sp>
        <p:nvSpPr>
          <p:cNvPr id="143367" name="Rectangle 7"/>
          <p:cNvSpPr>
            <a:spLocks noChangeArrowheads="1"/>
          </p:cNvSpPr>
          <p:nvPr/>
        </p:nvSpPr>
        <p:spPr bwMode="auto">
          <a:xfrm>
            <a:off x="5580063" y="333375"/>
            <a:ext cx="3421062" cy="3013075"/>
          </a:xfrm>
          <a:prstGeom prst="rect">
            <a:avLst/>
          </a:prstGeom>
          <a:noFill/>
          <a:ln w="9525">
            <a:noFill/>
            <a:miter lim="800000"/>
            <a:headEnd/>
            <a:tailEnd/>
          </a:ln>
          <a:effectLst/>
        </p:spPr>
        <p:txBody>
          <a:bodyPr>
            <a:spAutoFit/>
          </a:bodyPr>
          <a:lstStyle/>
          <a:p>
            <a:r>
              <a:rPr lang="ru-RU" sz="2400" b="1">
                <a:solidFill>
                  <a:schemeClr val="bg1"/>
                </a:solidFill>
                <a:latin typeface="Arial" pitchFamily="34" charset="0"/>
              </a:rPr>
              <a:t>Для футбольной секции подходит участок 1. Он ровный.</a:t>
            </a:r>
          </a:p>
          <a:p>
            <a:r>
              <a:rPr lang="ru-RU" sz="2400" b="1">
                <a:solidFill>
                  <a:schemeClr val="bg1"/>
                </a:solidFill>
                <a:latin typeface="Arial" pitchFamily="34" charset="0"/>
              </a:rPr>
              <a:t>Не подходят участки 2 и 3. На участке 2 – кустарник, участок 3 – имеет склон.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43367">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43367">
                                            <p:txEl>
                                              <p:pRg st="1" end="1"/>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5076825" y="563563"/>
            <a:ext cx="3887788" cy="2771775"/>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6.22</a:t>
            </a:r>
            <a:r>
              <a:rPr lang="ru-RU" sz="2400" b="1">
                <a:solidFill>
                  <a:srgbClr val="000066"/>
                </a:solidFill>
                <a:latin typeface="Arial" pitchFamily="34" charset="0"/>
              </a:rPr>
              <a:t> </a:t>
            </a:r>
            <a:r>
              <a:rPr lang="ru-RU" sz="2000" b="1">
                <a:solidFill>
                  <a:srgbClr val="000066"/>
                </a:solidFill>
                <a:latin typeface="Arial" pitchFamily="34" charset="0"/>
              </a:rPr>
              <a:t>На рисунках представлены варианты профиля рельефа местности, построенные на основе карты по линии А–В разными учащимися.</a:t>
            </a:r>
            <a:r>
              <a:rPr lang="ru-RU" sz="2400" b="1">
                <a:solidFill>
                  <a:srgbClr val="000066"/>
                </a:solidFill>
                <a:latin typeface="Arial" pitchFamily="34" charset="0"/>
              </a:rPr>
              <a:t> </a:t>
            </a:r>
            <a:br>
              <a:rPr lang="ru-RU" sz="2400" b="1">
                <a:solidFill>
                  <a:srgbClr val="000066"/>
                </a:solidFill>
                <a:latin typeface="Arial" pitchFamily="34" charset="0"/>
              </a:rPr>
            </a:br>
            <a:r>
              <a:rPr lang="ru-RU" sz="2400" b="1">
                <a:solidFill>
                  <a:srgbClr val="000066"/>
                </a:solidFill>
                <a:latin typeface="Arial" pitchFamily="34" charset="0"/>
              </a:rPr>
              <a:t>Какой из профилей построен верно? </a:t>
            </a:r>
          </a:p>
        </p:txBody>
      </p:sp>
      <p:sp>
        <p:nvSpPr>
          <p:cNvPr id="139267" name="Rectangle 3"/>
          <p:cNvSpPr>
            <a:spLocks noChangeArrowheads="1"/>
          </p:cNvSpPr>
          <p:nvPr/>
        </p:nvSpPr>
        <p:spPr bwMode="auto">
          <a:xfrm>
            <a:off x="1671638" y="-2074863"/>
            <a:ext cx="254000" cy="11007726"/>
          </a:xfrm>
          <a:prstGeom prst="rect">
            <a:avLst/>
          </a:prstGeom>
          <a:noFill/>
          <a:ln w="9525">
            <a:noFill/>
            <a:miter lim="800000"/>
            <a:headEnd/>
            <a:tailEnd/>
          </a:ln>
          <a:effectLst/>
        </p:spPr>
        <p:txBody>
          <a:bodyPr wrap="none" lIns="126960" tIns="47610" rIns="126960" bIns="47610" anchor="ctr">
            <a:spAutoFit/>
          </a:bodyPr>
          <a:lstStyle/>
          <a:p>
            <a:r>
              <a:rPr lang="ru-RU">
                <a:latin typeface="Arial" pitchFamily="34" charset="0"/>
              </a:rPr>
              <a:t/>
            </a:r>
            <a:br>
              <a:rPr lang="ru-RU">
                <a:latin typeface="Arial" pitchFamily="34" charset="0"/>
              </a:rPr>
            </a:br>
            <a:endParaRPr lang="ru-RU" sz="68000">
              <a:latin typeface="Arial" pitchFamily="34" charset="0"/>
            </a:endParaRPr>
          </a:p>
          <a:p>
            <a:pPr eaLnBrk="0" hangingPunct="0"/>
            <a:endParaRPr lang="ru-RU">
              <a:latin typeface="Arial" pitchFamily="34" charset="0"/>
            </a:endParaRPr>
          </a:p>
        </p:txBody>
      </p:sp>
      <p:sp>
        <p:nvSpPr>
          <p:cNvPr id="139269" name="Rectangle 5"/>
          <p:cNvSpPr>
            <a:spLocks noChangeArrowheads="1"/>
          </p:cNvSpPr>
          <p:nvPr/>
        </p:nvSpPr>
        <p:spPr bwMode="auto">
          <a:xfrm>
            <a:off x="1671638" y="-2074863"/>
            <a:ext cx="254000" cy="11007726"/>
          </a:xfrm>
          <a:prstGeom prst="rect">
            <a:avLst/>
          </a:prstGeom>
          <a:noFill/>
          <a:ln w="9525">
            <a:noFill/>
            <a:miter lim="800000"/>
            <a:headEnd/>
            <a:tailEnd/>
          </a:ln>
          <a:effectLst/>
        </p:spPr>
        <p:txBody>
          <a:bodyPr wrap="none" lIns="126960" tIns="47610" rIns="126960" bIns="47610" anchor="ctr">
            <a:spAutoFit/>
          </a:bodyPr>
          <a:lstStyle/>
          <a:p>
            <a:r>
              <a:rPr lang="ru-RU">
                <a:latin typeface="Arial" pitchFamily="34" charset="0"/>
              </a:rPr>
              <a:t/>
            </a:r>
            <a:br>
              <a:rPr lang="ru-RU">
                <a:latin typeface="Arial" pitchFamily="34" charset="0"/>
              </a:rPr>
            </a:br>
            <a:endParaRPr lang="ru-RU" sz="68000">
              <a:latin typeface="Arial" pitchFamily="34" charset="0"/>
            </a:endParaRPr>
          </a:p>
          <a:p>
            <a:pPr eaLnBrk="0" hangingPunct="0"/>
            <a:endParaRPr lang="ru-RU">
              <a:latin typeface="Arial" pitchFamily="34" charset="0"/>
            </a:endParaRPr>
          </a:p>
        </p:txBody>
      </p:sp>
      <p:sp>
        <p:nvSpPr>
          <p:cNvPr id="139271" name="Rectangle 7"/>
          <p:cNvSpPr>
            <a:spLocks noChangeArrowheads="1"/>
          </p:cNvSpPr>
          <p:nvPr/>
        </p:nvSpPr>
        <p:spPr bwMode="auto">
          <a:xfrm>
            <a:off x="1671638" y="-2074863"/>
            <a:ext cx="254000" cy="11007726"/>
          </a:xfrm>
          <a:prstGeom prst="rect">
            <a:avLst/>
          </a:prstGeom>
          <a:noFill/>
          <a:ln w="9525">
            <a:noFill/>
            <a:miter lim="800000"/>
            <a:headEnd/>
            <a:tailEnd/>
          </a:ln>
          <a:effectLst/>
        </p:spPr>
        <p:txBody>
          <a:bodyPr wrap="none" lIns="126960" tIns="47610" rIns="126960" bIns="47610" anchor="ctr">
            <a:spAutoFit/>
          </a:bodyPr>
          <a:lstStyle/>
          <a:p>
            <a:r>
              <a:rPr lang="ru-RU">
                <a:latin typeface="Arial" pitchFamily="34" charset="0"/>
              </a:rPr>
              <a:t/>
            </a:r>
            <a:br>
              <a:rPr lang="ru-RU">
                <a:latin typeface="Arial" pitchFamily="34" charset="0"/>
              </a:rPr>
            </a:br>
            <a:endParaRPr lang="ru-RU" sz="68000">
              <a:latin typeface="Arial" pitchFamily="34" charset="0"/>
            </a:endParaRPr>
          </a:p>
          <a:p>
            <a:pPr eaLnBrk="0" hangingPunct="0"/>
            <a:endParaRPr lang="ru-RU">
              <a:latin typeface="Arial" pitchFamily="34" charset="0"/>
            </a:endParaRPr>
          </a:p>
        </p:txBody>
      </p:sp>
      <p:pic>
        <p:nvPicPr>
          <p:cNvPr id="139273" name="Picture 9"/>
          <p:cNvPicPr>
            <a:picLocks noChangeAspect="1" noChangeArrowheads="1"/>
          </p:cNvPicPr>
          <p:nvPr/>
        </p:nvPicPr>
        <p:blipFill>
          <a:blip r:embed="rId2" cstate="print"/>
          <a:srcRect/>
          <a:stretch>
            <a:fillRect/>
          </a:stretch>
        </p:blipFill>
        <p:spPr bwMode="auto">
          <a:xfrm>
            <a:off x="1908175" y="4303713"/>
            <a:ext cx="7235825" cy="2554287"/>
          </a:xfrm>
          <a:prstGeom prst="rect">
            <a:avLst/>
          </a:prstGeom>
          <a:noFill/>
          <a:ln w="9525">
            <a:noFill/>
            <a:miter lim="800000"/>
            <a:headEnd/>
            <a:tailEnd/>
          </a:ln>
          <a:effectLst/>
        </p:spPr>
      </p:pic>
      <p:pic>
        <p:nvPicPr>
          <p:cNvPr id="139274" name="Picture 10" descr="gegeo-1"/>
          <p:cNvPicPr>
            <a:picLocks noChangeAspect="1" noChangeArrowheads="1"/>
          </p:cNvPicPr>
          <p:nvPr/>
        </p:nvPicPr>
        <p:blipFill>
          <a:blip r:embed="rId3" cstate="print"/>
          <a:srcRect/>
          <a:stretch>
            <a:fillRect/>
          </a:stretch>
        </p:blipFill>
        <p:spPr bwMode="auto">
          <a:xfrm>
            <a:off x="0" y="0"/>
            <a:ext cx="5191125" cy="4305300"/>
          </a:xfrm>
          <a:prstGeom prst="rect">
            <a:avLst/>
          </a:prstGeom>
          <a:noFill/>
        </p:spPr>
      </p:pic>
      <p:sp>
        <p:nvSpPr>
          <p:cNvPr id="139275" name="Rectangle 11"/>
          <p:cNvSpPr>
            <a:spLocks noChangeArrowheads="1"/>
          </p:cNvSpPr>
          <p:nvPr/>
        </p:nvSpPr>
        <p:spPr bwMode="auto">
          <a:xfrm>
            <a:off x="611188" y="530066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39275">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8" name="Picture 4"/>
          <p:cNvPicPr>
            <a:picLocks noChangeAspect="1" noChangeArrowheads="1"/>
          </p:cNvPicPr>
          <p:nvPr/>
        </p:nvPicPr>
        <p:blipFill>
          <a:blip r:embed="rId2" cstate="print"/>
          <a:srcRect l="7126" r="9305" b="-169"/>
          <a:stretch>
            <a:fillRect/>
          </a:stretch>
        </p:blipFill>
        <p:spPr bwMode="auto">
          <a:xfrm>
            <a:off x="0" y="1125538"/>
            <a:ext cx="5292725" cy="4464050"/>
          </a:xfrm>
          <a:prstGeom prst="rect">
            <a:avLst/>
          </a:prstGeom>
          <a:noFill/>
          <a:ln w="9525">
            <a:noFill/>
            <a:miter lim="800000"/>
            <a:headEnd/>
            <a:tailEnd/>
          </a:ln>
        </p:spPr>
      </p:pic>
      <p:sp>
        <p:nvSpPr>
          <p:cNvPr id="144390" name="Rectangle 6"/>
          <p:cNvSpPr>
            <a:spLocks noChangeArrowheads="1"/>
          </p:cNvSpPr>
          <p:nvPr/>
        </p:nvSpPr>
        <p:spPr bwMode="auto">
          <a:xfrm>
            <a:off x="250825" y="260350"/>
            <a:ext cx="8570913" cy="822325"/>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7.19</a:t>
            </a:r>
            <a:r>
              <a:rPr lang="ru-RU" sz="2400" b="1">
                <a:solidFill>
                  <a:srgbClr val="000066"/>
                </a:solidFill>
                <a:latin typeface="Arial" pitchFamily="34" charset="0"/>
              </a:rPr>
              <a:t> Определите по карте расстояние на местности по прямой от родника до геодезического знака. </a:t>
            </a:r>
          </a:p>
        </p:txBody>
      </p:sp>
      <p:sp>
        <p:nvSpPr>
          <p:cNvPr id="144391" name="Rectangle 7"/>
          <p:cNvSpPr>
            <a:spLocks noChangeArrowheads="1"/>
          </p:cNvSpPr>
          <p:nvPr/>
        </p:nvSpPr>
        <p:spPr bwMode="auto">
          <a:xfrm>
            <a:off x="179388" y="5373688"/>
            <a:ext cx="8640762" cy="825500"/>
          </a:xfrm>
          <a:prstGeom prst="rect">
            <a:avLst/>
          </a:prstGeom>
          <a:noFill/>
          <a:ln w="9525">
            <a:noFill/>
            <a:miter lim="800000"/>
            <a:headEnd/>
            <a:tailEnd/>
          </a:ln>
          <a:effectLst/>
        </p:spPr>
        <p:txBody>
          <a:bodyPr lIns="126960" tIns="47610" rIns="126960" bIns="47610" anchor="ctr">
            <a:spAutoFit/>
          </a:bodyPr>
          <a:lstStyle/>
          <a:p>
            <a:pPr algn="just"/>
            <a:r>
              <a:rPr lang="ru-RU" sz="2400" b="1">
                <a:solidFill>
                  <a:srgbClr val="FF0000"/>
                </a:solidFill>
                <a:latin typeface="Arial" pitchFamily="34" charset="0"/>
              </a:rPr>
              <a:t>7.20</a:t>
            </a:r>
            <a:r>
              <a:rPr lang="ru-RU" sz="2400" b="1">
                <a:solidFill>
                  <a:srgbClr val="000066"/>
                </a:solidFill>
                <a:latin typeface="Arial" pitchFamily="34" charset="0"/>
              </a:rPr>
              <a:t> Определите по карте, в каком направлении от родника находится геодезический знак.</a:t>
            </a:r>
          </a:p>
        </p:txBody>
      </p:sp>
      <p:sp>
        <p:nvSpPr>
          <p:cNvPr id="144393" name="Rectangle 9"/>
          <p:cNvSpPr>
            <a:spLocks noChangeArrowheads="1"/>
          </p:cNvSpPr>
          <p:nvPr/>
        </p:nvSpPr>
        <p:spPr bwMode="auto">
          <a:xfrm>
            <a:off x="5364163" y="1557338"/>
            <a:ext cx="3384550" cy="2559050"/>
          </a:xfrm>
          <a:prstGeom prst="rect">
            <a:avLst/>
          </a:prstGeom>
          <a:noFill/>
          <a:ln w="9525">
            <a:noFill/>
            <a:miter lim="800000"/>
            <a:headEnd/>
            <a:tailEnd/>
          </a:ln>
          <a:effectLst/>
        </p:spPr>
        <p:txBody>
          <a:bodyPr>
            <a:spAutoFit/>
          </a:bodyPr>
          <a:lstStyle/>
          <a:p>
            <a:r>
              <a:rPr lang="ru-RU" sz="5400" b="1">
                <a:solidFill>
                  <a:schemeClr val="bg1"/>
                </a:solidFill>
                <a:latin typeface="Arial" pitchFamily="34" charset="0"/>
              </a:rPr>
              <a:t>640 или 650 или 660</a:t>
            </a:r>
          </a:p>
        </p:txBody>
      </p:sp>
      <p:sp>
        <p:nvSpPr>
          <p:cNvPr id="144394" name="Rectangle 10"/>
          <p:cNvSpPr>
            <a:spLocks noChangeArrowheads="1"/>
          </p:cNvSpPr>
          <p:nvPr/>
        </p:nvSpPr>
        <p:spPr bwMode="auto">
          <a:xfrm>
            <a:off x="4500563" y="6156325"/>
            <a:ext cx="3935412" cy="701675"/>
          </a:xfrm>
          <a:prstGeom prst="rect">
            <a:avLst/>
          </a:prstGeom>
          <a:noFill/>
          <a:ln w="9525">
            <a:noFill/>
            <a:miter lim="800000"/>
            <a:headEnd/>
            <a:tailEnd/>
          </a:ln>
          <a:effectLst/>
        </p:spPr>
        <p:txBody>
          <a:bodyPr wrap="none">
            <a:spAutoFit/>
          </a:bodyPr>
          <a:lstStyle/>
          <a:p>
            <a:r>
              <a:rPr lang="ru-RU" sz="4000" b="1">
                <a:solidFill>
                  <a:schemeClr val="bg1"/>
                </a:solidFill>
                <a:latin typeface="Arial" pitchFamily="34" charset="0"/>
              </a:rPr>
              <a:t>Северо-восток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44393">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44394">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250825" y="188913"/>
            <a:ext cx="8713788" cy="581342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1.4</a:t>
            </a:r>
            <a:r>
              <a:rPr lang="ru-RU" sz="2400" b="1">
                <a:solidFill>
                  <a:srgbClr val="000066"/>
                </a:solidFill>
                <a:latin typeface="Arial" pitchFamily="34" charset="0"/>
              </a:rPr>
              <a:t> </a:t>
            </a:r>
            <a:r>
              <a:rPr lang="ru-RU" sz="2000" b="1">
                <a:solidFill>
                  <a:srgbClr val="000066"/>
                </a:solidFill>
                <a:latin typeface="Arial" pitchFamily="34" charset="0"/>
              </a:rPr>
              <a:t>Наводнения – стихийные бедствия, от которых страдают люди, живущие на берегах рек.</a:t>
            </a:r>
            <a:r>
              <a:rPr lang="ru-RU" sz="2400" b="1">
                <a:solidFill>
                  <a:srgbClr val="000066"/>
                </a:solidFill>
                <a:latin typeface="Arial" pitchFamily="34" charset="0"/>
              </a:rPr>
              <a:t> На какой из перечисленных рек наводнения наиболее часто происходят в летнее время?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Урал;       </a:t>
            </a:r>
            <a:r>
              <a:rPr lang="ru-RU" sz="2400" b="1">
                <a:solidFill>
                  <a:srgbClr val="CC0000"/>
                </a:solidFill>
                <a:latin typeface="Arial" pitchFamily="34" charset="0"/>
              </a:rPr>
              <a:t>2)</a:t>
            </a:r>
            <a:r>
              <a:rPr lang="ru-RU" sz="2400" b="1">
                <a:solidFill>
                  <a:srgbClr val="003300"/>
                </a:solidFill>
                <a:latin typeface="Arial" pitchFamily="34" charset="0"/>
              </a:rPr>
              <a:t> Ока;       </a:t>
            </a:r>
            <a:r>
              <a:rPr lang="ru-RU" sz="2400" b="1">
                <a:solidFill>
                  <a:srgbClr val="CC0000"/>
                </a:solidFill>
                <a:latin typeface="Arial" pitchFamily="34" charset="0"/>
              </a:rPr>
              <a:t>3)</a:t>
            </a:r>
            <a:r>
              <a:rPr lang="ru-RU" sz="2400" b="1">
                <a:solidFill>
                  <a:srgbClr val="003300"/>
                </a:solidFill>
                <a:latin typeface="Arial" pitchFamily="34" charset="0"/>
              </a:rPr>
              <a:t> Амур;     </a:t>
            </a:r>
            <a:r>
              <a:rPr lang="ru-RU" sz="2400" b="1">
                <a:solidFill>
                  <a:srgbClr val="CC0000"/>
                </a:solidFill>
                <a:latin typeface="Arial" pitchFamily="34" charset="0"/>
              </a:rPr>
              <a:t>4)</a:t>
            </a:r>
            <a:r>
              <a:rPr lang="ru-RU" sz="2400" b="1">
                <a:solidFill>
                  <a:srgbClr val="003300"/>
                </a:solidFill>
                <a:latin typeface="Arial" pitchFamily="34" charset="0"/>
              </a:rPr>
              <a:t> Дон.</a:t>
            </a:r>
          </a:p>
          <a:p>
            <a:pPr marL="800100" lvl="1"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2.4</a:t>
            </a:r>
            <a:r>
              <a:rPr lang="ru-RU" sz="2400" b="1">
                <a:solidFill>
                  <a:srgbClr val="000066"/>
                </a:solidFill>
                <a:latin typeface="Arial" pitchFamily="34" charset="0"/>
              </a:rPr>
              <a:t> </a:t>
            </a:r>
            <a:r>
              <a:rPr lang="ru-RU" sz="2000" b="1">
                <a:solidFill>
                  <a:srgbClr val="000066"/>
                </a:solidFill>
                <a:latin typeface="Arial" pitchFamily="34" charset="0"/>
              </a:rPr>
              <a:t>Землетрясения – стихийные бедствия, от которых часто страдают люди, живущие в горной местности.</a:t>
            </a:r>
            <a:r>
              <a:rPr lang="ru-RU" sz="2400" b="1">
                <a:solidFill>
                  <a:srgbClr val="000066"/>
                </a:solidFill>
                <a:latin typeface="Arial" pitchFamily="34" charset="0"/>
              </a:rPr>
              <a:t> Для какой из перечисленных территорий характерно это природное явление?</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Вологодская </a:t>
            </a:r>
            <a:r>
              <a:rPr lang="ru-RU" sz="2000" b="1">
                <a:solidFill>
                  <a:srgbClr val="003300"/>
                </a:solidFill>
                <a:latin typeface="Arial" pitchFamily="34" charset="0"/>
              </a:rPr>
              <a:t>область</a:t>
            </a:r>
            <a:r>
              <a:rPr lang="ru-RU" sz="2400" b="1">
                <a:solidFill>
                  <a:srgbClr val="003300"/>
                </a:solidFill>
                <a:latin typeface="Arial" pitchFamily="34" charset="0"/>
              </a:rPr>
              <a:t>;      </a:t>
            </a:r>
            <a:r>
              <a:rPr lang="ru-RU" sz="2400" b="1">
                <a:solidFill>
                  <a:srgbClr val="CC0000"/>
                </a:solidFill>
                <a:latin typeface="Arial" pitchFamily="34" charset="0"/>
              </a:rPr>
              <a:t>2)</a:t>
            </a:r>
            <a:r>
              <a:rPr lang="ru-RU" sz="2400" b="1">
                <a:solidFill>
                  <a:srgbClr val="003300"/>
                </a:solidFill>
                <a:latin typeface="Arial" pitchFamily="34" charset="0"/>
              </a:rPr>
              <a:t> Ненецкий АО;</a:t>
            </a:r>
          </a:p>
          <a:p>
            <a:pPr marL="800100" lvl="1" indent="-342900"/>
            <a:r>
              <a:rPr lang="ru-RU" sz="2400" b="1">
                <a:solidFill>
                  <a:srgbClr val="CC0000"/>
                </a:solidFill>
                <a:latin typeface="Arial" pitchFamily="34" charset="0"/>
              </a:rPr>
              <a:t>3) </a:t>
            </a:r>
            <a:r>
              <a:rPr lang="ru-RU" sz="2000" b="1">
                <a:solidFill>
                  <a:srgbClr val="003300"/>
                </a:solidFill>
                <a:latin typeface="Arial" pitchFamily="34" charset="0"/>
              </a:rPr>
              <a:t>Республика </a:t>
            </a:r>
            <a:r>
              <a:rPr lang="ru-RU" sz="2400" b="1">
                <a:solidFill>
                  <a:srgbClr val="003300"/>
                </a:solidFill>
                <a:latin typeface="Arial" pitchFamily="34" charset="0"/>
              </a:rPr>
              <a:t>Дагестан;        </a:t>
            </a:r>
            <a:r>
              <a:rPr lang="ru-RU" sz="2400" b="1">
                <a:solidFill>
                  <a:srgbClr val="CC0000"/>
                </a:solidFill>
                <a:latin typeface="Arial" pitchFamily="34" charset="0"/>
              </a:rPr>
              <a:t>4) </a:t>
            </a:r>
            <a:r>
              <a:rPr lang="ru-RU" sz="2400" b="1">
                <a:solidFill>
                  <a:srgbClr val="003300"/>
                </a:solidFill>
                <a:latin typeface="Arial" pitchFamily="34" charset="0"/>
              </a:rPr>
              <a:t>Смоленская </a:t>
            </a:r>
            <a:r>
              <a:rPr lang="ru-RU" sz="2000" b="1">
                <a:solidFill>
                  <a:srgbClr val="003300"/>
                </a:solidFill>
                <a:latin typeface="Arial" pitchFamily="34" charset="0"/>
              </a:rPr>
              <a:t>область</a:t>
            </a:r>
            <a:r>
              <a:rPr lang="ru-RU" sz="2400" b="1">
                <a:solidFill>
                  <a:srgbClr val="003300"/>
                </a:solidFill>
                <a:latin typeface="Arial" pitchFamily="34" charset="0"/>
              </a:rPr>
              <a:t>.</a:t>
            </a:r>
          </a:p>
          <a:p>
            <a:pPr marL="800100" lvl="1"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3.4 </a:t>
            </a:r>
            <a:r>
              <a:rPr lang="ru-RU" sz="2000" b="1">
                <a:solidFill>
                  <a:srgbClr val="000066"/>
                </a:solidFill>
                <a:latin typeface="Arial" pitchFamily="34" charset="0"/>
              </a:rPr>
              <a:t>Засухи – стихийные бедствия, от которых гибнет урожай.</a:t>
            </a:r>
            <a:r>
              <a:rPr lang="ru-RU" b="1">
                <a:solidFill>
                  <a:srgbClr val="000066"/>
                </a:solidFill>
                <a:latin typeface="Arial" pitchFamily="34" charset="0"/>
              </a:rPr>
              <a:t> </a:t>
            </a:r>
            <a:r>
              <a:rPr lang="ru-RU" sz="2400" b="1">
                <a:solidFill>
                  <a:srgbClr val="000066"/>
                </a:solidFill>
                <a:latin typeface="Arial" pitchFamily="34" charset="0"/>
              </a:rPr>
              <a:t>В каком из регионов России они наиболее вероятны?</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Тульская область;       </a:t>
            </a:r>
            <a:r>
              <a:rPr lang="ru-RU" sz="2400" b="1">
                <a:solidFill>
                  <a:srgbClr val="CC0000"/>
                </a:solidFill>
                <a:latin typeface="Arial" pitchFamily="34" charset="0"/>
              </a:rPr>
              <a:t>2)</a:t>
            </a:r>
            <a:r>
              <a:rPr lang="ru-RU" sz="2400" b="1">
                <a:solidFill>
                  <a:srgbClr val="003300"/>
                </a:solidFill>
                <a:latin typeface="Arial" pitchFamily="34" charset="0"/>
              </a:rPr>
              <a:t> Поволжье;</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Западная Сибирь;        </a:t>
            </a:r>
            <a:r>
              <a:rPr lang="ru-RU" sz="2400" b="1">
                <a:solidFill>
                  <a:srgbClr val="CC0000"/>
                </a:solidFill>
                <a:latin typeface="Arial" pitchFamily="34" charset="0"/>
              </a:rPr>
              <a:t>4) </a:t>
            </a:r>
            <a:r>
              <a:rPr lang="ru-RU" sz="2400" b="1">
                <a:solidFill>
                  <a:srgbClr val="003300"/>
                </a:solidFill>
                <a:latin typeface="Arial" pitchFamily="34" charset="0"/>
              </a:rPr>
              <a:t>Приморье.</a:t>
            </a:r>
            <a:endParaRPr lang="ru-RU" sz="2400">
              <a:solidFill>
                <a:srgbClr val="003300"/>
              </a:solidFill>
              <a:latin typeface="Arial" pitchFamily="34" charset="0"/>
            </a:endParaRPr>
          </a:p>
        </p:txBody>
      </p:sp>
      <p:sp>
        <p:nvSpPr>
          <p:cNvPr id="12293" name="Rectangle 5"/>
          <p:cNvSpPr>
            <a:spLocks noChangeArrowheads="1"/>
          </p:cNvSpPr>
          <p:nvPr/>
        </p:nvSpPr>
        <p:spPr bwMode="auto">
          <a:xfrm>
            <a:off x="8243888" y="119697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
        <p:nvSpPr>
          <p:cNvPr id="12294" name="Rectangle 6"/>
          <p:cNvSpPr>
            <a:spLocks noChangeArrowheads="1"/>
          </p:cNvSpPr>
          <p:nvPr/>
        </p:nvSpPr>
        <p:spPr bwMode="auto">
          <a:xfrm>
            <a:off x="8388350" y="35004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
        <p:nvSpPr>
          <p:cNvPr id="12295" name="Rectangle 7"/>
          <p:cNvSpPr>
            <a:spLocks noChangeArrowheads="1"/>
          </p:cNvSpPr>
          <p:nvPr/>
        </p:nvSpPr>
        <p:spPr bwMode="auto">
          <a:xfrm>
            <a:off x="7596188" y="53736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229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2294">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2295">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179388" y="139700"/>
            <a:ext cx="8785225" cy="1917700"/>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7. 21</a:t>
            </a:r>
            <a:r>
              <a:rPr lang="ru-RU" sz="2400" b="1">
                <a:solidFill>
                  <a:srgbClr val="000099"/>
                </a:solidFill>
                <a:latin typeface="Arial" pitchFamily="34" charset="0"/>
              </a:rPr>
              <a:t> </a:t>
            </a:r>
            <a:r>
              <a:rPr lang="ru-RU" sz="2000" b="1">
                <a:solidFill>
                  <a:srgbClr val="000099"/>
                </a:solidFill>
                <a:latin typeface="Arial" pitchFamily="34" charset="0"/>
              </a:rPr>
              <a:t>Участники школьной футбольной секции выбирают место обустройства для нового футбольного поля. </a:t>
            </a:r>
            <a:r>
              <a:rPr lang="ru-RU" sz="2400" b="1">
                <a:solidFill>
                  <a:srgbClr val="000099"/>
                </a:solidFill>
                <a:latin typeface="Arial" pitchFamily="34" charset="0"/>
              </a:rPr>
              <a:t>Оцените, какой из участков, обозначенных на карте цифрами 1, 2 и 3, наиболее подходит для обустройства футбольного поля.</a:t>
            </a:r>
            <a:r>
              <a:rPr lang="ru-RU" sz="2000" b="1">
                <a:solidFill>
                  <a:srgbClr val="000099"/>
                </a:solidFill>
                <a:latin typeface="Arial" pitchFamily="34" charset="0"/>
              </a:rPr>
              <a:t> Для обоснования своего ответа приведите два довода.</a:t>
            </a:r>
          </a:p>
        </p:txBody>
      </p:sp>
      <p:pic>
        <p:nvPicPr>
          <p:cNvPr id="83971" name="Picture 3"/>
          <p:cNvPicPr>
            <a:picLocks noChangeAspect="1" noChangeArrowheads="1"/>
          </p:cNvPicPr>
          <p:nvPr/>
        </p:nvPicPr>
        <p:blipFill>
          <a:blip r:embed="rId2" cstate="print"/>
          <a:srcRect l="7571" t="1550" r="8595" b="13789"/>
          <a:stretch>
            <a:fillRect/>
          </a:stretch>
        </p:blipFill>
        <p:spPr bwMode="auto">
          <a:xfrm>
            <a:off x="0" y="2224088"/>
            <a:ext cx="6516688" cy="4633912"/>
          </a:xfrm>
          <a:prstGeom prst="rect">
            <a:avLst/>
          </a:prstGeom>
          <a:noFill/>
          <a:ln w="9525">
            <a:noFill/>
            <a:miter lim="800000"/>
            <a:headEnd/>
            <a:tailEnd/>
          </a:ln>
        </p:spPr>
      </p:pic>
      <p:sp>
        <p:nvSpPr>
          <p:cNvPr id="83972" name="Rectangle 4"/>
          <p:cNvSpPr>
            <a:spLocks noChangeArrowheads="1"/>
          </p:cNvSpPr>
          <p:nvPr/>
        </p:nvSpPr>
        <p:spPr bwMode="auto">
          <a:xfrm>
            <a:off x="6010275" y="2420938"/>
            <a:ext cx="3133725" cy="3378200"/>
          </a:xfrm>
          <a:prstGeom prst="rect">
            <a:avLst/>
          </a:prstGeom>
          <a:noFill/>
          <a:ln w="9525">
            <a:noFill/>
            <a:miter lim="800000"/>
            <a:headEnd/>
            <a:tailEnd/>
          </a:ln>
          <a:effectLst/>
        </p:spPr>
        <p:txBody>
          <a:bodyPr>
            <a:spAutoFit/>
          </a:bodyPr>
          <a:lstStyle/>
          <a:p>
            <a:r>
              <a:rPr lang="ru-RU" sz="2400" b="1">
                <a:solidFill>
                  <a:schemeClr val="bg1"/>
                </a:solidFill>
                <a:latin typeface="Arial" pitchFamily="34" charset="0"/>
              </a:rPr>
              <a:t>Для футбольной секции подходит участок 3. Он ровный.</a:t>
            </a:r>
          </a:p>
          <a:p>
            <a:r>
              <a:rPr lang="ru-RU" sz="2400" b="1">
                <a:solidFill>
                  <a:schemeClr val="bg1"/>
                </a:solidFill>
                <a:latin typeface="Arial" pitchFamily="34" charset="0"/>
              </a:rPr>
              <a:t>Не подходят участки 1 и 2. На участке 3 – кустарник, участок 1 – имеет склон.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3972">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83972">
                                            <p:txEl>
                                              <p:pRg st="1" end="1"/>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Рисунок 5"/>
          <p:cNvPicPr>
            <a:picLocks noChangeAspect="1" noChangeArrowheads="1"/>
          </p:cNvPicPr>
          <p:nvPr/>
        </p:nvPicPr>
        <p:blipFill>
          <a:blip r:embed="rId2" cstate="print"/>
          <a:srcRect b="11945"/>
          <a:stretch>
            <a:fillRect/>
          </a:stretch>
        </p:blipFill>
        <p:spPr bwMode="auto">
          <a:xfrm>
            <a:off x="1582738" y="3760788"/>
            <a:ext cx="7561262" cy="3097212"/>
          </a:xfrm>
          <a:prstGeom prst="rect">
            <a:avLst/>
          </a:prstGeom>
          <a:noFill/>
        </p:spPr>
      </p:pic>
      <p:pic>
        <p:nvPicPr>
          <p:cNvPr id="140292" name="Picture 4"/>
          <p:cNvPicPr>
            <a:picLocks noChangeAspect="1" noChangeArrowheads="1"/>
          </p:cNvPicPr>
          <p:nvPr/>
        </p:nvPicPr>
        <p:blipFill>
          <a:blip r:embed="rId3" cstate="print"/>
          <a:srcRect l="7126" r="33615" b="13884"/>
          <a:stretch>
            <a:fillRect/>
          </a:stretch>
        </p:blipFill>
        <p:spPr bwMode="auto">
          <a:xfrm>
            <a:off x="0" y="0"/>
            <a:ext cx="3635375" cy="3716338"/>
          </a:xfrm>
          <a:prstGeom prst="rect">
            <a:avLst/>
          </a:prstGeom>
          <a:noFill/>
          <a:ln w="9525">
            <a:noFill/>
            <a:miter lim="800000"/>
            <a:headEnd/>
            <a:tailEnd/>
          </a:ln>
        </p:spPr>
      </p:pic>
      <p:sp>
        <p:nvSpPr>
          <p:cNvPr id="140293" name="Rectangle 5"/>
          <p:cNvSpPr>
            <a:spLocks noChangeArrowheads="1"/>
          </p:cNvSpPr>
          <p:nvPr/>
        </p:nvSpPr>
        <p:spPr bwMode="auto">
          <a:xfrm>
            <a:off x="3779838" y="423863"/>
            <a:ext cx="5113337" cy="2101850"/>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7.22</a:t>
            </a:r>
            <a:r>
              <a:rPr lang="ru-RU" sz="2400" b="1">
                <a:solidFill>
                  <a:srgbClr val="800000"/>
                </a:solidFill>
                <a:latin typeface="Arial" pitchFamily="34" charset="0"/>
              </a:rPr>
              <a:t> </a:t>
            </a:r>
            <a:r>
              <a:rPr lang="ru-RU" sz="2000" b="1">
                <a:solidFill>
                  <a:srgbClr val="000066"/>
                </a:solidFill>
                <a:latin typeface="Arial" pitchFamily="34" charset="0"/>
              </a:rPr>
              <a:t>На рисунках представлены варианты профиля рельефа местности, построенные на основе карты по линии А–В разными учащимися.</a:t>
            </a:r>
            <a:r>
              <a:rPr lang="ru-RU" sz="2400" b="1">
                <a:solidFill>
                  <a:srgbClr val="000066"/>
                </a:solidFill>
                <a:latin typeface="Arial" pitchFamily="34" charset="0"/>
              </a:rPr>
              <a:t> Какой из профилей построен верно?</a:t>
            </a:r>
          </a:p>
        </p:txBody>
      </p:sp>
      <p:sp>
        <p:nvSpPr>
          <p:cNvPr id="140294" name="Rectangle 6"/>
          <p:cNvSpPr>
            <a:spLocks noChangeArrowheads="1"/>
          </p:cNvSpPr>
          <p:nvPr/>
        </p:nvSpPr>
        <p:spPr bwMode="auto">
          <a:xfrm>
            <a:off x="611188" y="530066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40294">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2" name="Picture 4"/>
          <p:cNvPicPr>
            <a:picLocks noChangeAspect="1" noChangeArrowheads="1"/>
          </p:cNvPicPr>
          <p:nvPr/>
        </p:nvPicPr>
        <p:blipFill>
          <a:blip r:embed="rId2" cstate="print"/>
          <a:srcRect l="5107" t="2077" r="7678" b="6436"/>
          <a:stretch>
            <a:fillRect/>
          </a:stretch>
        </p:blipFill>
        <p:spPr bwMode="auto">
          <a:xfrm>
            <a:off x="0" y="1125538"/>
            <a:ext cx="5292725" cy="4391025"/>
          </a:xfrm>
          <a:prstGeom prst="rect">
            <a:avLst/>
          </a:prstGeom>
          <a:noFill/>
          <a:ln w="9525">
            <a:noFill/>
            <a:miter lim="800000"/>
            <a:headEnd/>
            <a:tailEnd/>
          </a:ln>
        </p:spPr>
      </p:pic>
      <p:sp>
        <p:nvSpPr>
          <p:cNvPr id="145414" name="Rectangle 6"/>
          <p:cNvSpPr>
            <a:spLocks noChangeArrowheads="1"/>
          </p:cNvSpPr>
          <p:nvPr/>
        </p:nvSpPr>
        <p:spPr bwMode="auto">
          <a:xfrm>
            <a:off x="179388" y="5445125"/>
            <a:ext cx="8640762" cy="825500"/>
          </a:xfrm>
          <a:prstGeom prst="rect">
            <a:avLst/>
          </a:prstGeom>
          <a:noFill/>
          <a:ln w="9525">
            <a:noFill/>
            <a:miter lim="800000"/>
            <a:headEnd/>
            <a:tailEnd/>
          </a:ln>
          <a:effectLst/>
        </p:spPr>
        <p:txBody>
          <a:bodyPr lIns="126960" tIns="47610" rIns="126960" bIns="47610" anchor="ctr">
            <a:spAutoFit/>
          </a:bodyPr>
          <a:lstStyle/>
          <a:p>
            <a:pPr algn="just"/>
            <a:r>
              <a:rPr lang="ru-RU" sz="2400" b="1">
                <a:solidFill>
                  <a:srgbClr val="FF0000"/>
                </a:solidFill>
                <a:latin typeface="Arial" pitchFamily="34" charset="0"/>
              </a:rPr>
              <a:t>8.20</a:t>
            </a:r>
            <a:r>
              <a:rPr lang="ru-RU" sz="2400" b="1">
                <a:solidFill>
                  <a:srgbClr val="000066"/>
                </a:solidFill>
                <a:latin typeface="Arial" pitchFamily="34" charset="0"/>
              </a:rPr>
              <a:t> Определите по карте, в каком направлении от дома лесника находится точка А.</a:t>
            </a:r>
          </a:p>
        </p:txBody>
      </p:sp>
      <p:sp>
        <p:nvSpPr>
          <p:cNvPr id="145415" name="Rectangle 7"/>
          <p:cNvSpPr>
            <a:spLocks noChangeArrowheads="1"/>
          </p:cNvSpPr>
          <p:nvPr/>
        </p:nvSpPr>
        <p:spPr bwMode="auto">
          <a:xfrm>
            <a:off x="250825" y="260350"/>
            <a:ext cx="8570913" cy="822325"/>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8.19</a:t>
            </a:r>
            <a:r>
              <a:rPr lang="ru-RU" sz="2400" b="1">
                <a:solidFill>
                  <a:srgbClr val="000066"/>
                </a:solidFill>
                <a:latin typeface="Arial" pitchFamily="34" charset="0"/>
              </a:rPr>
              <a:t> Определите по карте расстояние на местности по прямой от дома лесника до точки А. </a:t>
            </a:r>
          </a:p>
        </p:txBody>
      </p:sp>
      <p:sp>
        <p:nvSpPr>
          <p:cNvPr id="145416" name="Rectangle 8"/>
          <p:cNvSpPr>
            <a:spLocks noChangeArrowheads="1"/>
          </p:cNvSpPr>
          <p:nvPr/>
        </p:nvSpPr>
        <p:spPr bwMode="auto">
          <a:xfrm>
            <a:off x="5435600" y="1557338"/>
            <a:ext cx="3529013" cy="1736725"/>
          </a:xfrm>
          <a:prstGeom prst="rect">
            <a:avLst/>
          </a:prstGeom>
          <a:noFill/>
          <a:ln w="9525">
            <a:noFill/>
            <a:miter lim="800000"/>
            <a:headEnd/>
            <a:tailEnd/>
          </a:ln>
          <a:effectLst/>
        </p:spPr>
        <p:txBody>
          <a:bodyPr>
            <a:spAutoFit/>
          </a:bodyPr>
          <a:lstStyle/>
          <a:p>
            <a:r>
              <a:rPr lang="ru-RU" sz="5400" b="1">
                <a:solidFill>
                  <a:schemeClr val="bg1"/>
                </a:solidFill>
                <a:latin typeface="Arial" pitchFamily="34" charset="0"/>
              </a:rPr>
              <a:t>500 или 510</a:t>
            </a:r>
          </a:p>
        </p:txBody>
      </p:sp>
      <p:sp>
        <p:nvSpPr>
          <p:cNvPr id="145417" name="Rectangle 9"/>
          <p:cNvSpPr>
            <a:spLocks noChangeArrowheads="1"/>
          </p:cNvSpPr>
          <p:nvPr/>
        </p:nvSpPr>
        <p:spPr bwMode="auto">
          <a:xfrm>
            <a:off x="5940425" y="5949950"/>
            <a:ext cx="1630363" cy="701675"/>
          </a:xfrm>
          <a:prstGeom prst="rect">
            <a:avLst/>
          </a:prstGeom>
          <a:noFill/>
          <a:ln w="9525">
            <a:noFill/>
            <a:miter lim="800000"/>
            <a:headEnd/>
            <a:tailEnd/>
          </a:ln>
          <a:effectLst/>
        </p:spPr>
        <p:txBody>
          <a:bodyPr wrap="none">
            <a:spAutoFit/>
          </a:bodyPr>
          <a:lstStyle/>
          <a:p>
            <a:r>
              <a:rPr lang="ru-RU" sz="4000" b="1">
                <a:solidFill>
                  <a:schemeClr val="bg1"/>
                </a:solidFill>
                <a:latin typeface="Arial" pitchFamily="34" charset="0"/>
              </a:rPr>
              <a:t>запад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45416">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45417">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23850" y="139700"/>
            <a:ext cx="8642350" cy="1857375"/>
          </a:xfrm>
          <a:prstGeom prst="rect">
            <a:avLst/>
          </a:prstGeom>
          <a:noFill/>
          <a:ln w="9525">
            <a:noFill/>
            <a:miter lim="800000"/>
            <a:headEnd/>
            <a:tailEnd/>
          </a:ln>
          <a:effectLst/>
        </p:spPr>
        <p:txBody>
          <a:bodyPr anchor="ctr">
            <a:spAutoFit/>
          </a:bodyPr>
          <a:lstStyle/>
          <a:p>
            <a:r>
              <a:rPr lang="ru-RU" sz="2400" b="1">
                <a:solidFill>
                  <a:srgbClr val="FF0000"/>
                </a:solidFill>
                <a:cs typeface="Times New Roman" pitchFamily="18" charset="0"/>
              </a:rPr>
              <a:t>8.21</a:t>
            </a:r>
            <a:r>
              <a:rPr lang="ru-RU" sz="2000" b="1">
                <a:solidFill>
                  <a:srgbClr val="800000"/>
                </a:solidFill>
                <a:latin typeface="Arial" pitchFamily="34" charset="0"/>
                <a:cs typeface="Times New Roman" pitchFamily="18" charset="0"/>
              </a:rPr>
              <a:t> </a:t>
            </a:r>
            <a:r>
              <a:rPr lang="ru-RU" sz="2000" b="1">
                <a:solidFill>
                  <a:srgbClr val="000066"/>
                </a:solidFill>
                <a:latin typeface="Arial" pitchFamily="34" charset="0"/>
                <a:cs typeface="Times New Roman" pitchFamily="18" charset="0"/>
              </a:rPr>
              <a:t>Участники школьной футбольной секции выбирают место для обустройства нового футбольного поля. </a:t>
            </a:r>
            <a:r>
              <a:rPr lang="ru-RU" sz="2400" b="1">
                <a:solidFill>
                  <a:srgbClr val="000066"/>
                </a:solidFill>
                <a:latin typeface="Arial" pitchFamily="34" charset="0"/>
                <a:cs typeface="Times New Roman" pitchFamily="18" charset="0"/>
              </a:rPr>
              <a:t>Оцените, какой из участков, обозначенных на карте цифрами 1, 2 и 3, наиболее подходит для футбольного поля.</a:t>
            </a:r>
            <a:r>
              <a:rPr lang="ru-RU" sz="2000" b="1">
                <a:solidFill>
                  <a:srgbClr val="000066"/>
                </a:solidFill>
                <a:latin typeface="Arial" pitchFamily="34" charset="0"/>
                <a:cs typeface="Times New Roman" pitchFamily="18" charset="0"/>
              </a:rPr>
              <a:t> Для обоснования своего ответа приведите два довода.</a:t>
            </a:r>
            <a:endParaRPr lang="ru-RU" sz="2000" b="1">
              <a:solidFill>
                <a:srgbClr val="000066"/>
              </a:solidFill>
              <a:latin typeface="Arial" pitchFamily="34" charset="0"/>
            </a:endParaRPr>
          </a:p>
        </p:txBody>
      </p:sp>
      <p:pic>
        <p:nvPicPr>
          <p:cNvPr id="86019" name="Picture 3"/>
          <p:cNvPicPr>
            <a:picLocks noChangeAspect="1" noChangeArrowheads="1"/>
          </p:cNvPicPr>
          <p:nvPr/>
        </p:nvPicPr>
        <p:blipFill>
          <a:blip r:embed="rId2" cstate="print"/>
          <a:srcRect l="5904" r="6993" b="19875"/>
          <a:stretch>
            <a:fillRect/>
          </a:stretch>
        </p:blipFill>
        <p:spPr bwMode="auto">
          <a:xfrm>
            <a:off x="0" y="1958975"/>
            <a:ext cx="6732588" cy="4899025"/>
          </a:xfrm>
          <a:prstGeom prst="rect">
            <a:avLst/>
          </a:prstGeom>
          <a:noFill/>
        </p:spPr>
      </p:pic>
      <p:sp>
        <p:nvSpPr>
          <p:cNvPr id="86020" name="Rectangle 4"/>
          <p:cNvSpPr>
            <a:spLocks noChangeArrowheads="1"/>
          </p:cNvSpPr>
          <p:nvPr/>
        </p:nvSpPr>
        <p:spPr bwMode="auto">
          <a:xfrm>
            <a:off x="5724525" y="2133600"/>
            <a:ext cx="3133725" cy="3378200"/>
          </a:xfrm>
          <a:prstGeom prst="rect">
            <a:avLst/>
          </a:prstGeom>
          <a:noFill/>
          <a:ln w="9525">
            <a:noFill/>
            <a:miter lim="800000"/>
            <a:headEnd/>
            <a:tailEnd/>
          </a:ln>
          <a:effectLst/>
        </p:spPr>
        <p:txBody>
          <a:bodyPr>
            <a:spAutoFit/>
          </a:bodyPr>
          <a:lstStyle/>
          <a:p>
            <a:r>
              <a:rPr lang="ru-RU" sz="2400" b="1">
                <a:solidFill>
                  <a:schemeClr val="bg1"/>
                </a:solidFill>
                <a:latin typeface="Arial" pitchFamily="34" charset="0"/>
              </a:rPr>
              <a:t>Для футбольной секции подходит участок 1. Он почти ровный.</a:t>
            </a:r>
          </a:p>
          <a:p>
            <a:r>
              <a:rPr lang="ru-RU" sz="2400" b="1">
                <a:solidFill>
                  <a:schemeClr val="bg1"/>
                </a:solidFill>
                <a:latin typeface="Arial" pitchFamily="34" charset="0"/>
              </a:rPr>
              <a:t>Не подходят участки 2 и 3. На участке 2 – кустарник, участок 3 – имеет склон.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6020">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86020">
                                            <p:txEl>
                                              <p:pRg st="1" end="1"/>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Рисунок 5"/>
          <p:cNvPicPr>
            <a:picLocks noChangeAspect="1" noChangeArrowheads="1"/>
          </p:cNvPicPr>
          <p:nvPr/>
        </p:nvPicPr>
        <p:blipFill>
          <a:blip r:embed="rId2" cstate="print"/>
          <a:srcRect/>
          <a:stretch>
            <a:fillRect/>
          </a:stretch>
        </p:blipFill>
        <p:spPr bwMode="auto">
          <a:xfrm>
            <a:off x="2735263" y="3917950"/>
            <a:ext cx="6408737" cy="2940050"/>
          </a:xfrm>
          <a:prstGeom prst="rect">
            <a:avLst/>
          </a:prstGeom>
          <a:noFill/>
          <a:ln w="9525">
            <a:noFill/>
            <a:miter lim="800000"/>
            <a:headEnd/>
            <a:tailEnd/>
          </a:ln>
        </p:spPr>
      </p:pic>
      <p:pic>
        <p:nvPicPr>
          <p:cNvPr id="141316" name="Picture 4"/>
          <p:cNvPicPr>
            <a:picLocks noChangeAspect="1" noChangeArrowheads="1"/>
          </p:cNvPicPr>
          <p:nvPr/>
        </p:nvPicPr>
        <p:blipFill>
          <a:blip r:embed="rId3" cstate="print"/>
          <a:srcRect l="5107" t="2077" r="30618" b="19203"/>
          <a:stretch>
            <a:fillRect/>
          </a:stretch>
        </p:blipFill>
        <p:spPr bwMode="auto">
          <a:xfrm>
            <a:off x="0" y="0"/>
            <a:ext cx="3995738" cy="3870325"/>
          </a:xfrm>
          <a:prstGeom prst="rect">
            <a:avLst/>
          </a:prstGeom>
          <a:noFill/>
          <a:ln w="9525">
            <a:noFill/>
            <a:miter lim="800000"/>
            <a:headEnd/>
            <a:tailEnd/>
          </a:ln>
        </p:spPr>
      </p:pic>
      <p:sp>
        <p:nvSpPr>
          <p:cNvPr id="141317" name="Rectangle 5"/>
          <p:cNvSpPr>
            <a:spLocks noChangeArrowheads="1"/>
          </p:cNvSpPr>
          <p:nvPr/>
        </p:nvSpPr>
        <p:spPr bwMode="auto">
          <a:xfrm>
            <a:off x="4427538" y="404813"/>
            <a:ext cx="4248150" cy="2771775"/>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8.22</a:t>
            </a:r>
            <a:r>
              <a:rPr lang="ru-RU" sz="2400" b="1">
                <a:solidFill>
                  <a:srgbClr val="800000"/>
                </a:solidFill>
                <a:latin typeface="Arial" pitchFamily="34" charset="0"/>
              </a:rPr>
              <a:t> </a:t>
            </a:r>
            <a:r>
              <a:rPr lang="ru-RU" sz="2000" b="1">
                <a:solidFill>
                  <a:srgbClr val="000066"/>
                </a:solidFill>
                <a:latin typeface="Arial" pitchFamily="34" charset="0"/>
              </a:rPr>
              <a:t>На рисунках представлены варианты профиля рельефа местности, построенные на основе карты по линии А–В разными учащимися. </a:t>
            </a:r>
            <a:r>
              <a:rPr lang="ru-RU" sz="2400" b="1">
                <a:solidFill>
                  <a:srgbClr val="000066"/>
                </a:solidFill>
                <a:latin typeface="Arial" pitchFamily="34" charset="0"/>
              </a:rPr>
              <a:t>Какой из профилей построен верно?</a:t>
            </a:r>
          </a:p>
        </p:txBody>
      </p:sp>
      <p:sp>
        <p:nvSpPr>
          <p:cNvPr id="141318" name="Rectangle 6"/>
          <p:cNvSpPr>
            <a:spLocks noChangeArrowheads="1"/>
          </p:cNvSpPr>
          <p:nvPr/>
        </p:nvSpPr>
        <p:spPr bwMode="auto">
          <a:xfrm>
            <a:off x="1331913" y="530066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41318">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4"/>
          <p:cNvPicPr>
            <a:picLocks noChangeAspect="1" noChangeArrowheads="1"/>
          </p:cNvPicPr>
          <p:nvPr/>
        </p:nvPicPr>
        <p:blipFill>
          <a:blip r:embed="rId2" cstate="print"/>
          <a:srcRect l="5159" t="4012" r="-960" b="4274"/>
          <a:stretch>
            <a:fillRect/>
          </a:stretch>
        </p:blipFill>
        <p:spPr bwMode="auto">
          <a:xfrm>
            <a:off x="0" y="1196975"/>
            <a:ext cx="5867400" cy="4464050"/>
          </a:xfrm>
          <a:prstGeom prst="rect">
            <a:avLst/>
          </a:prstGeom>
          <a:noFill/>
          <a:ln w="9525">
            <a:noFill/>
            <a:miter lim="800000"/>
            <a:headEnd/>
            <a:tailEnd/>
          </a:ln>
        </p:spPr>
      </p:pic>
      <p:sp>
        <p:nvSpPr>
          <p:cNvPr id="146438" name="Rectangle 6"/>
          <p:cNvSpPr>
            <a:spLocks noChangeArrowheads="1"/>
          </p:cNvSpPr>
          <p:nvPr/>
        </p:nvSpPr>
        <p:spPr bwMode="auto">
          <a:xfrm>
            <a:off x="250825" y="260350"/>
            <a:ext cx="8570913" cy="822325"/>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9.19</a:t>
            </a:r>
            <a:r>
              <a:rPr lang="ru-RU" sz="2400" b="1">
                <a:solidFill>
                  <a:srgbClr val="000066"/>
                </a:solidFill>
                <a:latin typeface="Arial" pitchFamily="34" charset="0"/>
              </a:rPr>
              <a:t> Определите по карте расстояние на местности по прямой от барака до ветряной мельницы. </a:t>
            </a:r>
          </a:p>
        </p:txBody>
      </p:sp>
      <p:sp>
        <p:nvSpPr>
          <p:cNvPr id="146439" name="Rectangle 7"/>
          <p:cNvSpPr>
            <a:spLocks noChangeArrowheads="1"/>
          </p:cNvSpPr>
          <p:nvPr/>
        </p:nvSpPr>
        <p:spPr bwMode="auto">
          <a:xfrm>
            <a:off x="179388" y="5589588"/>
            <a:ext cx="8640762" cy="825500"/>
          </a:xfrm>
          <a:prstGeom prst="rect">
            <a:avLst/>
          </a:prstGeom>
          <a:noFill/>
          <a:ln w="9525">
            <a:noFill/>
            <a:miter lim="800000"/>
            <a:headEnd/>
            <a:tailEnd/>
          </a:ln>
          <a:effectLst/>
        </p:spPr>
        <p:txBody>
          <a:bodyPr lIns="126960" tIns="47610" rIns="126960" bIns="47610" anchor="ctr">
            <a:spAutoFit/>
          </a:bodyPr>
          <a:lstStyle/>
          <a:p>
            <a:pPr algn="just"/>
            <a:r>
              <a:rPr lang="ru-RU" sz="2400" b="1">
                <a:solidFill>
                  <a:srgbClr val="FF0000"/>
                </a:solidFill>
                <a:latin typeface="Arial" pitchFamily="34" charset="0"/>
              </a:rPr>
              <a:t>9.20</a:t>
            </a:r>
            <a:r>
              <a:rPr lang="ru-RU" sz="2400" b="1">
                <a:solidFill>
                  <a:srgbClr val="000066"/>
                </a:solidFill>
                <a:latin typeface="Arial" pitchFamily="34" charset="0"/>
              </a:rPr>
              <a:t> Определите по карте, в каком направлении от барака находится ветряная мельница.</a:t>
            </a:r>
          </a:p>
        </p:txBody>
      </p:sp>
      <p:sp>
        <p:nvSpPr>
          <p:cNvPr id="146440" name="Rectangle 8"/>
          <p:cNvSpPr>
            <a:spLocks noChangeArrowheads="1"/>
          </p:cNvSpPr>
          <p:nvPr/>
        </p:nvSpPr>
        <p:spPr bwMode="auto">
          <a:xfrm>
            <a:off x="6300788" y="1628775"/>
            <a:ext cx="2232025" cy="2559050"/>
          </a:xfrm>
          <a:prstGeom prst="rect">
            <a:avLst/>
          </a:prstGeom>
          <a:noFill/>
          <a:ln w="9525">
            <a:noFill/>
            <a:miter lim="800000"/>
            <a:headEnd/>
            <a:tailEnd/>
          </a:ln>
          <a:effectLst/>
        </p:spPr>
        <p:txBody>
          <a:bodyPr>
            <a:spAutoFit/>
          </a:bodyPr>
          <a:lstStyle/>
          <a:p>
            <a:r>
              <a:rPr lang="ru-RU" sz="5400" b="1">
                <a:solidFill>
                  <a:schemeClr val="bg1"/>
                </a:solidFill>
                <a:latin typeface="Arial" pitchFamily="34" charset="0"/>
              </a:rPr>
              <a:t>100 или 110</a:t>
            </a:r>
          </a:p>
        </p:txBody>
      </p:sp>
      <p:sp>
        <p:nvSpPr>
          <p:cNvPr id="146441" name="Rectangle 9"/>
          <p:cNvSpPr>
            <a:spLocks noChangeArrowheads="1"/>
          </p:cNvSpPr>
          <p:nvPr/>
        </p:nvSpPr>
        <p:spPr bwMode="auto">
          <a:xfrm>
            <a:off x="7092950" y="6021388"/>
            <a:ext cx="828675" cy="701675"/>
          </a:xfrm>
          <a:prstGeom prst="rect">
            <a:avLst/>
          </a:prstGeom>
          <a:noFill/>
          <a:ln w="9525">
            <a:noFill/>
            <a:miter lim="800000"/>
            <a:headEnd/>
            <a:tailEnd/>
          </a:ln>
          <a:effectLst/>
        </p:spPr>
        <p:txBody>
          <a:bodyPr wrap="none">
            <a:spAutoFit/>
          </a:bodyPr>
          <a:lstStyle/>
          <a:p>
            <a:r>
              <a:rPr lang="ru-RU" sz="4000" b="1">
                <a:solidFill>
                  <a:schemeClr val="bg1"/>
                </a:solidFill>
                <a:latin typeface="Arial" pitchFamily="34" charset="0"/>
              </a:rPr>
              <a:t>юг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46440">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4644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179388" y="139700"/>
            <a:ext cx="8569325" cy="1857375"/>
          </a:xfrm>
          <a:prstGeom prst="rect">
            <a:avLst/>
          </a:prstGeom>
          <a:noFill/>
          <a:ln w="9525">
            <a:noFill/>
            <a:miter lim="800000"/>
            <a:headEnd/>
            <a:tailEnd/>
          </a:ln>
          <a:effectLst/>
        </p:spPr>
        <p:txBody>
          <a:bodyPr anchor="ctr">
            <a:spAutoFit/>
          </a:bodyPr>
          <a:lstStyle/>
          <a:p>
            <a:r>
              <a:rPr lang="ru-RU" sz="2400" b="1">
                <a:solidFill>
                  <a:srgbClr val="FF0000"/>
                </a:solidFill>
                <a:cs typeface="Times New Roman" pitchFamily="18" charset="0"/>
              </a:rPr>
              <a:t>9.21</a:t>
            </a:r>
            <a:r>
              <a:rPr lang="ru-RU" sz="2000" b="1">
                <a:solidFill>
                  <a:srgbClr val="003300"/>
                </a:solidFill>
                <a:cs typeface="Times New Roman" pitchFamily="18" charset="0"/>
              </a:rPr>
              <a:t> </a:t>
            </a:r>
            <a:r>
              <a:rPr lang="ru-RU" sz="2000" b="1">
                <a:solidFill>
                  <a:srgbClr val="000066"/>
                </a:solidFill>
                <a:latin typeface="Arial" pitchFamily="34" charset="0"/>
                <a:cs typeface="Times New Roman" pitchFamily="18" charset="0"/>
              </a:rPr>
              <a:t>Участники школьной футбольной секции выбирают место для обустройства нового футбольного поля. </a:t>
            </a:r>
            <a:r>
              <a:rPr lang="ru-RU" sz="2400" b="1">
                <a:solidFill>
                  <a:srgbClr val="000066"/>
                </a:solidFill>
                <a:latin typeface="Arial" pitchFamily="34" charset="0"/>
                <a:cs typeface="Times New Roman" pitchFamily="18" charset="0"/>
              </a:rPr>
              <a:t>Оцените, какой из участков, обозначенных на карте цифрами 1, 2 и 3, наиболее подходит для обустройства футбольного поля.</a:t>
            </a:r>
            <a:r>
              <a:rPr lang="ru-RU" sz="2000" b="1">
                <a:solidFill>
                  <a:srgbClr val="000066"/>
                </a:solidFill>
                <a:latin typeface="Arial" pitchFamily="34" charset="0"/>
                <a:cs typeface="Times New Roman" pitchFamily="18" charset="0"/>
              </a:rPr>
              <a:t> Для обоснования своего ответа приведите два довода.</a:t>
            </a:r>
            <a:endParaRPr lang="ru-RU" sz="2000" b="1">
              <a:solidFill>
                <a:srgbClr val="000066"/>
              </a:solidFill>
              <a:latin typeface="Arial" pitchFamily="34" charset="0"/>
            </a:endParaRPr>
          </a:p>
        </p:txBody>
      </p:sp>
      <p:pic>
        <p:nvPicPr>
          <p:cNvPr id="87043" name="Picture 3"/>
          <p:cNvPicPr>
            <a:picLocks noChangeAspect="1" noChangeArrowheads="1"/>
          </p:cNvPicPr>
          <p:nvPr/>
        </p:nvPicPr>
        <p:blipFill>
          <a:blip r:embed="rId2" cstate="print"/>
          <a:srcRect l="5229" b="14064"/>
          <a:stretch>
            <a:fillRect/>
          </a:stretch>
        </p:blipFill>
        <p:spPr bwMode="auto">
          <a:xfrm>
            <a:off x="0" y="2058988"/>
            <a:ext cx="6659563" cy="4799012"/>
          </a:xfrm>
          <a:prstGeom prst="rect">
            <a:avLst/>
          </a:prstGeom>
          <a:noFill/>
        </p:spPr>
      </p:pic>
      <p:sp>
        <p:nvSpPr>
          <p:cNvPr id="87044" name="Rectangle 4"/>
          <p:cNvSpPr>
            <a:spLocks noChangeArrowheads="1"/>
          </p:cNvSpPr>
          <p:nvPr/>
        </p:nvSpPr>
        <p:spPr bwMode="auto">
          <a:xfrm>
            <a:off x="5795963" y="2349500"/>
            <a:ext cx="3133725" cy="3378200"/>
          </a:xfrm>
          <a:prstGeom prst="rect">
            <a:avLst/>
          </a:prstGeom>
          <a:noFill/>
          <a:ln w="9525">
            <a:noFill/>
            <a:miter lim="800000"/>
            <a:headEnd/>
            <a:tailEnd/>
          </a:ln>
          <a:effectLst/>
        </p:spPr>
        <p:txBody>
          <a:bodyPr>
            <a:spAutoFit/>
          </a:bodyPr>
          <a:lstStyle/>
          <a:p>
            <a:r>
              <a:rPr lang="ru-RU" sz="2400" b="1">
                <a:solidFill>
                  <a:schemeClr val="bg1"/>
                </a:solidFill>
                <a:latin typeface="Arial" pitchFamily="34" charset="0"/>
              </a:rPr>
              <a:t>Для футбольного поля подходит участок 1. Он ровный.</a:t>
            </a:r>
          </a:p>
          <a:p>
            <a:r>
              <a:rPr lang="ru-RU" sz="2400" b="1">
                <a:solidFill>
                  <a:schemeClr val="bg1"/>
                </a:solidFill>
                <a:latin typeface="Arial" pitchFamily="34" charset="0"/>
              </a:rPr>
              <a:t>Не подходят участки 2 и 3. Участок 2 – заболочен, участок 3 – имеет склон.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7044">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87044">
                                            <p:txEl>
                                              <p:pRg st="1" end="1"/>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Рисунок 5"/>
          <p:cNvPicPr>
            <a:picLocks noChangeAspect="1" noChangeArrowheads="1"/>
          </p:cNvPicPr>
          <p:nvPr/>
        </p:nvPicPr>
        <p:blipFill>
          <a:blip r:embed="rId2" cstate="print"/>
          <a:srcRect l="1962" r="3542" b="11539"/>
          <a:stretch>
            <a:fillRect/>
          </a:stretch>
        </p:blipFill>
        <p:spPr bwMode="auto">
          <a:xfrm>
            <a:off x="503238" y="4302125"/>
            <a:ext cx="8640762" cy="2555875"/>
          </a:xfrm>
          <a:prstGeom prst="rect">
            <a:avLst/>
          </a:prstGeom>
          <a:noFill/>
          <a:ln w="9525">
            <a:noFill/>
            <a:miter lim="800000"/>
            <a:headEnd/>
            <a:tailEnd/>
          </a:ln>
        </p:spPr>
      </p:pic>
      <p:pic>
        <p:nvPicPr>
          <p:cNvPr id="142340" name="Picture 4"/>
          <p:cNvPicPr>
            <a:picLocks noChangeAspect="1" noChangeArrowheads="1"/>
          </p:cNvPicPr>
          <p:nvPr/>
        </p:nvPicPr>
        <p:blipFill>
          <a:blip r:embed="rId3" cstate="print"/>
          <a:srcRect l="5159" t="4012" r="26796" b="14874"/>
          <a:stretch>
            <a:fillRect/>
          </a:stretch>
        </p:blipFill>
        <p:spPr bwMode="auto">
          <a:xfrm>
            <a:off x="0" y="0"/>
            <a:ext cx="4284663" cy="4057650"/>
          </a:xfrm>
          <a:prstGeom prst="rect">
            <a:avLst/>
          </a:prstGeom>
          <a:noFill/>
          <a:ln w="9525">
            <a:noFill/>
            <a:miter lim="800000"/>
            <a:headEnd/>
            <a:tailEnd/>
          </a:ln>
        </p:spPr>
      </p:pic>
      <p:sp>
        <p:nvSpPr>
          <p:cNvPr id="142341" name="Rectangle 5"/>
          <p:cNvSpPr>
            <a:spLocks noChangeArrowheads="1"/>
          </p:cNvSpPr>
          <p:nvPr/>
        </p:nvSpPr>
        <p:spPr bwMode="auto">
          <a:xfrm>
            <a:off x="4356100" y="333375"/>
            <a:ext cx="4606925" cy="2101850"/>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9.22</a:t>
            </a:r>
            <a:r>
              <a:rPr lang="ru-RU" sz="2000" b="1">
                <a:solidFill>
                  <a:srgbClr val="800000"/>
                </a:solidFill>
                <a:latin typeface="Arial" pitchFamily="34" charset="0"/>
              </a:rPr>
              <a:t> </a:t>
            </a:r>
            <a:r>
              <a:rPr lang="ru-RU" sz="2000" b="1">
                <a:solidFill>
                  <a:srgbClr val="000066"/>
                </a:solidFill>
                <a:latin typeface="Arial" pitchFamily="34" charset="0"/>
              </a:rPr>
              <a:t>На рисунках представлены варианты профиля рельефа местности, построенные на основе карты по линии А–В разными учащимися.</a:t>
            </a:r>
            <a:r>
              <a:rPr lang="ru-RU" sz="2400" b="1">
                <a:solidFill>
                  <a:srgbClr val="000066"/>
                </a:solidFill>
                <a:latin typeface="Arial" pitchFamily="34" charset="0"/>
              </a:rPr>
              <a:t> Какой из профилей построен верно?</a:t>
            </a:r>
          </a:p>
        </p:txBody>
      </p:sp>
      <p:sp>
        <p:nvSpPr>
          <p:cNvPr id="142342" name="Rectangle 6"/>
          <p:cNvSpPr>
            <a:spLocks noChangeArrowheads="1"/>
          </p:cNvSpPr>
          <p:nvPr/>
        </p:nvSpPr>
        <p:spPr bwMode="auto">
          <a:xfrm>
            <a:off x="4500563" y="378936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42342">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ChangeArrowheads="1"/>
          </p:cNvSpPr>
          <p:nvPr/>
        </p:nvSpPr>
        <p:spPr bwMode="auto">
          <a:xfrm>
            <a:off x="179388" y="471488"/>
            <a:ext cx="8785225" cy="5969000"/>
          </a:xfrm>
          <a:prstGeom prst="rect">
            <a:avLst/>
          </a:prstGeom>
          <a:noFill/>
          <a:ln w="9525">
            <a:noFill/>
            <a:miter lim="800000"/>
            <a:headEnd/>
            <a:tailEnd/>
          </a:ln>
          <a:effectLst/>
        </p:spPr>
        <p:txBody>
          <a:bodyPr anchor="ctr">
            <a:spAutoFit/>
          </a:bodyPr>
          <a:lstStyle/>
          <a:p>
            <a:pPr indent="342900"/>
            <a:r>
              <a:rPr lang="ru-RU" sz="2000" b="1">
                <a:solidFill>
                  <a:srgbClr val="000066"/>
                </a:solidFill>
                <a:latin typeface="Arial" pitchFamily="34" charset="0"/>
              </a:rPr>
              <a:t>«В 2001 году в г. Первоуральске (Свердловская область) было создано закрытое акционерное общество «Уральский завод горного оборудования». Продукция ПЗГО зарекомендовала себя отличным качеством, сравнительно низкими ценами, простотой и надежностью»</a:t>
            </a:r>
          </a:p>
          <a:p>
            <a:pPr indent="342900"/>
            <a:endParaRPr lang="ru-RU" sz="1000">
              <a:solidFill>
                <a:srgbClr val="000066"/>
              </a:solidFill>
              <a:latin typeface="Arial" pitchFamily="34" charset="0"/>
            </a:endParaRPr>
          </a:p>
          <a:p>
            <a:pPr indent="342900"/>
            <a:r>
              <a:rPr lang="ru-RU" sz="2400" b="1">
                <a:solidFill>
                  <a:srgbClr val="FF0000"/>
                </a:solidFill>
                <a:latin typeface="Arial" pitchFamily="34" charset="0"/>
              </a:rPr>
              <a:t>1.23</a:t>
            </a:r>
            <a:r>
              <a:rPr lang="ru-RU" sz="2400" b="1">
                <a:latin typeface="Arial" pitchFamily="34" charset="0"/>
              </a:rPr>
              <a:t> </a:t>
            </a:r>
            <a:r>
              <a:rPr lang="ru-RU" sz="2400" b="1">
                <a:solidFill>
                  <a:srgbClr val="000066"/>
                </a:solidFill>
                <a:latin typeface="Arial" pitchFamily="34" charset="0"/>
              </a:rPr>
              <a:t>Какой из перечисленных городов является административным центром Свердловской области?</a:t>
            </a:r>
          </a:p>
          <a:p>
            <a:pPr lvl="1"/>
            <a:r>
              <a:rPr lang="ru-RU" sz="2400" b="1">
                <a:latin typeface="Arial" pitchFamily="34" charset="0"/>
              </a:rPr>
              <a:t>	</a:t>
            </a:r>
            <a:r>
              <a:rPr lang="ru-RU" sz="2400" b="1">
                <a:solidFill>
                  <a:srgbClr val="CC0000"/>
                </a:solidFill>
                <a:latin typeface="Arial" pitchFamily="34" charset="0"/>
              </a:rPr>
              <a:t>1)</a:t>
            </a:r>
            <a:r>
              <a:rPr lang="ru-RU" sz="2400" b="1">
                <a:latin typeface="Arial" pitchFamily="34" charset="0"/>
              </a:rPr>
              <a:t> </a:t>
            </a:r>
            <a:r>
              <a:rPr lang="ru-RU" sz="2400" b="1">
                <a:solidFill>
                  <a:srgbClr val="003300"/>
                </a:solidFill>
                <a:latin typeface="Arial" pitchFamily="34" charset="0"/>
              </a:rPr>
              <a:t>Первоуральск;       </a:t>
            </a:r>
            <a:r>
              <a:rPr lang="ru-RU" sz="2400" b="1">
                <a:solidFill>
                  <a:srgbClr val="CC0000"/>
                </a:solidFill>
                <a:latin typeface="Arial" pitchFamily="34" charset="0"/>
              </a:rPr>
              <a:t>2)</a:t>
            </a:r>
            <a:r>
              <a:rPr lang="ru-RU" sz="2400" b="1">
                <a:solidFill>
                  <a:srgbClr val="003300"/>
                </a:solidFill>
                <a:latin typeface="Arial" pitchFamily="34" charset="0"/>
              </a:rPr>
              <a:t> Екатеринбург;</a:t>
            </a:r>
          </a:p>
          <a:p>
            <a:pPr lvl="1"/>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Челябинск;             </a:t>
            </a:r>
            <a:r>
              <a:rPr lang="ru-RU" sz="2400" b="1">
                <a:solidFill>
                  <a:srgbClr val="CC0000"/>
                </a:solidFill>
                <a:latin typeface="Arial" pitchFamily="34" charset="0"/>
              </a:rPr>
              <a:t>4)</a:t>
            </a:r>
            <a:r>
              <a:rPr lang="ru-RU" sz="2400" b="1">
                <a:solidFill>
                  <a:srgbClr val="003300"/>
                </a:solidFill>
                <a:latin typeface="Arial" pitchFamily="34" charset="0"/>
              </a:rPr>
              <a:t> Магнитогорск.</a:t>
            </a:r>
          </a:p>
          <a:p>
            <a:pPr indent="342900"/>
            <a:endParaRPr lang="ru-RU" b="1">
              <a:solidFill>
                <a:srgbClr val="FF0000"/>
              </a:solidFill>
              <a:latin typeface="Arial" pitchFamily="34" charset="0"/>
            </a:endParaRPr>
          </a:p>
          <a:p>
            <a:pPr indent="342900"/>
            <a:r>
              <a:rPr lang="ru-RU" sz="2400" b="1">
                <a:solidFill>
                  <a:srgbClr val="FF0000"/>
                </a:solidFill>
                <a:latin typeface="Arial" pitchFamily="34" charset="0"/>
              </a:rPr>
              <a:t>1.24</a:t>
            </a:r>
            <a:r>
              <a:rPr lang="ru-RU" sz="2400" b="1">
                <a:latin typeface="Arial" pitchFamily="34" charset="0"/>
              </a:rPr>
              <a:t> </a:t>
            </a:r>
            <a:r>
              <a:rPr lang="ru-RU" sz="2400" b="1">
                <a:solidFill>
                  <a:srgbClr val="000066"/>
                </a:solidFill>
                <a:latin typeface="Arial" pitchFamily="34" charset="0"/>
              </a:rPr>
              <a:t>Чем обусловлено размещение в этом городе такого предприятия? Укажите две причины.</a:t>
            </a:r>
          </a:p>
          <a:p>
            <a:pPr indent="342900"/>
            <a:endParaRPr lang="ru-RU" b="1">
              <a:solidFill>
                <a:schemeClr val="bg1"/>
              </a:solidFill>
              <a:latin typeface="Arial" pitchFamily="34" charset="0"/>
            </a:endParaRPr>
          </a:p>
          <a:p>
            <a:pPr indent="342900"/>
            <a:r>
              <a:rPr lang="ru-RU" sz="2400" b="1">
                <a:solidFill>
                  <a:schemeClr val="bg1"/>
                </a:solidFill>
                <a:latin typeface="Arial" pitchFamily="34" charset="0"/>
              </a:rPr>
              <a:t>В Первоуральске много предприятий – потребителей горного оборудования. Для производства нужно много металла. Здесь развита черная металлургия – поставщик сырья для развития производства</a:t>
            </a:r>
            <a:endParaRPr lang="ru-RU" sz="2400" b="1">
              <a:solidFill>
                <a:srgbClr val="003300"/>
              </a:solidFill>
              <a:latin typeface="Arial" pitchFamily="34" charset="0"/>
            </a:endParaRPr>
          </a:p>
        </p:txBody>
      </p:sp>
      <p:sp>
        <p:nvSpPr>
          <p:cNvPr id="126981" name="Rectangle 5"/>
          <p:cNvSpPr>
            <a:spLocks noChangeArrowheads="1"/>
          </p:cNvSpPr>
          <p:nvPr/>
        </p:nvSpPr>
        <p:spPr bwMode="auto">
          <a:xfrm>
            <a:off x="7885113" y="29972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26981">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26980">
                                            <p:txEl>
                                              <p:pRg st="8" end="8"/>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179388" y="365125"/>
            <a:ext cx="8785225" cy="6213475"/>
          </a:xfrm>
          <a:prstGeom prst="rect">
            <a:avLst/>
          </a:prstGeom>
          <a:noFill/>
          <a:ln w="9525">
            <a:noFill/>
            <a:miter lim="800000"/>
            <a:headEnd/>
            <a:tailEnd/>
          </a:ln>
          <a:effectLst/>
        </p:spPr>
        <p:txBody>
          <a:bodyPr anchor="ctr">
            <a:spAutoFit/>
          </a:bodyPr>
          <a:lstStyle/>
          <a:p>
            <a:pPr indent="342900"/>
            <a:r>
              <a:rPr lang="ru-RU" sz="2000" b="1">
                <a:solidFill>
                  <a:srgbClr val="000066"/>
                </a:solidFill>
                <a:latin typeface="Arial" pitchFamily="34" charset="0"/>
              </a:rPr>
              <a:t>Исходное сырье для производства азотных удобрений – аммиак. Одним из видов сырья для получения аммиака является кокс и коксовый газ. Некоторые заводы, производящие азотные удобрения, размещены в пределах крупных комбинатов, где азотные удобрения выпускаются в качестве попутной продукции. Одним из центров производства азотных удобрений является Липецк.</a:t>
            </a:r>
          </a:p>
          <a:p>
            <a:pPr indent="342900"/>
            <a:endParaRPr lang="ru-RU" sz="1000">
              <a:solidFill>
                <a:srgbClr val="000066"/>
              </a:solidFill>
              <a:latin typeface="Arial" pitchFamily="34" charset="0"/>
            </a:endParaRPr>
          </a:p>
          <a:p>
            <a:pPr indent="342900"/>
            <a:r>
              <a:rPr lang="ru-RU" sz="2400" b="1">
                <a:solidFill>
                  <a:srgbClr val="FF0000"/>
                </a:solidFill>
                <a:latin typeface="Arial" pitchFamily="34" charset="0"/>
              </a:rPr>
              <a:t>2.23</a:t>
            </a:r>
            <a:r>
              <a:rPr lang="ru-RU" sz="2400" b="1">
                <a:latin typeface="Arial" pitchFamily="34" charset="0"/>
              </a:rPr>
              <a:t> </a:t>
            </a:r>
            <a:r>
              <a:rPr lang="ru-RU" sz="2400" b="1">
                <a:solidFill>
                  <a:srgbClr val="000066"/>
                </a:solidFill>
                <a:latin typeface="Arial" pitchFamily="34" charset="0"/>
              </a:rPr>
              <a:t>Картой какого из перечисленных регионов России нужно воспользоваться, чтобы подробно изучить особенности территории Липецкой области?</a:t>
            </a:r>
          </a:p>
          <a:p>
            <a:pPr lvl="1"/>
            <a:r>
              <a:rPr lang="ru-RU" sz="2400" b="1">
                <a:latin typeface="Arial" pitchFamily="34" charset="0"/>
              </a:rPr>
              <a:t>	</a:t>
            </a:r>
            <a:r>
              <a:rPr lang="ru-RU" sz="2400" b="1">
                <a:solidFill>
                  <a:srgbClr val="CC0000"/>
                </a:solidFill>
                <a:latin typeface="Arial" pitchFamily="34" charset="0"/>
              </a:rPr>
              <a:t>1)</a:t>
            </a:r>
            <a:r>
              <a:rPr lang="ru-RU" sz="2400" b="1">
                <a:latin typeface="Arial" pitchFamily="34" charset="0"/>
              </a:rPr>
              <a:t> </a:t>
            </a:r>
            <a:r>
              <a:rPr lang="ru-RU" sz="2400" b="1">
                <a:solidFill>
                  <a:srgbClr val="003300"/>
                </a:solidFill>
                <a:latin typeface="Arial" pitchFamily="34" charset="0"/>
              </a:rPr>
              <a:t>Поволжья;                    </a:t>
            </a:r>
            <a:r>
              <a:rPr lang="ru-RU" sz="2400" b="1">
                <a:solidFill>
                  <a:srgbClr val="CC0000"/>
                </a:solidFill>
                <a:latin typeface="Arial" pitchFamily="34" charset="0"/>
              </a:rPr>
              <a:t>2)</a:t>
            </a:r>
            <a:r>
              <a:rPr lang="ru-RU" sz="2400" b="1">
                <a:solidFill>
                  <a:srgbClr val="003300"/>
                </a:solidFill>
                <a:latin typeface="Arial" pitchFamily="34" charset="0"/>
              </a:rPr>
              <a:t> Северо-Запада России;</a:t>
            </a:r>
          </a:p>
          <a:p>
            <a:pPr lvl="1"/>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Европейского Юга;    </a:t>
            </a:r>
            <a:r>
              <a:rPr lang="ru-RU" sz="2400" b="1">
                <a:solidFill>
                  <a:srgbClr val="CC0000"/>
                </a:solidFill>
                <a:latin typeface="Arial" pitchFamily="34" charset="0"/>
              </a:rPr>
              <a:t>4)</a:t>
            </a:r>
            <a:r>
              <a:rPr lang="ru-RU" sz="2400" b="1">
                <a:solidFill>
                  <a:srgbClr val="003300"/>
                </a:solidFill>
                <a:latin typeface="Arial" pitchFamily="34" charset="0"/>
              </a:rPr>
              <a:t> Центральной России.</a:t>
            </a:r>
          </a:p>
          <a:p>
            <a:pPr indent="342900"/>
            <a:endParaRPr lang="ru-RU" b="1">
              <a:solidFill>
                <a:srgbClr val="FF0000"/>
              </a:solidFill>
              <a:latin typeface="Arial" pitchFamily="34" charset="0"/>
            </a:endParaRPr>
          </a:p>
          <a:p>
            <a:pPr indent="342900"/>
            <a:r>
              <a:rPr lang="ru-RU" sz="2400" b="1">
                <a:solidFill>
                  <a:srgbClr val="FF0000"/>
                </a:solidFill>
                <a:latin typeface="Arial" pitchFamily="34" charset="0"/>
              </a:rPr>
              <a:t>2.24</a:t>
            </a:r>
            <a:r>
              <a:rPr lang="ru-RU" sz="2400" b="1">
                <a:latin typeface="Arial" pitchFamily="34" charset="0"/>
              </a:rPr>
              <a:t> </a:t>
            </a:r>
            <a:r>
              <a:rPr lang="ru-RU" sz="2400" b="1">
                <a:solidFill>
                  <a:srgbClr val="000066"/>
                </a:solidFill>
                <a:latin typeface="Arial" pitchFamily="34" charset="0"/>
              </a:rPr>
              <a:t>Чем можно объяснить размещение производства азотных удобрений в Липецке? Укажите две причины.</a:t>
            </a:r>
          </a:p>
          <a:p>
            <a:pPr indent="342900"/>
            <a:endParaRPr lang="ru-RU" b="1">
              <a:solidFill>
                <a:schemeClr val="bg1"/>
              </a:solidFill>
              <a:latin typeface="Arial" pitchFamily="34" charset="0"/>
            </a:endParaRPr>
          </a:p>
          <a:p>
            <a:pPr indent="342900"/>
            <a:r>
              <a:rPr lang="ru-RU" sz="2400" b="1">
                <a:solidFill>
                  <a:schemeClr val="bg1"/>
                </a:solidFill>
                <a:latin typeface="Arial" pitchFamily="34" charset="0"/>
              </a:rPr>
              <a:t>В Липецке имеются отходы коксохимии. Рядом много районов выращивания с/х культур.</a:t>
            </a:r>
            <a:endParaRPr lang="ru-RU" sz="2400" b="1">
              <a:solidFill>
                <a:srgbClr val="003300"/>
              </a:solidFill>
              <a:latin typeface="Arial" pitchFamily="34" charset="0"/>
            </a:endParaRPr>
          </a:p>
        </p:txBody>
      </p:sp>
      <p:sp>
        <p:nvSpPr>
          <p:cNvPr id="147459" name="Rectangle 3"/>
          <p:cNvSpPr>
            <a:spLocks noChangeArrowheads="1"/>
          </p:cNvSpPr>
          <p:nvPr/>
        </p:nvSpPr>
        <p:spPr bwMode="auto">
          <a:xfrm>
            <a:off x="8388350" y="36449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47459">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47458">
                                            <p:txEl>
                                              <p:pRg st="8" end="8"/>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250825" y="333375"/>
            <a:ext cx="8713788" cy="5935663"/>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4.4</a:t>
            </a:r>
            <a:r>
              <a:rPr lang="ru-RU" sz="2400" b="1">
                <a:solidFill>
                  <a:srgbClr val="000066"/>
                </a:solidFill>
                <a:latin typeface="Arial" pitchFamily="34" charset="0"/>
              </a:rPr>
              <a:t> </a:t>
            </a:r>
            <a:r>
              <a:rPr lang="ru-RU" sz="2000" b="1">
                <a:solidFill>
                  <a:srgbClr val="000066"/>
                </a:solidFill>
                <a:latin typeface="Arial" pitchFamily="34" charset="0"/>
              </a:rPr>
              <a:t>Сель – грязевой или грязекаменный поток, внезапно формирующийся в руслах горных рек в результате ливней, бурного таяния ледников и снега.</a:t>
            </a:r>
            <a:r>
              <a:rPr lang="ru-RU" sz="2400" b="1">
                <a:solidFill>
                  <a:srgbClr val="000066"/>
                </a:solidFill>
                <a:latin typeface="Arial" pitchFamily="34" charset="0"/>
              </a:rPr>
              <a:t> В каком из перечисленных регионов существует наибольшая опасность для жизни людей при проявлении этого природного явления?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Кабардино-Балкарская Республика;</a:t>
            </a:r>
          </a:p>
          <a:p>
            <a:pPr marL="800100" lvl="1" indent="-342900"/>
            <a:r>
              <a:rPr lang="ru-RU" sz="2400" b="1">
                <a:solidFill>
                  <a:srgbClr val="CC0000"/>
                </a:solidFill>
                <a:latin typeface="Arial" pitchFamily="34" charset="0"/>
              </a:rPr>
              <a:t>2)</a:t>
            </a:r>
            <a:r>
              <a:rPr lang="ru-RU" sz="2400" b="1">
                <a:solidFill>
                  <a:srgbClr val="003300"/>
                </a:solidFill>
                <a:latin typeface="Arial" pitchFamily="34" charset="0"/>
              </a:rPr>
              <a:t> Смоленская область;</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Республика Калмыкия;</a:t>
            </a:r>
          </a:p>
          <a:p>
            <a:pPr marL="800100" lvl="1" indent="-342900"/>
            <a:r>
              <a:rPr lang="ru-RU" sz="2400" b="1">
                <a:solidFill>
                  <a:srgbClr val="CC0000"/>
                </a:solidFill>
                <a:latin typeface="Arial" pitchFamily="34" charset="0"/>
              </a:rPr>
              <a:t>4) </a:t>
            </a:r>
            <a:r>
              <a:rPr lang="ru-RU" sz="2400" b="1">
                <a:solidFill>
                  <a:srgbClr val="003300"/>
                </a:solidFill>
                <a:latin typeface="Arial" pitchFamily="34" charset="0"/>
              </a:rPr>
              <a:t>Оренбургская область.</a:t>
            </a:r>
          </a:p>
          <a:p>
            <a:pPr marL="800100" lvl="1"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5.4</a:t>
            </a:r>
            <a:r>
              <a:rPr lang="ru-RU" sz="2400" b="1">
                <a:solidFill>
                  <a:srgbClr val="000066"/>
                </a:solidFill>
                <a:latin typeface="Arial" pitchFamily="34" charset="0"/>
              </a:rPr>
              <a:t> </a:t>
            </a:r>
            <a:r>
              <a:rPr lang="ru-RU" sz="2000" b="1">
                <a:solidFill>
                  <a:srgbClr val="000066"/>
                </a:solidFill>
                <a:latin typeface="Arial" pitchFamily="34" charset="0"/>
              </a:rPr>
              <a:t>Такие неблагоприятные климатические явления, как засухи, суховеи и пыльные бури значительно затрудняют хозяйственное освоение территории.</a:t>
            </a:r>
            <a:r>
              <a:rPr lang="ru-RU" sz="2400" b="1">
                <a:solidFill>
                  <a:srgbClr val="000066"/>
                </a:solidFill>
                <a:latin typeface="Arial" pitchFamily="34" charset="0"/>
              </a:rPr>
              <a:t> Для какой из перечисленных территорий они наиболее характерны?</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a:t>
            </a:r>
            <a:r>
              <a:rPr lang="ru-RU" sz="2000" b="1">
                <a:solidFill>
                  <a:srgbClr val="003300"/>
                </a:solidFill>
                <a:latin typeface="Arial" pitchFamily="34" charset="0"/>
              </a:rPr>
              <a:t>Республика</a:t>
            </a:r>
            <a:r>
              <a:rPr lang="ru-RU" sz="2400" b="1">
                <a:solidFill>
                  <a:srgbClr val="003300"/>
                </a:solidFill>
                <a:latin typeface="Arial" pitchFamily="34" charset="0"/>
              </a:rPr>
              <a:t> Саха </a:t>
            </a:r>
            <a:r>
              <a:rPr lang="ru-RU" sz="2000" b="1">
                <a:solidFill>
                  <a:srgbClr val="003300"/>
                </a:solidFill>
                <a:latin typeface="Arial" pitchFamily="34" charset="0"/>
              </a:rPr>
              <a:t>(Якутия)</a:t>
            </a:r>
            <a:r>
              <a:rPr lang="ru-RU" sz="2400" b="1">
                <a:solidFill>
                  <a:srgbClr val="003300"/>
                </a:solidFill>
                <a:latin typeface="Arial" pitchFamily="34" charset="0"/>
              </a:rPr>
              <a:t>;      </a:t>
            </a:r>
            <a:r>
              <a:rPr lang="ru-RU" sz="2400" b="1">
                <a:solidFill>
                  <a:srgbClr val="CC0000"/>
                </a:solidFill>
                <a:latin typeface="Arial" pitchFamily="34" charset="0"/>
              </a:rPr>
              <a:t>2)</a:t>
            </a:r>
            <a:r>
              <a:rPr lang="ru-RU" sz="2400" b="1">
                <a:solidFill>
                  <a:srgbClr val="003300"/>
                </a:solidFill>
                <a:latin typeface="Arial" pitchFamily="34" charset="0"/>
              </a:rPr>
              <a:t> Приморский </a:t>
            </a:r>
            <a:r>
              <a:rPr lang="ru-RU" sz="2000" b="1">
                <a:solidFill>
                  <a:srgbClr val="003300"/>
                </a:solidFill>
                <a:latin typeface="Arial" pitchFamily="34" charset="0"/>
              </a:rPr>
              <a:t>край</a:t>
            </a:r>
            <a:r>
              <a:rPr lang="ru-RU" sz="2400" b="1">
                <a:solidFill>
                  <a:srgbClr val="003300"/>
                </a:solidFill>
                <a:latin typeface="Arial" pitchFamily="34" charset="0"/>
              </a:rPr>
              <a:t>;</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Калининградская </a:t>
            </a:r>
            <a:r>
              <a:rPr lang="ru-RU" sz="2000" b="1">
                <a:solidFill>
                  <a:srgbClr val="003300"/>
                </a:solidFill>
                <a:latin typeface="Arial" pitchFamily="34" charset="0"/>
              </a:rPr>
              <a:t>область</a:t>
            </a:r>
            <a:r>
              <a:rPr lang="ru-RU" sz="2400" b="1">
                <a:solidFill>
                  <a:srgbClr val="003300"/>
                </a:solidFill>
                <a:latin typeface="Arial" pitchFamily="34" charset="0"/>
              </a:rPr>
              <a:t>;  </a:t>
            </a:r>
            <a:r>
              <a:rPr lang="ru-RU" sz="2400" b="1">
                <a:solidFill>
                  <a:srgbClr val="CC0000"/>
                </a:solidFill>
                <a:latin typeface="Arial" pitchFamily="34" charset="0"/>
              </a:rPr>
              <a:t>4) </a:t>
            </a:r>
            <a:r>
              <a:rPr lang="ru-RU" sz="2000" b="1">
                <a:solidFill>
                  <a:srgbClr val="003300"/>
                </a:solidFill>
                <a:latin typeface="Arial" pitchFamily="34" charset="0"/>
              </a:rPr>
              <a:t>Республика</a:t>
            </a:r>
            <a:r>
              <a:rPr lang="ru-RU" sz="2400" b="1">
                <a:solidFill>
                  <a:srgbClr val="003300"/>
                </a:solidFill>
                <a:latin typeface="Arial" pitchFamily="34" charset="0"/>
              </a:rPr>
              <a:t> Калмыкия.</a:t>
            </a:r>
          </a:p>
        </p:txBody>
      </p:sp>
      <p:sp>
        <p:nvSpPr>
          <p:cNvPr id="13317" name="Rectangle 5"/>
          <p:cNvSpPr>
            <a:spLocks noChangeArrowheads="1"/>
          </p:cNvSpPr>
          <p:nvPr/>
        </p:nvSpPr>
        <p:spPr bwMode="auto">
          <a:xfrm>
            <a:off x="8027988" y="23495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13318" name="Rectangle 6"/>
          <p:cNvSpPr>
            <a:spLocks noChangeArrowheads="1"/>
          </p:cNvSpPr>
          <p:nvPr/>
        </p:nvSpPr>
        <p:spPr bwMode="auto">
          <a:xfrm>
            <a:off x="8243888" y="486886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3317">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3318">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179388" y="90488"/>
            <a:ext cx="8785225" cy="6761162"/>
          </a:xfrm>
          <a:prstGeom prst="rect">
            <a:avLst/>
          </a:prstGeom>
          <a:noFill/>
          <a:ln w="9525">
            <a:noFill/>
            <a:miter lim="800000"/>
            <a:headEnd/>
            <a:tailEnd/>
          </a:ln>
          <a:effectLst/>
        </p:spPr>
        <p:txBody>
          <a:bodyPr anchor="ctr">
            <a:spAutoFit/>
          </a:bodyPr>
          <a:lstStyle/>
          <a:p>
            <a:pPr indent="342900"/>
            <a:r>
              <a:rPr lang="ru-RU" sz="2000" b="1">
                <a:solidFill>
                  <a:srgbClr val="000066"/>
                </a:solidFill>
                <a:latin typeface="Arial" pitchFamily="34" charset="0"/>
              </a:rPr>
              <a:t>ЦБП в Республике Карелия представлена несколькими предприятиями. Они имеют большое значение для развития отрасли в стране. Их конкурентоспособность определяется  в том числе и наличием у предприятий действующих производственных мощностей, позволяющих значительно удовлетворить потребность в бумажной таре рынка России и СНГ; наличие работоспособного, достаточно современного бумагоделательного, мешочного, целлюлозного, лесохимического оборудования.</a:t>
            </a:r>
          </a:p>
          <a:p>
            <a:pPr indent="342900"/>
            <a:endParaRPr lang="ru-RU" sz="1000">
              <a:solidFill>
                <a:srgbClr val="000066"/>
              </a:solidFill>
              <a:latin typeface="Arial" pitchFamily="34" charset="0"/>
            </a:endParaRPr>
          </a:p>
          <a:p>
            <a:pPr indent="342900"/>
            <a:r>
              <a:rPr lang="ru-RU" sz="2400" b="1">
                <a:solidFill>
                  <a:srgbClr val="FF0000"/>
                </a:solidFill>
                <a:latin typeface="Arial" pitchFamily="34" charset="0"/>
              </a:rPr>
              <a:t>3.23</a:t>
            </a:r>
            <a:r>
              <a:rPr lang="ru-RU" sz="2400" b="1">
                <a:latin typeface="Arial" pitchFamily="34" charset="0"/>
              </a:rPr>
              <a:t> </a:t>
            </a:r>
            <a:r>
              <a:rPr lang="ru-RU" sz="2400" b="1">
                <a:solidFill>
                  <a:srgbClr val="000066"/>
                </a:solidFill>
                <a:latin typeface="Arial" pitchFamily="34" charset="0"/>
              </a:rPr>
              <a:t>Картой какого из перечисленных регионов России нужно воспользоваться, чтобы подробнее изучить территорию Карелии?</a:t>
            </a:r>
          </a:p>
          <a:p>
            <a:pPr lvl="1"/>
            <a:r>
              <a:rPr lang="ru-RU" sz="2400" b="1">
                <a:latin typeface="Arial" pitchFamily="34" charset="0"/>
              </a:rPr>
              <a:t>	</a:t>
            </a:r>
            <a:r>
              <a:rPr lang="ru-RU" sz="2400" b="1">
                <a:solidFill>
                  <a:srgbClr val="CC0000"/>
                </a:solidFill>
                <a:latin typeface="Arial" pitchFamily="34" charset="0"/>
              </a:rPr>
              <a:t>1)</a:t>
            </a:r>
            <a:r>
              <a:rPr lang="ru-RU" sz="2400" b="1">
                <a:latin typeface="Arial" pitchFamily="34" charset="0"/>
              </a:rPr>
              <a:t> </a:t>
            </a:r>
            <a:r>
              <a:rPr lang="ru-RU" sz="2400" b="1">
                <a:solidFill>
                  <a:srgbClr val="003300"/>
                </a:solidFill>
                <a:latin typeface="Arial" pitchFamily="34" charset="0"/>
              </a:rPr>
              <a:t>Европейский Север;        </a:t>
            </a:r>
            <a:r>
              <a:rPr lang="ru-RU" sz="2400" b="1">
                <a:solidFill>
                  <a:srgbClr val="CC0000"/>
                </a:solidFill>
                <a:latin typeface="Arial" pitchFamily="34" charset="0"/>
              </a:rPr>
              <a:t>2)</a:t>
            </a:r>
            <a:r>
              <a:rPr lang="ru-RU" sz="2400" b="1">
                <a:solidFill>
                  <a:srgbClr val="003300"/>
                </a:solidFill>
                <a:latin typeface="Arial" pitchFamily="34" charset="0"/>
              </a:rPr>
              <a:t> Урал;</a:t>
            </a:r>
          </a:p>
          <a:p>
            <a:pPr lvl="1"/>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Поволжье;                         </a:t>
            </a:r>
            <a:r>
              <a:rPr lang="ru-RU" sz="2400" b="1">
                <a:solidFill>
                  <a:srgbClr val="CC0000"/>
                </a:solidFill>
                <a:latin typeface="Arial" pitchFamily="34" charset="0"/>
              </a:rPr>
              <a:t>4)</a:t>
            </a:r>
            <a:r>
              <a:rPr lang="ru-RU" sz="2400" b="1">
                <a:solidFill>
                  <a:srgbClr val="003300"/>
                </a:solidFill>
                <a:latin typeface="Arial" pitchFamily="34" charset="0"/>
              </a:rPr>
              <a:t> Дальний Восток.</a:t>
            </a:r>
          </a:p>
          <a:p>
            <a:pPr indent="342900"/>
            <a:endParaRPr lang="ru-RU" sz="800">
              <a:solidFill>
                <a:srgbClr val="FF0000"/>
              </a:solidFill>
              <a:latin typeface="Arial" pitchFamily="34" charset="0"/>
            </a:endParaRPr>
          </a:p>
          <a:p>
            <a:pPr indent="342900"/>
            <a:r>
              <a:rPr lang="ru-RU" sz="2400" b="1">
                <a:solidFill>
                  <a:srgbClr val="FF0000"/>
                </a:solidFill>
                <a:latin typeface="Arial" pitchFamily="34" charset="0"/>
              </a:rPr>
              <a:t>3.24</a:t>
            </a:r>
            <a:r>
              <a:rPr lang="ru-RU" sz="2400" b="1">
                <a:latin typeface="Arial" pitchFamily="34" charset="0"/>
              </a:rPr>
              <a:t> </a:t>
            </a:r>
            <a:r>
              <a:rPr lang="ru-RU" sz="2400" b="1">
                <a:solidFill>
                  <a:srgbClr val="000066"/>
                </a:solidFill>
                <a:latin typeface="Arial" pitchFamily="34" charset="0"/>
              </a:rPr>
              <a:t>Какие особенности природно-ресурсной базы обусловили размещение на территории Карелии ЦБК? Укажите две особенности.</a:t>
            </a:r>
          </a:p>
          <a:p>
            <a:pPr indent="342900"/>
            <a:r>
              <a:rPr lang="ru-RU" sz="2400" b="1">
                <a:solidFill>
                  <a:schemeClr val="bg1"/>
                </a:solidFill>
                <a:latin typeface="Arial" pitchFamily="34" charset="0"/>
              </a:rPr>
              <a:t>Карелия хорошо обеспечена водными и лесными ресурсами.</a:t>
            </a:r>
          </a:p>
        </p:txBody>
      </p:sp>
      <p:sp>
        <p:nvSpPr>
          <p:cNvPr id="148483" name="Rectangle 3"/>
          <p:cNvSpPr>
            <a:spLocks noChangeArrowheads="1"/>
          </p:cNvSpPr>
          <p:nvPr/>
        </p:nvSpPr>
        <p:spPr bwMode="auto">
          <a:xfrm>
            <a:off x="8388350" y="36449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48483">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48482">
                                            <p:txEl>
                                              <p:pRg st="7" end="7"/>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179388" y="182563"/>
            <a:ext cx="8785225" cy="6578600"/>
          </a:xfrm>
          <a:prstGeom prst="rect">
            <a:avLst/>
          </a:prstGeom>
          <a:noFill/>
          <a:ln w="9525">
            <a:noFill/>
            <a:miter lim="800000"/>
            <a:headEnd/>
            <a:tailEnd/>
          </a:ln>
          <a:effectLst/>
        </p:spPr>
        <p:txBody>
          <a:bodyPr anchor="ctr">
            <a:spAutoFit/>
          </a:bodyPr>
          <a:lstStyle/>
          <a:p>
            <a:pPr indent="342900"/>
            <a:r>
              <a:rPr lang="ru-RU" sz="2000" b="1">
                <a:solidFill>
                  <a:srgbClr val="000066"/>
                </a:solidFill>
                <a:latin typeface="Arial" pitchFamily="34" charset="0"/>
              </a:rPr>
              <a:t>ОАО «Амурметалл» г. Комсомольска-на-Амуре – современное электрометаллургическое предприятие по переработке лома черных металлов в сортовой и листовой прокат, и гнутый профиль. Предприятие производит непрерывнолитую заготовку, мелкосортный прокат и катанку из низкоуглеродистых и высокоуглеродистых, низколегированных  сталей по мировым стандартам.</a:t>
            </a:r>
          </a:p>
          <a:p>
            <a:pPr indent="342900"/>
            <a:endParaRPr lang="ru-RU" sz="1000">
              <a:solidFill>
                <a:srgbClr val="000066"/>
              </a:solidFill>
              <a:latin typeface="Arial" pitchFamily="34" charset="0"/>
            </a:endParaRPr>
          </a:p>
          <a:p>
            <a:pPr indent="342900"/>
            <a:r>
              <a:rPr lang="ru-RU" sz="2400" b="1">
                <a:solidFill>
                  <a:srgbClr val="FF0000"/>
                </a:solidFill>
                <a:latin typeface="Arial" pitchFamily="34" charset="0"/>
              </a:rPr>
              <a:t>4.23</a:t>
            </a:r>
            <a:r>
              <a:rPr lang="ru-RU" sz="2400" b="1">
                <a:latin typeface="Arial" pitchFamily="34" charset="0"/>
              </a:rPr>
              <a:t> </a:t>
            </a:r>
            <a:r>
              <a:rPr lang="ru-RU" sz="2400" b="1">
                <a:solidFill>
                  <a:srgbClr val="000066"/>
                </a:solidFill>
                <a:latin typeface="Arial" pitchFamily="34" charset="0"/>
              </a:rPr>
              <a:t>В каком субъекте РФ находится Комсомольск-на-Амуре?</a:t>
            </a:r>
          </a:p>
          <a:p>
            <a:pPr lvl="1"/>
            <a:r>
              <a:rPr lang="ru-RU" sz="2400" b="1">
                <a:latin typeface="Arial" pitchFamily="34" charset="0"/>
              </a:rPr>
              <a:t>	</a:t>
            </a:r>
            <a:r>
              <a:rPr lang="ru-RU" sz="2400" b="1">
                <a:solidFill>
                  <a:srgbClr val="CC0000"/>
                </a:solidFill>
                <a:latin typeface="Arial" pitchFamily="34" charset="0"/>
              </a:rPr>
              <a:t>1)</a:t>
            </a:r>
            <a:r>
              <a:rPr lang="ru-RU" sz="2400" b="1">
                <a:latin typeface="Arial" pitchFamily="34" charset="0"/>
              </a:rPr>
              <a:t> </a:t>
            </a:r>
            <a:r>
              <a:rPr lang="ru-RU" sz="2400" b="1">
                <a:solidFill>
                  <a:srgbClr val="003300"/>
                </a:solidFill>
                <a:latin typeface="Arial" pitchFamily="34" charset="0"/>
              </a:rPr>
              <a:t>Красноярский край;     </a:t>
            </a:r>
            <a:r>
              <a:rPr lang="ru-RU" sz="2400" b="1">
                <a:solidFill>
                  <a:srgbClr val="CC0000"/>
                </a:solidFill>
                <a:latin typeface="Arial" pitchFamily="34" charset="0"/>
              </a:rPr>
              <a:t>2)</a:t>
            </a:r>
            <a:r>
              <a:rPr lang="ru-RU" sz="2400" b="1">
                <a:solidFill>
                  <a:srgbClr val="003300"/>
                </a:solidFill>
                <a:latin typeface="Arial" pitchFamily="34" charset="0"/>
              </a:rPr>
              <a:t> Забайкальский край;</a:t>
            </a:r>
          </a:p>
          <a:p>
            <a:pPr lvl="1"/>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Хабаровский край;      </a:t>
            </a:r>
            <a:r>
              <a:rPr lang="ru-RU" sz="2400" b="1">
                <a:solidFill>
                  <a:srgbClr val="CC0000"/>
                </a:solidFill>
                <a:latin typeface="Arial" pitchFamily="34" charset="0"/>
              </a:rPr>
              <a:t>4)</a:t>
            </a:r>
            <a:r>
              <a:rPr lang="ru-RU" sz="2400" b="1">
                <a:solidFill>
                  <a:srgbClr val="003300"/>
                </a:solidFill>
                <a:latin typeface="Arial" pitchFamily="34" charset="0"/>
              </a:rPr>
              <a:t> Камчатский край.</a:t>
            </a:r>
          </a:p>
          <a:p>
            <a:pPr indent="342900"/>
            <a:endParaRPr lang="ru-RU" b="1">
              <a:solidFill>
                <a:srgbClr val="FF0000"/>
              </a:solidFill>
              <a:latin typeface="Arial" pitchFamily="34" charset="0"/>
            </a:endParaRPr>
          </a:p>
          <a:p>
            <a:pPr indent="342900"/>
            <a:r>
              <a:rPr lang="ru-RU" sz="2400" b="1">
                <a:solidFill>
                  <a:srgbClr val="FF0000"/>
                </a:solidFill>
                <a:latin typeface="Arial" pitchFamily="34" charset="0"/>
              </a:rPr>
              <a:t>4.24</a:t>
            </a:r>
            <a:r>
              <a:rPr lang="ru-RU" sz="2400" b="1">
                <a:latin typeface="Arial" pitchFamily="34" charset="0"/>
              </a:rPr>
              <a:t> </a:t>
            </a:r>
            <a:r>
              <a:rPr lang="ru-RU" sz="2400" b="1">
                <a:solidFill>
                  <a:srgbClr val="000066"/>
                </a:solidFill>
                <a:latin typeface="Arial" pitchFamily="34" charset="0"/>
              </a:rPr>
              <a:t>Чем можно объяснить размещение завода передельной металлургии в Комсомольске-на-Амуре? Укажите две причины.</a:t>
            </a:r>
          </a:p>
          <a:p>
            <a:pPr indent="342900"/>
            <a:endParaRPr lang="ru-RU" b="1">
              <a:solidFill>
                <a:schemeClr val="bg1"/>
              </a:solidFill>
              <a:latin typeface="Arial" pitchFamily="34" charset="0"/>
            </a:endParaRPr>
          </a:p>
          <a:p>
            <a:pPr indent="342900"/>
            <a:r>
              <a:rPr lang="ru-RU" sz="2400" b="1">
                <a:solidFill>
                  <a:schemeClr val="bg1"/>
                </a:solidFill>
                <a:latin typeface="Arial" pitchFamily="34" charset="0"/>
              </a:rPr>
              <a:t>В Комсомольске-на-Амуре имеются машиностроительные предприятия – потребители металла и имеется большое количество металлолома.</a:t>
            </a:r>
            <a:endParaRPr lang="ru-RU" sz="2400" b="1">
              <a:solidFill>
                <a:srgbClr val="003300"/>
              </a:solidFill>
              <a:latin typeface="Arial" pitchFamily="34" charset="0"/>
            </a:endParaRPr>
          </a:p>
        </p:txBody>
      </p:sp>
      <p:sp>
        <p:nvSpPr>
          <p:cNvPr id="149507" name="Rectangle 3"/>
          <p:cNvSpPr>
            <a:spLocks noChangeArrowheads="1"/>
          </p:cNvSpPr>
          <p:nvPr/>
        </p:nvSpPr>
        <p:spPr bwMode="auto">
          <a:xfrm>
            <a:off x="8388350" y="36449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49507">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49506">
                                            <p:txEl>
                                              <p:pRg st="8" end="8"/>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179388" y="120650"/>
            <a:ext cx="8785225" cy="6699250"/>
          </a:xfrm>
          <a:prstGeom prst="rect">
            <a:avLst/>
          </a:prstGeom>
          <a:noFill/>
          <a:ln w="9525">
            <a:noFill/>
            <a:miter lim="800000"/>
            <a:headEnd/>
            <a:tailEnd/>
          </a:ln>
          <a:effectLst/>
        </p:spPr>
        <p:txBody>
          <a:bodyPr anchor="ctr">
            <a:spAutoFit/>
          </a:bodyPr>
          <a:lstStyle/>
          <a:p>
            <a:pPr indent="342900"/>
            <a:r>
              <a:rPr lang="ru-RU" sz="2000" b="1">
                <a:solidFill>
                  <a:srgbClr val="000066"/>
                </a:solidFill>
                <a:latin typeface="Arial" pitchFamily="34" charset="0"/>
              </a:rPr>
              <a:t>Волгоградский алюминиевый завод (ВгАЗ) входит в состав Объединенной компании «Российский алюминий» (</a:t>
            </a:r>
            <a:r>
              <a:rPr lang="en-US" sz="2000" b="1">
                <a:solidFill>
                  <a:srgbClr val="000066"/>
                </a:solidFill>
                <a:latin typeface="Arial" pitchFamily="34" charset="0"/>
              </a:rPr>
              <a:t>UC Rusal) </a:t>
            </a:r>
            <a:r>
              <a:rPr lang="ru-RU" sz="2000" b="1">
                <a:solidFill>
                  <a:srgbClr val="000066"/>
                </a:solidFill>
                <a:latin typeface="Arial" pitchFamily="34" charset="0"/>
              </a:rPr>
              <a:t>Среди потребителей продукции завода числятся предприятия авиастроительной, машиностроительной, электротехнической отраслей, а также компании промышленного и гражданского строительства, и производители товаров народного потребления.</a:t>
            </a:r>
            <a:endParaRPr lang="ru-RU" sz="1000">
              <a:solidFill>
                <a:srgbClr val="000066"/>
              </a:solidFill>
              <a:latin typeface="Arial" pitchFamily="34" charset="0"/>
            </a:endParaRPr>
          </a:p>
          <a:p>
            <a:pPr indent="342900"/>
            <a:endParaRPr lang="ru-RU" sz="800">
              <a:solidFill>
                <a:srgbClr val="FF0000"/>
              </a:solidFill>
              <a:latin typeface="Arial" pitchFamily="34" charset="0"/>
            </a:endParaRPr>
          </a:p>
          <a:p>
            <a:pPr indent="342900"/>
            <a:r>
              <a:rPr lang="ru-RU" sz="2400" b="1">
                <a:solidFill>
                  <a:srgbClr val="FF0000"/>
                </a:solidFill>
                <a:latin typeface="Arial" pitchFamily="34" charset="0"/>
              </a:rPr>
              <a:t>5.23</a:t>
            </a:r>
            <a:r>
              <a:rPr lang="ru-RU" sz="2400" b="1">
                <a:latin typeface="Arial" pitchFamily="34" charset="0"/>
              </a:rPr>
              <a:t> </a:t>
            </a:r>
            <a:r>
              <a:rPr lang="ru-RU" sz="2400" b="1">
                <a:solidFill>
                  <a:srgbClr val="000066"/>
                </a:solidFill>
                <a:latin typeface="Arial" pitchFamily="34" charset="0"/>
              </a:rPr>
              <a:t>С каким из перечисленных регионов граничит Волгоградская область?</a:t>
            </a:r>
          </a:p>
          <a:p>
            <a:pPr lvl="1"/>
            <a:r>
              <a:rPr lang="ru-RU" sz="2400" b="1">
                <a:latin typeface="Arial" pitchFamily="34" charset="0"/>
              </a:rPr>
              <a:t>	</a:t>
            </a:r>
            <a:r>
              <a:rPr lang="ru-RU" sz="2400" b="1">
                <a:solidFill>
                  <a:srgbClr val="CC0000"/>
                </a:solidFill>
                <a:latin typeface="Arial" pitchFamily="34" charset="0"/>
              </a:rPr>
              <a:t>1)</a:t>
            </a:r>
            <a:r>
              <a:rPr lang="ru-RU" sz="2400" b="1">
                <a:latin typeface="Arial" pitchFamily="34" charset="0"/>
              </a:rPr>
              <a:t> </a:t>
            </a:r>
            <a:r>
              <a:rPr lang="ru-RU" sz="2400" b="1">
                <a:solidFill>
                  <a:srgbClr val="003300"/>
                </a:solidFill>
                <a:latin typeface="Arial" pitchFamily="34" charset="0"/>
              </a:rPr>
              <a:t>Республика Коми;         </a:t>
            </a:r>
            <a:r>
              <a:rPr lang="ru-RU" sz="2400" b="1">
                <a:solidFill>
                  <a:srgbClr val="CC0000"/>
                </a:solidFill>
                <a:latin typeface="Arial" pitchFamily="34" charset="0"/>
              </a:rPr>
              <a:t>2)</a:t>
            </a:r>
            <a:r>
              <a:rPr lang="ru-RU" sz="2400" b="1">
                <a:solidFill>
                  <a:srgbClr val="003300"/>
                </a:solidFill>
                <a:latin typeface="Arial" pitchFamily="34" charset="0"/>
              </a:rPr>
              <a:t> Республика Татарстан;</a:t>
            </a:r>
          </a:p>
          <a:p>
            <a:pPr lvl="1"/>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Ростовская область;    </a:t>
            </a:r>
            <a:r>
              <a:rPr lang="ru-RU" sz="2400" b="1">
                <a:solidFill>
                  <a:srgbClr val="CC0000"/>
                </a:solidFill>
                <a:latin typeface="Arial" pitchFamily="34" charset="0"/>
              </a:rPr>
              <a:t>4)</a:t>
            </a:r>
            <a:r>
              <a:rPr lang="ru-RU" sz="2400" b="1">
                <a:solidFill>
                  <a:srgbClr val="003300"/>
                </a:solidFill>
                <a:latin typeface="Arial" pitchFamily="34" charset="0"/>
              </a:rPr>
              <a:t> Псковская область.</a:t>
            </a:r>
          </a:p>
          <a:p>
            <a:pPr indent="342900"/>
            <a:endParaRPr lang="ru-RU" b="1">
              <a:solidFill>
                <a:srgbClr val="FF0000"/>
              </a:solidFill>
              <a:latin typeface="Arial" pitchFamily="34" charset="0"/>
            </a:endParaRPr>
          </a:p>
          <a:p>
            <a:pPr indent="342900"/>
            <a:r>
              <a:rPr lang="ru-RU" sz="2400" b="1">
                <a:solidFill>
                  <a:srgbClr val="FF0000"/>
                </a:solidFill>
                <a:latin typeface="Arial" pitchFamily="34" charset="0"/>
              </a:rPr>
              <a:t>5.24</a:t>
            </a:r>
            <a:r>
              <a:rPr lang="ru-RU" sz="2400" b="1">
                <a:latin typeface="Arial" pitchFamily="34" charset="0"/>
              </a:rPr>
              <a:t> </a:t>
            </a:r>
            <a:r>
              <a:rPr lang="ru-RU" sz="2400" b="1">
                <a:solidFill>
                  <a:srgbClr val="000066"/>
                </a:solidFill>
                <a:latin typeface="Arial" pitchFamily="34" charset="0"/>
              </a:rPr>
              <a:t>Какие особенности природно-ресурсной базы и промышленности Волгоградской области обусловили выбор в г. Волгограда для строительства алюминиевого завода? Укажите одну особенность природно-ресурсной базы и одну особенность промышленности.</a:t>
            </a:r>
          </a:p>
          <a:p>
            <a:pPr indent="342900"/>
            <a:r>
              <a:rPr lang="ru-RU" sz="2400" b="1">
                <a:solidFill>
                  <a:schemeClr val="bg1"/>
                </a:solidFill>
                <a:latin typeface="Arial" pitchFamily="34" charset="0"/>
              </a:rPr>
              <a:t>Волгоградская область хорошо обеспечена водными ресурсами и электроэнергией.</a:t>
            </a:r>
            <a:endParaRPr lang="ru-RU" sz="2400" b="1">
              <a:solidFill>
                <a:srgbClr val="003300"/>
              </a:solidFill>
              <a:latin typeface="Arial" pitchFamily="34" charset="0"/>
            </a:endParaRPr>
          </a:p>
        </p:txBody>
      </p:sp>
      <p:sp>
        <p:nvSpPr>
          <p:cNvPr id="150531" name="Rectangle 3"/>
          <p:cNvSpPr>
            <a:spLocks noChangeArrowheads="1"/>
          </p:cNvSpPr>
          <p:nvPr/>
        </p:nvSpPr>
        <p:spPr bwMode="auto">
          <a:xfrm>
            <a:off x="8388350" y="270827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50531">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50530">
                                            <p:txEl>
                                              <p:pRg st="7" end="7"/>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5"/>
          <p:cNvSpPr>
            <a:spLocks noChangeArrowheads="1"/>
          </p:cNvSpPr>
          <p:nvPr/>
        </p:nvSpPr>
        <p:spPr bwMode="auto">
          <a:xfrm>
            <a:off x="250825" y="188913"/>
            <a:ext cx="8713788" cy="6426200"/>
          </a:xfrm>
          <a:prstGeom prst="rect">
            <a:avLst/>
          </a:prstGeom>
          <a:noFill/>
          <a:ln w="9525">
            <a:noFill/>
            <a:miter lim="800000"/>
            <a:headEnd/>
            <a:tailEnd/>
          </a:ln>
          <a:effectLst/>
        </p:spPr>
        <p:txBody>
          <a:bodyPr anchor="ctr">
            <a:spAutoFit/>
          </a:bodyPr>
          <a:lstStyle/>
          <a:p>
            <a:pPr indent="342900"/>
            <a:r>
              <a:rPr lang="ru-RU" sz="2000" b="1">
                <a:solidFill>
                  <a:srgbClr val="000066"/>
                </a:solidFill>
                <a:latin typeface="Arial" pitchFamily="34" charset="0"/>
              </a:rPr>
              <a:t>В далеком 1925 г., когда на берегу Волги в городе Балахна (Нижегородская область) началось строительство целлюлозно-бумажного комбината, на его размещение повлияла хорошая обеспеченность города водными ресурсами и энергией (соседство с Нижегородской ГРЭС). В настоящее время Балахнинский ЦБК является вторым по величине в России производителем газетной бумаги, его чистая прибыль в 2008 г. составила почти 1 млрд руб.</a:t>
            </a:r>
          </a:p>
          <a:p>
            <a:pPr indent="342900"/>
            <a:endParaRPr lang="ru-RU" sz="800">
              <a:latin typeface="Arial" pitchFamily="34" charset="0"/>
            </a:endParaRPr>
          </a:p>
          <a:p>
            <a:pPr indent="342900"/>
            <a:r>
              <a:rPr lang="ru-RU" sz="2400" b="1">
                <a:solidFill>
                  <a:srgbClr val="FF0000"/>
                </a:solidFill>
                <a:latin typeface="Arial" pitchFamily="34" charset="0"/>
              </a:rPr>
              <a:t>6.23</a:t>
            </a:r>
            <a:r>
              <a:rPr lang="ru-RU" sz="2400" b="1">
                <a:solidFill>
                  <a:srgbClr val="000066"/>
                </a:solidFill>
                <a:latin typeface="Arial" pitchFamily="34" charset="0"/>
              </a:rPr>
              <a:t> Карты какого географического региона России необходимо выбрать, чтобы более детально изучить территорию Нижегородской области?</a:t>
            </a:r>
            <a:endParaRPr lang="ru-RU" sz="2400">
              <a:solidFill>
                <a:srgbClr val="000066"/>
              </a:solidFill>
              <a:latin typeface="Arial" pitchFamily="34" charset="0"/>
            </a:endParaRPr>
          </a:p>
          <a:p>
            <a:pPr marL="800100" lvl="1" indent="-342900"/>
            <a:r>
              <a:rPr lang="ru-RU" sz="2400">
                <a:latin typeface="Arial" pitchFamily="34" charset="0"/>
              </a:rPr>
              <a:t>	</a:t>
            </a:r>
            <a:r>
              <a:rPr lang="ru-RU" sz="2400" b="1">
                <a:solidFill>
                  <a:srgbClr val="CC0000"/>
                </a:solidFill>
                <a:latin typeface="Arial" pitchFamily="34" charset="0"/>
              </a:rPr>
              <a:t>1)</a:t>
            </a:r>
            <a:r>
              <a:rPr lang="ru-RU" sz="2400" b="1">
                <a:solidFill>
                  <a:srgbClr val="003300"/>
                </a:solidFill>
                <a:latin typeface="Arial" pitchFamily="34" charset="0"/>
              </a:rPr>
              <a:t> Европейского Юга;     </a:t>
            </a:r>
            <a:r>
              <a:rPr lang="ru-RU" sz="2400" b="1">
                <a:solidFill>
                  <a:srgbClr val="CC0000"/>
                </a:solidFill>
                <a:latin typeface="Arial" pitchFamily="34" charset="0"/>
              </a:rPr>
              <a:t>2)</a:t>
            </a:r>
            <a:r>
              <a:rPr lang="ru-RU" sz="2400" b="1">
                <a:solidFill>
                  <a:srgbClr val="003300"/>
                </a:solidFill>
                <a:latin typeface="Arial" pitchFamily="34" charset="0"/>
              </a:rPr>
              <a:t> Европейского Севера;</a:t>
            </a:r>
          </a:p>
          <a:p>
            <a:pPr marL="800100" lvl="1" indent="-342900"/>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Урала;                           </a:t>
            </a:r>
            <a:r>
              <a:rPr lang="ru-RU" sz="2400" b="1">
                <a:solidFill>
                  <a:srgbClr val="CC0000"/>
                </a:solidFill>
                <a:latin typeface="Arial" pitchFamily="34" charset="0"/>
              </a:rPr>
              <a:t>4)</a:t>
            </a:r>
            <a:r>
              <a:rPr lang="ru-RU" sz="2400" b="1">
                <a:solidFill>
                  <a:srgbClr val="003300"/>
                </a:solidFill>
                <a:latin typeface="Arial" pitchFamily="34" charset="0"/>
              </a:rPr>
              <a:t> Центральной России.</a:t>
            </a:r>
          </a:p>
          <a:p>
            <a:pPr marL="800100" lvl="1" indent="-342900"/>
            <a:endParaRPr lang="ru-RU" sz="800">
              <a:solidFill>
                <a:srgbClr val="FF0000"/>
              </a:solidFill>
              <a:latin typeface="Arial" pitchFamily="34" charset="0"/>
            </a:endParaRPr>
          </a:p>
          <a:p>
            <a:pPr marL="800100" lvl="1" indent="-342900"/>
            <a:r>
              <a:rPr lang="ru-RU" sz="2400" b="1">
                <a:solidFill>
                  <a:srgbClr val="FF0000"/>
                </a:solidFill>
                <a:latin typeface="Arial" pitchFamily="34" charset="0"/>
              </a:rPr>
              <a:t>6.24</a:t>
            </a:r>
            <a:r>
              <a:rPr lang="ru-RU" sz="2400" b="1">
                <a:solidFill>
                  <a:srgbClr val="000066"/>
                </a:solidFill>
                <a:latin typeface="Arial" pitchFamily="34" charset="0"/>
              </a:rPr>
              <a:t> Какие особенности ЭГП Нижегородской области способствуют успешной прибыльной работе предприятия в настоящее время? Укажите две особенности.</a:t>
            </a:r>
          </a:p>
          <a:p>
            <a:pPr marL="800100" lvl="1" indent="-342900"/>
            <a:endParaRPr lang="ru-RU" sz="2400" b="1">
              <a:solidFill>
                <a:srgbClr val="003300"/>
              </a:solidFill>
              <a:latin typeface="Arial" pitchFamily="34" charset="0"/>
            </a:endParaRPr>
          </a:p>
        </p:txBody>
      </p:sp>
      <p:sp>
        <p:nvSpPr>
          <p:cNvPr id="103430" name="Rectangle 6"/>
          <p:cNvSpPr>
            <a:spLocks noChangeArrowheads="1"/>
          </p:cNvSpPr>
          <p:nvPr/>
        </p:nvSpPr>
        <p:spPr bwMode="auto">
          <a:xfrm>
            <a:off x="8459788" y="227647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034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ru-RU" b="1">
                <a:solidFill>
                  <a:srgbClr val="FF0000"/>
                </a:solidFill>
              </a:rPr>
              <a:t>Ответ 6.24</a:t>
            </a:r>
          </a:p>
        </p:txBody>
      </p:sp>
      <p:sp>
        <p:nvSpPr>
          <p:cNvPr id="151555" name="Rectangle 3"/>
          <p:cNvSpPr>
            <a:spLocks noGrp="1" noChangeArrowheads="1"/>
          </p:cNvSpPr>
          <p:nvPr>
            <p:ph type="body" idx="1"/>
          </p:nvPr>
        </p:nvSpPr>
        <p:spPr/>
        <p:txBody>
          <a:bodyPr/>
          <a:lstStyle/>
          <a:p>
            <a:pPr>
              <a:spcBef>
                <a:spcPct val="0"/>
              </a:spcBef>
              <a:buFontTx/>
              <a:buNone/>
            </a:pPr>
            <a:r>
              <a:rPr lang="ru-RU" b="1">
                <a:solidFill>
                  <a:srgbClr val="000066"/>
                </a:solidFill>
              </a:rPr>
              <a:t>Нижегородская область расположена недалеко от районов лесозаготовок, на перекрестке водных и железнодорожных путей, по которым завозят сырье и вывозят готовую продукцию. Нижегородская область находится в Центральной России, где много потребителей бумаги.</a:t>
            </a:r>
          </a:p>
          <a:p>
            <a:endParaRPr lang="ru-RU"/>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ChangeArrowheads="1"/>
          </p:cNvSpPr>
          <p:nvPr/>
        </p:nvSpPr>
        <p:spPr bwMode="auto">
          <a:xfrm>
            <a:off x="179388" y="260350"/>
            <a:ext cx="8785225" cy="5426075"/>
          </a:xfrm>
          <a:prstGeom prst="rect">
            <a:avLst/>
          </a:prstGeom>
          <a:noFill/>
          <a:ln w="9525">
            <a:noFill/>
            <a:miter lim="800000"/>
            <a:headEnd/>
            <a:tailEnd/>
          </a:ln>
          <a:effectLst/>
        </p:spPr>
        <p:txBody>
          <a:bodyPr anchor="ctr">
            <a:spAutoFit/>
          </a:bodyPr>
          <a:lstStyle/>
          <a:p>
            <a:pPr indent="342900"/>
            <a:r>
              <a:rPr lang="ru-RU" b="1">
                <a:solidFill>
                  <a:srgbClr val="000066"/>
                </a:solidFill>
                <a:latin typeface="Arial" pitchFamily="34" charset="0"/>
              </a:rPr>
              <a:t>Проект строительства целлюлозно-бумажного комбината в Приобье, в Ханты-Мансийском автономном округе – Югре, является одним из приоритетных инвестиционных проектов в лесопромышленном комплексе России. Решение разместить на территории Ханты-Мансийского автономного округа ЦБК было принято с учетом наличия богатых природных ресурсов, мощного производственного потенциала, развитой промышленной и социальной инфраструктуры (хорошая обеспеченность электроэнергией, непосредственная близость Приобья к железной дороге, речному пути, автодороге). Строительство целлюлозно-бумажного комбината является частью принятой в округе программы развития лесопромышленного комплекса на 2000–2010 гг.</a:t>
            </a:r>
          </a:p>
          <a:p>
            <a:pPr indent="342900"/>
            <a:endParaRPr lang="ru-RU" sz="800">
              <a:solidFill>
                <a:srgbClr val="000066"/>
              </a:solidFill>
              <a:latin typeface="Arial" pitchFamily="34" charset="0"/>
            </a:endParaRPr>
          </a:p>
          <a:p>
            <a:pPr indent="342900"/>
            <a:r>
              <a:rPr lang="ru-RU" sz="2400" b="1">
                <a:solidFill>
                  <a:srgbClr val="FF0000"/>
                </a:solidFill>
                <a:latin typeface="Arial" pitchFamily="34" charset="0"/>
              </a:rPr>
              <a:t>7.23</a:t>
            </a:r>
            <a:r>
              <a:rPr lang="ru-RU" sz="2400" b="1">
                <a:solidFill>
                  <a:srgbClr val="000066"/>
                </a:solidFill>
                <a:latin typeface="Arial" pitchFamily="34" charset="0"/>
              </a:rPr>
              <a:t> Карты какого географического региона России необходимо выбрать, чтобы определить местоположение Ханты-Мансийского автономного округа?</a:t>
            </a:r>
          </a:p>
          <a:p>
            <a:pPr lvl="1"/>
            <a:r>
              <a:rPr lang="ru-RU" sz="2400" b="1">
                <a:solidFill>
                  <a:srgbClr val="003300"/>
                </a:solidFill>
                <a:latin typeface="Arial" pitchFamily="34" charset="0"/>
              </a:rPr>
              <a:t>	</a:t>
            </a:r>
            <a:r>
              <a:rPr lang="ru-RU" sz="2400" b="1">
                <a:solidFill>
                  <a:srgbClr val="CC0000"/>
                </a:solidFill>
                <a:latin typeface="Arial" pitchFamily="34" charset="0"/>
              </a:rPr>
              <a:t>1)</a:t>
            </a:r>
            <a:r>
              <a:rPr lang="ru-RU" sz="2400" b="1">
                <a:solidFill>
                  <a:srgbClr val="003300"/>
                </a:solidFill>
                <a:latin typeface="Arial" pitchFamily="34" charset="0"/>
              </a:rPr>
              <a:t> Европейского Севера;   </a:t>
            </a:r>
            <a:r>
              <a:rPr lang="ru-RU" sz="2400" b="1">
                <a:solidFill>
                  <a:srgbClr val="CC0000"/>
                </a:solidFill>
                <a:latin typeface="Arial" pitchFamily="34" charset="0"/>
              </a:rPr>
              <a:t>2)</a:t>
            </a:r>
            <a:r>
              <a:rPr lang="ru-RU" sz="2400" b="1">
                <a:solidFill>
                  <a:srgbClr val="003300"/>
                </a:solidFill>
                <a:latin typeface="Arial" pitchFamily="34" charset="0"/>
              </a:rPr>
              <a:t> Восточной Сибири;</a:t>
            </a:r>
          </a:p>
          <a:p>
            <a:pPr lvl="1"/>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Западной Сибири;          </a:t>
            </a:r>
            <a:r>
              <a:rPr lang="ru-RU" sz="2400" b="1">
                <a:solidFill>
                  <a:srgbClr val="CC0000"/>
                </a:solidFill>
                <a:latin typeface="Arial" pitchFamily="34" charset="0"/>
              </a:rPr>
              <a:t>4)</a:t>
            </a:r>
            <a:r>
              <a:rPr lang="ru-RU" sz="2400" b="1">
                <a:solidFill>
                  <a:srgbClr val="003300"/>
                </a:solidFill>
                <a:latin typeface="Arial" pitchFamily="34" charset="0"/>
              </a:rPr>
              <a:t> Дальнего Востока.</a:t>
            </a:r>
          </a:p>
        </p:txBody>
      </p:sp>
      <p:sp>
        <p:nvSpPr>
          <p:cNvPr id="105477" name="Rectangle 5"/>
          <p:cNvSpPr>
            <a:spLocks noChangeArrowheads="1"/>
          </p:cNvSpPr>
          <p:nvPr/>
        </p:nvSpPr>
        <p:spPr bwMode="auto">
          <a:xfrm>
            <a:off x="8243888" y="35004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05477">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ChangeArrowheads="1"/>
          </p:cNvSpPr>
          <p:nvPr/>
        </p:nvSpPr>
        <p:spPr bwMode="auto">
          <a:xfrm>
            <a:off x="323850" y="476250"/>
            <a:ext cx="8424863" cy="1552575"/>
          </a:xfrm>
          <a:prstGeom prst="rect">
            <a:avLst/>
          </a:prstGeom>
          <a:noFill/>
          <a:ln w="9525">
            <a:noFill/>
            <a:miter lim="800000"/>
            <a:headEnd/>
            <a:tailEnd/>
          </a:ln>
          <a:effectLst/>
        </p:spPr>
        <p:txBody>
          <a:bodyPr>
            <a:spAutoFit/>
          </a:bodyPr>
          <a:lstStyle/>
          <a:p>
            <a:r>
              <a:rPr lang="ru-RU" sz="2400" b="1">
                <a:solidFill>
                  <a:srgbClr val="FF0000"/>
                </a:solidFill>
                <a:latin typeface="Arial" pitchFamily="34" charset="0"/>
              </a:rPr>
              <a:t>7.24</a:t>
            </a:r>
            <a:r>
              <a:rPr lang="ru-RU" sz="2400" b="1">
                <a:latin typeface="Arial" pitchFamily="34" charset="0"/>
              </a:rPr>
              <a:t> </a:t>
            </a:r>
            <a:r>
              <a:rPr lang="ru-RU" sz="2400" b="1">
                <a:solidFill>
                  <a:srgbClr val="000066"/>
                </a:solidFill>
                <a:latin typeface="Arial" pitchFamily="34" charset="0"/>
              </a:rPr>
              <a:t>Какие особенности природно-ресурсной базы обусловили размещение в Ханты-Мансийском автономном округе целлюлозно-бумажного производства? Укажите две особенности.</a:t>
            </a:r>
          </a:p>
        </p:txBody>
      </p:sp>
      <p:sp>
        <p:nvSpPr>
          <p:cNvPr id="152581" name="Rectangle 5"/>
          <p:cNvSpPr>
            <a:spLocks noChangeArrowheads="1"/>
          </p:cNvSpPr>
          <p:nvPr/>
        </p:nvSpPr>
        <p:spPr bwMode="auto">
          <a:xfrm>
            <a:off x="468313" y="3028950"/>
            <a:ext cx="8424862" cy="2282825"/>
          </a:xfrm>
          <a:prstGeom prst="rect">
            <a:avLst/>
          </a:prstGeom>
          <a:noFill/>
          <a:ln w="9525">
            <a:noFill/>
            <a:miter lim="800000"/>
            <a:headEnd/>
            <a:tailEnd/>
          </a:ln>
          <a:effectLst/>
        </p:spPr>
        <p:txBody>
          <a:bodyPr>
            <a:spAutoFit/>
          </a:bodyPr>
          <a:lstStyle/>
          <a:p>
            <a:r>
              <a:rPr lang="ru-RU" sz="2400" b="1">
                <a:solidFill>
                  <a:schemeClr val="bg1"/>
                </a:solidFill>
                <a:latin typeface="Arial" pitchFamily="34" charset="0"/>
              </a:rPr>
              <a:t>Ханты-Мансийский АО – лесоизбыточный регион и богат водными ресурсами.</a:t>
            </a:r>
          </a:p>
          <a:p>
            <a:endParaRPr lang="ru-RU" sz="2400" b="1">
              <a:solidFill>
                <a:schemeClr val="bg1"/>
              </a:solidFill>
              <a:latin typeface="Arial" pitchFamily="34" charset="0"/>
            </a:endParaRPr>
          </a:p>
          <a:p>
            <a:r>
              <a:rPr lang="ru-RU" sz="2400" b="1">
                <a:solidFill>
                  <a:schemeClr val="bg1"/>
                </a:solidFill>
                <a:latin typeface="Arial" pitchFamily="34" charset="0"/>
              </a:rPr>
              <a:t>Для пр-ва целлюлозы необходимо огромное количество водных и лесных ресурсов. В Ханты-Мансийском АО много леса и воды.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52581">
                                            <p:txEl>
                                              <p:pRg st="0" end="0"/>
                                            </p:txEl>
                                          </p:spTgt>
                                        </p:tgtEl>
                                        <p:attrNameLst>
                                          <p:attrName>style.color</p:attrName>
                                        </p:attrNameLst>
                                      </p:cBhvr>
                                      <p:to>
                                        <a:srgbClr val="CC0000"/>
                                      </p:to>
                                    </p:animClr>
                                  </p:childTnLst>
                                </p:cTn>
                              </p:par>
                              <p:par>
                                <p:cTn id="7" presetID="3" presetClass="emph" presetSubtype="2" fill="hold" nodeType="withEffect">
                                  <p:stCondLst>
                                    <p:cond delay="0"/>
                                  </p:stCondLst>
                                  <p:childTnLst>
                                    <p:animClr clrSpc="rgb" dir="cw">
                                      <p:cBhvr override="childStyle">
                                        <p:cTn id="8" dur="2000" fill="hold"/>
                                        <p:tgtEl>
                                          <p:spTgt spid="152581">
                                            <p:txEl>
                                              <p:pRg st="2" end="2"/>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250825" y="558800"/>
            <a:ext cx="8642350" cy="3929063"/>
          </a:xfrm>
          <a:prstGeom prst="rect">
            <a:avLst/>
          </a:prstGeom>
          <a:noFill/>
          <a:ln w="9525">
            <a:noFill/>
            <a:miter lim="800000"/>
            <a:headEnd/>
            <a:tailEnd/>
          </a:ln>
          <a:effectLst/>
        </p:spPr>
        <p:txBody>
          <a:bodyPr anchor="ctr">
            <a:spAutoFit/>
          </a:bodyPr>
          <a:lstStyle/>
          <a:p>
            <a:pPr marL="342900" indent="-342900"/>
            <a:r>
              <a:rPr lang="ru-RU" sz="2000" b="1">
                <a:solidFill>
                  <a:srgbClr val="000066"/>
                </a:solidFill>
                <a:latin typeface="Arial" pitchFamily="34" charset="0"/>
              </a:rPr>
              <a:t>Город Нижнекамск в Республике Татарстан – центр нефтехимической промышленности. Здесь находится ОАО «Нижнекамскнефтехим», которое является крупнейшим в России производителем синтетического каучука и сырья для его производства, а также различных видов пластмасс.</a:t>
            </a:r>
          </a:p>
          <a:p>
            <a:pPr marL="342900" indent="-342900"/>
            <a:endParaRPr lang="ru-RU" sz="800">
              <a:solidFill>
                <a:srgbClr val="000066"/>
              </a:solidFill>
              <a:latin typeface="Arial" pitchFamily="34" charset="0"/>
            </a:endParaRPr>
          </a:p>
          <a:p>
            <a:pPr marL="342900" indent="-342900"/>
            <a:r>
              <a:rPr lang="ru-RU" sz="2400" b="1">
                <a:solidFill>
                  <a:srgbClr val="FF0000"/>
                </a:solidFill>
                <a:latin typeface="Arial" pitchFamily="34" charset="0"/>
              </a:rPr>
              <a:t>8.23 </a:t>
            </a:r>
            <a:r>
              <a:rPr lang="ru-RU" sz="2400" b="1">
                <a:solidFill>
                  <a:srgbClr val="000066"/>
                </a:solidFill>
                <a:latin typeface="Arial" pitchFamily="34" charset="0"/>
              </a:rPr>
              <a:t>Карты какого географического региона России необходимо выбрать, чтобы определить местоположение города, в котором размещено названное в тексте предприятие?</a:t>
            </a:r>
          </a:p>
          <a:p>
            <a:pPr marL="342900" indent="-342900"/>
            <a:r>
              <a:rPr lang="ru-RU" sz="2400" b="1">
                <a:latin typeface="Arial" pitchFamily="34" charset="0"/>
              </a:rPr>
              <a:t>	</a:t>
            </a:r>
            <a:r>
              <a:rPr lang="ru-RU" sz="2400" b="1">
                <a:solidFill>
                  <a:srgbClr val="CC0000"/>
                </a:solidFill>
                <a:latin typeface="Arial" pitchFamily="34" charset="0"/>
              </a:rPr>
              <a:t>1)</a:t>
            </a:r>
            <a:r>
              <a:rPr lang="ru-RU" sz="2400" b="1">
                <a:latin typeface="Arial" pitchFamily="34" charset="0"/>
              </a:rPr>
              <a:t> </a:t>
            </a:r>
            <a:r>
              <a:rPr lang="ru-RU" sz="2400" b="1">
                <a:solidFill>
                  <a:srgbClr val="003300"/>
                </a:solidFill>
                <a:latin typeface="Arial" pitchFamily="34" charset="0"/>
              </a:rPr>
              <a:t>Европейского Юга;      </a:t>
            </a:r>
            <a:r>
              <a:rPr lang="ru-RU" sz="2400" b="1">
                <a:solidFill>
                  <a:srgbClr val="CC0000"/>
                </a:solidFill>
                <a:latin typeface="Arial" pitchFamily="34" charset="0"/>
              </a:rPr>
              <a:t>2)</a:t>
            </a:r>
            <a:r>
              <a:rPr lang="ru-RU" sz="2400" b="1">
                <a:solidFill>
                  <a:srgbClr val="003300"/>
                </a:solidFill>
                <a:latin typeface="Arial" pitchFamily="34" charset="0"/>
              </a:rPr>
              <a:t> Урала;</a:t>
            </a:r>
          </a:p>
          <a:p>
            <a:pPr marL="342900" indent="-342900"/>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Западной Сибири;       </a:t>
            </a:r>
            <a:r>
              <a:rPr lang="ru-RU" sz="2400" b="1">
                <a:solidFill>
                  <a:srgbClr val="CC0000"/>
                </a:solidFill>
                <a:latin typeface="Arial" pitchFamily="34" charset="0"/>
              </a:rPr>
              <a:t>4)</a:t>
            </a:r>
            <a:r>
              <a:rPr lang="ru-RU" sz="2400" b="1">
                <a:solidFill>
                  <a:srgbClr val="003300"/>
                </a:solidFill>
                <a:latin typeface="Arial" pitchFamily="34" charset="0"/>
              </a:rPr>
              <a:t> Поволжья </a:t>
            </a:r>
          </a:p>
        </p:txBody>
      </p:sp>
      <p:sp>
        <p:nvSpPr>
          <p:cNvPr id="108549" name="Rectangle 5"/>
          <p:cNvSpPr>
            <a:spLocks noChangeArrowheads="1"/>
          </p:cNvSpPr>
          <p:nvPr/>
        </p:nvSpPr>
        <p:spPr bwMode="auto">
          <a:xfrm>
            <a:off x="8172450" y="32131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
        <p:nvSpPr>
          <p:cNvPr id="108550" name="Rectangle 6"/>
          <p:cNvSpPr>
            <a:spLocks noChangeArrowheads="1"/>
          </p:cNvSpPr>
          <p:nvPr/>
        </p:nvSpPr>
        <p:spPr bwMode="auto">
          <a:xfrm>
            <a:off x="323850" y="4652963"/>
            <a:ext cx="8569325" cy="2136775"/>
          </a:xfrm>
          <a:prstGeom prst="rect">
            <a:avLst/>
          </a:prstGeom>
          <a:noFill/>
          <a:ln w="9525">
            <a:noFill/>
            <a:miter lim="800000"/>
            <a:headEnd/>
            <a:tailEnd/>
          </a:ln>
          <a:effectLst/>
        </p:spPr>
        <p:txBody>
          <a:bodyPr>
            <a:spAutoFit/>
          </a:bodyPr>
          <a:lstStyle/>
          <a:p>
            <a:pPr>
              <a:lnSpc>
                <a:spcPct val="80000"/>
              </a:lnSpc>
              <a:spcBef>
                <a:spcPct val="20000"/>
              </a:spcBef>
            </a:pPr>
            <a:r>
              <a:rPr lang="ru-RU" sz="2400" b="1">
                <a:solidFill>
                  <a:srgbClr val="FF0000"/>
                </a:solidFill>
                <a:latin typeface="Arial" pitchFamily="34" charset="0"/>
              </a:rPr>
              <a:t>8.24 </a:t>
            </a:r>
            <a:r>
              <a:rPr lang="ru-RU" sz="2400" b="1">
                <a:solidFill>
                  <a:srgbClr val="003300"/>
                </a:solidFill>
                <a:latin typeface="Arial" pitchFamily="34" charset="0"/>
              </a:rPr>
              <a:t>Какая особенность природно-ресурсной базы, кроме наличия собственных ресурсов нефти, и какая особенность промышленности г. Нижнекамска обусловили размещение в нем ОАО «Нижнекамскнефтехим»? Укажите одну особенность природно-ресурсной базы и одну особенность промышленности.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08549">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ru-RU" b="1">
                <a:solidFill>
                  <a:srgbClr val="FF0000"/>
                </a:solidFill>
              </a:rPr>
              <a:t>Ответ 8.24</a:t>
            </a:r>
          </a:p>
        </p:txBody>
      </p:sp>
      <p:sp>
        <p:nvSpPr>
          <p:cNvPr id="153603" name="Rectangle 3"/>
          <p:cNvSpPr>
            <a:spLocks noGrp="1" noChangeArrowheads="1"/>
          </p:cNvSpPr>
          <p:nvPr>
            <p:ph type="body" idx="1"/>
          </p:nvPr>
        </p:nvSpPr>
        <p:spPr/>
        <p:txBody>
          <a:bodyPr/>
          <a:lstStyle/>
          <a:p>
            <a:r>
              <a:rPr lang="ru-RU" b="1">
                <a:solidFill>
                  <a:srgbClr val="000066"/>
                </a:solidFill>
              </a:rPr>
              <a:t>Татарстан хорошо обеспечен водными ресурсами и электроэнергией.</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2" name="Rectangle 6"/>
          <p:cNvSpPr>
            <a:spLocks noChangeArrowheads="1"/>
          </p:cNvSpPr>
          <p:nvPr/>
        </p:nvSpPr>
        <p:spPr bwMode="auto">
          <a:xfrm>
            <a:off x="250825" y="188913"/>
            <a:ext cx="8642350" cy="5084762"/>
          </a:xfrm>
          <a:prstGeom prst="rect">
            <a:avLst/>
          </a:prstGeom>
          <a:noFill/>
          <a:ln w="9525">
            <a:noFill/>
            <a:miter lim="800000"/>
            <a:headEnd/>
            <a:tailEnd/>
          </a:ln>
          <a:effectLst/>
        </p:spPr>
        <p:txBody>
          <a:bodyPr anchor="ctr">
            <a:spAutoFit/>
          </a:bodyPr>
          <a:lstStyle/>
          <a:p>
            <a:pPr marL="342900" indent="-342900"/>
            <a:r>
              <a:rPr lang="ru-RU" sz="2000" b="1">
                <a:solidFill>
                  <a:srgbClr val="000066"/>
                </a:solidFill>
                <a:latin typeface="Arial" pitchFamily="34" charset="0"/>
              </a:rPr>
              <a:t>Горьковский автомобильный завод («ГАЗ») – крупный производитель легковых. Лёгких грузовых автомобилей и микроавтобусов. Завод был основан в 1932 г., находится в Нижнем Новгороде.</a:t>
            </a:r>
          </a:p>
          <a:p>
            <a:pPr marL="342900" indent="-342900"/>
            <a:endParaRPr lang="ru-RU" sz="800">
              <a:solidFill>
                <a:srgbClr val="000066"/>
              </a:solidFill>
              <a:latin typeface="Arial" pitchFamily="34" charset="0"/>
            </a:endParaRPr>
          </a:p>
          <a:p>
            <a:pPr marL="342900" indent="-342900"/>
            <a:r>
              <a:rPr lang="ru-RU" sz="2400" b="1">
                <a:solidFill>
                  <a:srgbClr val="FF0000"/>
                </a:solidFill>
                <a:latin typeface="Arial" pitchFamily="34" charset="0"/>
              </a:rPr>
              <a:t>9.23 </a:t>
            </a:r>
            <a:r>
              <a:rPr lang="ru-RU" sz="2400" b="1">
                <a:solidFill>
                  <a:srgbClr val="000066"/>
                </a:solidFill>
                <a:latin typeface="Arial" pitchFamily="34" charset="0"/>
              </a:rPr>
              <a:t>Картами какого географического региона нужно воспользоваться для того, чтобы определить местоположение г. Нижний Новгород?</a:t>
            </a:r>
          </a:p>
          <a:p>
            <a:pPr marL="342900" indent="-342900"/>
            <a:r>
              <a:rPr lang="ru-RU" sz="2400" b="1">
                <a:latin typeface="Arial" pitchFamily="34" charset="0"/>
              </a:rPr>
              <a:t>	</a:t>
            </a:r>
            <a:r>
              <a:rPr lang="ru-RU" sz="2400" b="1">
                <a:solidFill>
                  <a:srgbClr val="CC0000"/>
                </a:solidFill>
                <a:latin typeface="Arial" pitchFamily="34" charset="0"/>
              </a:rPr>
              <a:t>1)</a:t>
            </a:r>
            <a:r>
              <a:rPr lang="ru-RU" sz="2400" b="1">
                <a:latin typeface="Arial" pitchFamily="34" charset="0"/>
              </a:rPr>
              <a:t> </a:t>
            </a:r>
            <a:r>
              <a:rPr lang="ru-RU" sz="2400" b="1">
                <a:solidFill>
                  <a:srgbClr val="003300"/>
                </a:solidFill>
                <a:latin typeface="Arial" pitchFamily="34" charset="0"/>
              </a:rPr>
              <a:t>Европейского Юга;      </a:t>
            </a:r>
            <a:r>
              <a:rPr lang="ru-RU" sz="2400" b="1">
                <a:solidFill>
                  <a:srgbClr val="CC0000"/>
                </a:solidFill>
                <a:latin typeface="Arial" pitchFamily="34" charset="0"/>
              </a:rPr>
              <a:t>2)</a:t>
            </a:r>
            <a:r>
              <a:rPr lang="ru-RU" sz="2400" b="1">
                <a:solidFill>
                  <a:srgbClr val="003300"/>
                </a:solidFill>
                <a:latin typeface="Arial" pitchFamily="34" charset="0"/>
              </a:rPr>
              <a:t> Урала;</a:t>
            </a:r>
          </a:p>
          <a:p>
            <a:pPr marL="342900" indent="-342900"/>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Сибири;                          </a:t>
            </a:r>
            <a:r>
              <a:rPr lang="ru-RU" sz="2400" b="1">
                <a:solidFill>
                  <a:srgbClr val="CC0000"/>
                </a:solidFill>
                <a:latin typeface="Arial" pitchFamily="34" charset="0"/>
              </a:rPr>
              <a:t>4)</a:t>
            </a:r>
            <a:r>
              <a:rPr lang="ru-RU" sz="2400" b="1">
                <a:solidFill>
                  <a:srgbClr val="003300"/>
                </a:solidFill>
                <a:latin typeface="Arial" pitchFamily="34" charset="0"/>
              </a:rPr>
              <a:t> Центральной России</a:t>
            </a:r>
          </a:p>
          <a:p>
            <a:pPr marL="342900"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9. 24</a:t>
            </a:r>
            <a:r>
              <a:rPr lang="ru-RU" sz="2400" b="1">
                <a:solidFill>
                  <a:srgbClr val="003300"/>
                </a:solidFill>
                <a:latin typeface="Arial" pitchFamily="34" charset="0"/>
              </a:rPr>
              <a:t>  Какие особенности ЭГП Нижнего Новгорода обусловили его выбор для строительства автомобильного завода. Укажите две особенности ЭГП</a:t>
            </a:r>
          </a:p>
        </p:txBody>
      </p:sp>
      <p:sp>
        <p:nvSpPr>
          <p:cNvPr id="106503" name="Rectangle 7"/>
          <p:cNvSpPr>
            <a:spLocks noChangeArrowheads="1"/>
          </p:cNvSpPr>
          <p:nvPr/>
        </p:nvSpPr>
        <p:spPr bwMode="auto">
          <a:xfrm>
            <a:off x="8243888" y="21336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
        <p:nvSpPr>
          <p:cNvPr id="106504" name="Rectangle 8"/>
          <p:cNvSpPr>
            <a:spLocks noChangeArrowheads="1"/>
          </p:cNvSpPr>
          <p:nvPr/>
        </p:nvSpPr>
        <p:spPr bwMode="auto">
          <a:xfrm>
            <a:off x="179388" y="5229225"/>
            <a:ext cx="8640762" cy="1552575"/>
          </a:xfrm>
          <a:prstGeom prst="rect">
            <a:avLst/>
          </a:prstGeom>
          <a:noFill/>
          <a:ln w="9525">
            <a:noFill/>
            <a:miter lim="800000"/>
            <a:headEnd/>
            <a:tailEnd/>
          </a:ln>
          <a:effectLst/>
        </p:spPr>
        <p:txBody>
          <a:bodyPr>
            <a:spAutoFit/>
          </a:bodyPr>
          <a:lstStyle/>
          <a:p>
            <a:r>
              <a:rPr lang="ru-RU" sz="2400" b="1">
                <a:solidFill>
                  <a:schemeClr val="bg1"/>
                </a:solidFill>
                <a:latin typeface="Arial" pitchFamily="34" charset="0"/>
              </a:rPr>
              <a:t>Нижний Новгород имеет выгодное ЭГП и выгодное транспортное положение, имеются опытные квалифицированные рабочие. Здесь уже много лет назад построен завод, который дает нужные детали.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06503">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06504">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179388" y="333375"/>
            <a:ext cx="8713787" cy="5995988"/>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6.4</a:t>
            </a:r>
            <a:r>
              <a:rPr lang="ru-RU" sz="2400" b="1">
                <a:solidFill>
                  <a:srgbClr val="000066"/>
                </a:solidFill>
                <a:latin typeface="Arial" pitchFamily="34" charset="0"/>
              </a:rPr>
              <a:t> </a:t>
            </a:r>
            <a:r>
              <a:rPr lang="ru-RU" sz="2000" b="1">
                <a:solidFill>
                  <a:srgbClr val="000066"/>
                </a:solidFill>
                <a:latin typeface="Arial" pitchFamily="34" charset="0"/>
              </a:rPr>
              <a:t>Многолетняя мерзлота оказывает влияние на хозяйственную деятельность человека: разработку полезных ископаемых, прокладку дорог, строительство.</a:t>
            </a:r>
            <a:r>
              <a:rPr lang="ru-RU" sz="2400" b="1">
                <a:solidFill>
                  <a:srgbClr val="000066"/>
                </a:solidFill>
                <a:latin typeface="Arial" pitchFamily="34" charset="0"/>
              </a:rPr>
              <a:t> В каком из перечисленных регионов России необходимо учитывать последствия оттаивания многолетней мерзлоты в результате потепления климата?</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Чувашская Республика;</a:t>
            </a:r>
          </a:p>
          <a:p>
            <a:pPr marL="800100" lvl="1" indent="-342900"/>
            <a:r>
              <a:rPr lang="ru-RU" sz="2400" b="1">
                <a:solidFill>
                  <a:srgbClr val="CC0000"/>
                </a:solidFill>
                <a:latin typeface="Arial" pitchFamily="34" charset="0"/>
              </a:rPr>
              <a:t>2)</a:t>
            </a:r>
            <a:r>
              <a:rPr lang="ru-RU" sz="2400" b="1">
                <a:solidFill>
                  <a:srgbClr val="003300"/>
                </a:solidFill>
                <a:latin typeface="Arial" pitchFamily="34" charset="0"/>
              </a:rPr>
              <a:t> Тульская область;</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Красноярский край;</a:t>
            </a:r>
          </a:p>
          <a:p>
            <a:pPr marL="800100" lvl="1" indent="-342900"/>
            <a:r>
              <a:rPr lang="ru-RU" sz="2400" b="1">
                <a:solidFill>
                  <a:srgbClr val="CC0000"/>
                </a:solidFill>
                <a:latin typeface="Arial" pitchFamily="34" charset="0"/>
              </a:rPr>
              <a:t>4) </a:t>
            </a:r>
            <a:r>
              <a:rPr lang="ru-RU" sz="2400" b="1">
                <a:solidFill>
                  <a:srgbClr val="003300"/>
                </a:solidFill>
                <a:latin typeface="Arial" pitchFamily="34" charset="0"/>
              </a:rPr>
              <a:t>Челябинская область.</a:t>
            </a:r>
          </a:p>
          <a:p>
            <a:pPr marL="800100" lvl="1"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7.4</a:t>
            </a:r>
            <a:r>
              <a:rPr lang="ru-RU" sz="2400" b="1">
                <a:solidFill>
                  <a:srgbClr val="000066"/>
                </a:solidFill>
                <a:latin typeface="Arial" pitchFamily="34" charset="0"/>
              </a:rPr>
              <a:t> </a:t>
            </a:r>
            <a:r>
              <a:rPr lang="ru-RU" sz="2000" b="1">
                <a:solidFill>
                  <a:srgbClr val="000066"/>
                </a:solidFill>
                <a:latin typeface="Arial" pitchFamily="34" charset="0"/>
              </a:rPr>
              <a:t>Землетрясения – стихийные бедствия, от которых часто страдают люди, живущие в сейсмоактивных районах.</a:t>
            </a:r>
            <a:r>
              <a:rPr lang="ru-RU" b="1">
                <a:solidFill>
                  <a:srgbClr val="000066"/>
                </a:solidFill>
                <a:latin typeface="Arial" pitchFamily="34" charset="0"/>
              </a:rPr>
              <a:t> </a:t>
            </a:r>
            <a:r>
              <a:rPr lang="ru-RU" sz="2400" b="1">
                <a:solidFill>
                  <a:srgbClr val="000066"/>
                </a:solidFill>
                <a:latin typeface="Arial" pitchFamily="34" charset="0"/>
              </a:rPr>
              <a:t>В каком из перечисленных регионов люди могут пострадать от этого стихийного бедствия?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Район озера Байкал;     </a:t>
            </a:r>
            <a:r>
              <a:rPr lang="ru-RU" sz="2400" b="1">
                <a:solidFill>
                  <a:srgbClr val="CC0000"/>
                </a:solidFill>
                <a:latin typeface="Arial" pitchFamily="34" charset="0"/>
              </a:rPr>
              <a:t>2)</a:t>
            </a:r>
            <a:r>
              <a:rPr lang="ru-RU" sz="2400" b="1">
                <a:solidFill>
                  <a:srgbClr val="003300"/>
                </a:solidFill>
                <a:latin typeface="Arial" pitchFamily="34" charset="0"/>
              </a:rPr>
              <a:t> Васюганье;</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Южный Урал;                  </a:t>
            </a:r>
            <a:r>
              <a:rPr lang="ru-RU" sz="2400" b="1">
                <a:solidFill>
                  <a:srgbClr val="CC0000"/>
                </a:solidFill>
                <a:latin typeface="Arial" pitchFamily="34" charset="0"/>
              </a:rPr>
              <a:t>4) </a:t>
            </a:r>
            <a:r>
              <a:rPr lang="ru-RU" sz="2400" b="1">
                <a:solidFill>
                  <a:srgbClr val="003300"/>
                </a:solidFill>
                <a:latin typeface="Arial" pitchFamily="34" charset="0"/>
              </a:rPr>
              <a:t>Среднерусская возв.</a:t>
            </a:r>
          </a:p>
        </p:txBody>
      </p:sp>
      <p:sp>
        <p:nvSpPr>
          <p:cNvPr id="14341" name="Rectangle 5"/>
          <p:cNvSpPr>
            <a:spLocks noChangeArrowheads="1"/>
          </p:cNvSpPr>
          <p:nvPr/>
        </p:nvSpPr>
        <p:spPr bwMode="auto">
          <a:xfrm>
            <a:off x="7596188" y="25654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
        <p:nvSpPr>
          <p:cNvPr id="14342" name="Rectangle 6"/>
          <p:cNvSpPr>
            <a:spLocks noChangeArrowheads="1"/>
          </p:cNvSpPr>
          <p:nvPr/>
        </p:nvSpPr>
        <p:spPr bwMode="auto">
          <a:xfrm>
            <a:off x="8316913" y="51577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4341">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4342">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ChangeArrowheads="1"/>
          </p:cNvSpPr>
          <p:nvPr/>
        </p:nvSpPr>
        <p:spPr bwMode="auto">
          <a:xfrm>
            <a:off x="250825" y="549275"/>
            <a:ext cx="8642350" cy="2282825"/>
          </a:xfrm>
          <a:prstGeom prst="rect">
            <a:avLst/>
          </a:prstGeom>
          <a:noFill/>
          <a:ln w="9525">
            <a:noFill/>
            <a:miter lim="800000"/>
            <a:headEnd/>
            <a:tailEnd/>
          </a:ln>
          <a:effectLst/>
        </p:spPr>
        <p:txBody>
          <a:bodyPr anchor="ctr">
            <a:spAutoFit/>
          </a:bodyPr>
          <a:lstStyle/>
          <a:p>
            <a:pPr marL="342900" indent="-342900"/>
            <a:r>
              <a:rPr lang="ru-RU" sz="2400" b="1">
                <a:solidFill>
                  <a:srgbClr val="FF0000"/>
                </a:solidFill>
                <a:latin typeface="Arial" pitchFamily="34" charset="0"/>
              </a:rPr>
              <a:t>1.25 </a:t>
            </a:r>
            <a:r>
              <a:rPr lang="ru-RU" sz="2400" b="1">
                <a:solidFill>
                  <a:srgbClr val="000066"/>
                </a:solidFill>
                <a:latin typeface="Arial" pitchFamily="34" charset="0"/>
              </a:rPr>
              <a:t>Во время экскурсии учащиеся сделали схематическую зарисовку горных пород на обрыве у берега реки. Расположите показанные на рисунке слои горных пород в порядке возрастания их возраста (от самого молодого до самого старого)?</a:t>
            </a:r>
          </a:p>
          <a:p>
            <a:pPr marL="342900" indent="-342900"/>
            <a:r>
              <a:rPr lang="ru-RU" sz="2400" b="1">
                <a:latin typeface="Arial" pitchFamily="34" charset="0"/>
              </a:rPr>
              <a:t>	</a:t>
            </a:r>
            <a:endParaRPr lang="ru-RU" sz="2400" b="1">
              <a:solidFill>
                <a:srgbClr val="003300"/>
              </a:solidFill>
              <a:latin typeface="Arial" pitchFamily="34" charset="0"/>
            </a:endParaRPr>
          </a:p>
        </p:txBody>
      </p:sp>
      <p:pic>
        <p:nvPicPr>
          <p:cNvPr id="82949" name="Picture 5"/>
          <p:cNvPicPr>
            <a:picLocks noChangeAspect="1" noChangeArrowheads="1"/>
          </p:cNvPicPr>
          <p:nvPr/>
        </p:nvPicPr>
        <p:blipFill>
          <a:blip r:embed="rId2" cstate="print"/>
          <a:srcRect/>
          <a:stretch>
            <a:fillRect/>
          </a:stretch>
        </p:blipFill>
        <p:spPr bwMode="auto">
          <a:xfrm>
            <a:off x="539750" y="2492375"/>
            <a:ext cx="6408738" cy="2659063"/>
          </a:xfrm>
          <a:prstGeom prst="rect">
            <a:avLst/>
          </a:prstGeom>
          <a:noFill/>
          <a:ln w="9525">
            <a:noFill/>
            <a:miter lim="800000"/>
            <a:headEnd/>
            <a:tailEnd/>
          </a:ln>
          <a:effectLst/>
        </p:spPr>
      </p:pic>
      <p:graphicFrame>
        <p:nvGraphicFramePr>
          <p:cNvPr id="82967" name="Group 23"/>
          <p:cNvGraphicFramePr>
            <a:graphicFrameLocks noGrp="1"/>
          </p:cNvGraphicFramePr>
          <p:nvPr>
            <p:ph/>
          </p:nvPr>
        </p:nvGraphicFramePr>
        <p:xfrm>
          <a:off x="5795963" y="5300663"/>
          <a:ext cx="2879725" cy="936625"/>
        </p:xfrm>
        <a:graphic>
          <a:graphicData uri="http://schemas.openxmlformats.org/drawingml/2006/table">
            <a:tbl>
              <a:tblPr/>
              <a:tblGrid>
                <a:gridCol w="960437"/>
                <a:gridCol w="958850"/>
                <a:gridCol w="960438"/>
              </a:tblGrid>
              <a:tr h="936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68" name="Rectangle 24"/>
          <p:cNvSpPr>
            <a:spLocks noChangeArrowheads="1"/>
          </p:cNvSpPr>
          <p:nvPr/>
        </p:nvSpPr>
        <p:spPr bwMode="auto">
          <a:xfrm>
            <a:off x="1331913" y="5445125"/>
            <a:ext cx="1668462"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АБВ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2968">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250825" y="549275"/>
            <a:ext cx="8642350" cy="2282825"/>
          </a:xfrm>
          <a:prstGeom prst="rect">
            <a:avLst/>
          </a:prstGeom>
          <a:noFill/>
          <a:ln w="9525">
            <a:noFill/>
            <a:miter lim="800000"/>
            <a:headEnd/>
            <a:tailEnd/>
          </a:ln>
          <a:effectLst/>
        </p:spPr>
        <p:txBody>
          <a:bodyPr anchor="ctr">
            <a:spAutoFit/>
          </a:bodyPr>
          <a:lstStyle/>
          <a:p>
            <a:pPr marL="342900" indent="-342900"/>
            <a:r>
              <a:rPr lang="ru-RU" sz="2400" b="1">
                <a:solidFill>
                  <a:srgbClr val="FF0000"/>
                </a:solidFill>
                <a:latin typeface="Arial" pitchFamily="34" charset="0"/>
              </a:rPr>
              <a:t>2.25 </a:t>
            </a:r>
            <a:r>
              <a:rPr lang="ru-RU" sz="2400" b="1">
                <a:solidFill>
                  <a:srgbClr val="000066"/>
                </a:solidFill>
                <a:latin typeface="Arial" pitchFamily="34" charset="0"/>
              </a:rPr>
              <a:t>Во время экскурсии учащиеся сделали схематическую зарисовку горных пород на обрыве у берега реки. Расположите показанные на рисунке слои горных пород в порядке возрастания их возраста (от самого молодого до самого старого)?</a:t>
            </a:r>
          </a:p>
          <a:p>
            <a:pPr marL="342900" indent="-342900"/>
            <a:r>
              <a:rPr lang="ru-RU" sz="2400" b="1">
                <a:latin typeface="Arial" pitchFamily="34" charset="0"/>
              </a:rPr>
              <a:t>	</a:t>
            </a:r>
            <a:endParaRPr lang="ru-RU" sz="2400" b="1">
              <a:solidFill>
                <a:srgbClr val="003300"/>
              </a:solidFill>
              <a:latin typeface="Arial" pitchFamily="34" charset="0"/>
            </a:endParaRPr>
          </a:p>
        </p:txBody>
      </p:sp>
      <p:graphicFrame>
        <p:nvGraphicFramePr>
          <p:cNvPr id="155652" name="Group 4"/>
          <p:cNvGraphicFramePr>
            <a:graphicFrameLocks noGrp="1"/>
          </p:cNvGraphicFramePr>
          <p:nvPr>
            <p:ph/>
          </p:nvPr>
        </p:nvGraphicFramePr>
        <p:xfrm>
          <a:off x="5795963" y="5300663"/>
          <a:ext cx="2879725" cy="936625"/>
        </p:xfrm>
        <a:graphic>
          <a:graphicData uri="http://schemas.openxmlformats.org/drawingml/2006/table">
            <a:tbl>
              <a:tblPr/>
              <a:tblGrid>
                <a:gridCol w="960437"/>
                <a:gridCol w="958850"/>
                <a:gridCol w="960438"/>
              </a:tblGrid>
              <a:tr h="936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5662" name="Rectangle 14"/>
          <p:cNvSpPr>
            <a:spLocks noChangeArrowheads="1"/>
          </p:cNvSpPr>
          <p:nvPr/>
        </p:nvSpPr>
        <p:spPr bwMode="auto">
          <a:xfrm>
            <a:off x="1331913" y="5445125"/>
            <a:ext cx="1668462"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АБВ</a:t>
            </a:r>
          </a:p>
        </p:txBody>
      </p:sp>
      <p:pic>
        <p:nvPicPr>
          <p:cNvPr id="155663" name="Picture 15"/>
          <p:cNvPicPr>
            <a:picLocks noChangeAspect="1" noChangeArrowheads="1"/>
          </p:cNvPicPr>
          <p:nvPr/>
        </p:nvPicPr>
        <p:blipFill>
          <a:blip r:embed="rId2" cstate="print"/>
          <a:srcRect/>
          <a:stretch>
            <a:fillRect/>
          </a:stretch>
        </p:blipFill>
        <p:spPr bwMode="auto">
          <a:xfrm>
            <a:off x="395288" y="2616200"/>
            <a:ext cx="6481762" cy="26336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55662">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250825" y="549275"/>
            <a:ext cx="8642350" cy="2282825"/>
          </a:xfrm>
          <a:prstGeom prst="rect">
            <a:avLst/>
          </a:prstGeom>
          <a:noFill/>
          <a:ln w="9525">
            <a:noFill/>
            <a:miter lim="800000"/>
            <a:headEnd/>
            <a:tailEnd/>
          </a:ln>
          <a:effectLst/>
        </p:spPr>
        <p:txBody>
          <a:bodyPr anchor="ctr">
            <a:spAutoFit/>
          </a:bodyPr>
          <a:lstStyle/>
          <a:p>
            <a:pPr marL="342900" indent="-342900"/>
            <a:r>
              <a:rPr lang="ru-RU" sz="2400" b="1">
                <a:solidFill>
                  <a:srgbClr val="FF0000"/>
                </a:solidFill>
                <a:latin typeface="Arial" pitchFamily="34" charset="0"/>
              </a:rPr>
              <a:t>3.25 </a:t>
            </a:r>
            <a:r>
              <a:rPr lang="ru-RU" sz="2400" b="1">
                <a:solidFill>
                  <a:srgbClr val="000066"/>
                </a:solidFill>
                <a:latin typeface="Arial" pitchFamily="34" charset="0"/>
              </a:rPr>
              <a:t>Во время экскурсии учащиеся сделали схематическую зарисовку горных пород на обрыве у берега реки. Расположите показанные на рисунке слои горных пород в порядке возрастания их возраста (от самого молодого до самого старого)?</a:t>
            </a:r>
          </a:p>
          <a:p>
            <a:pPr marL="342900" indent="-342900"/>
            <a:r>
              <a:rPr lang="ru-RU" sz="2400" b="1">
                <a:latin typeface="Arial" pitchFamily="34" charset="0"/>
              </a:rPr>
              <a:t>	</a:t>
            </a:r>
            <a:endParaRPr lang="ru-RU" sz="2400" b="1">
              <a:solidFill>
                <a:srgbClr val="003300"/>
              </a:solidFill>
              <a:latin typeface="Arial" pitchFamily="34" charset="0"/>
            </a:endParaRPr>
          </a:p>
        </p:txBody>
      </p:sp>
      <p:graphicFrame>
        <p:nvGraphicFramePr>
          <p:cNvPr id="156675" name="Group 3"/>
          <p:cNvGraphicFramePr>
            <a:graphicFrameLocks noGrp="1"/>
          </p:cNvGraphicFramePr>
          <p:nvPr>
            <p:ph/>
          </p:nvPr>
        </p:nvGraphicFramePr>
        <p:xfrm>
          <a:off x="5795963" y="5300663"/>
          <a:ext cx="2879725" cy="936625"/>
        </p:xfrm>
        <a:graphic>
          <a:graphicData uri="http://schemas.openxmlformats.org/drawingml/2006/table">
            <a:tbl>
              <a:tblPr/>
              <a:tblGrid>
                <a:gridCol w="960437"/>
                <a:gridCol w="958850"/>
                <a:gridCol w="960438"/>
              </a:tblGrid>
              <a:tr h="936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6685" name="Rectangle 13"/>
          <p:cNvSpPr>
            <a:spLocks noChangeArrowheads="1"/>
          </p:cNvSpPr>
          <p:nvPr/>
        </p:nvSpPr>
        <p:spPr bwMode="auto">
          <a:xfrm>
            <a:off x="1331913" y="5445125"/>
            <a:ext cx="1668462"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БАВ</a:t>
            </a:r>
          </a:p>
        </p:txBody>
      </p:sp>
      <p:pic>
        <p:nvPicPr>
          <p:cNvPr id="156687" name="Picture 15"/>
          <p:cNvPicPr>
            <a:picLocks noChangeAspect="1" noChangeArrowheads="1"/>
          </p:cNvPicPr>
          <p:nvPr/>
        </p:nvPicPr>
        <p:blipFill>
          <a:blip r:embed="rId2" cstate="print"/>
          <a:srcRect/>
          <a:stretch>
            <a:fillRect/>
          </a:stretch>
        </p:blipFill>
        <p:spPr bwMode="auto">
          <a:xfrm>
            <a:off x="323850" y="2492375"/>
            <a:ext cx="6513513" cy="26289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56685">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250825" y="549275"/>
            <a:ext cx="8642350" cy="2282825"/>
          </a:xfrm>
          <a:prstGeom prst="rect">
            <a:avLst/>
          </a:prstGeom>
          <a:noFill/>
          <a:ln w="9525">
            <a:noFill/>
            <a:miter lim="800000"/>
            <a:headEnd/>
            <a:tailEnd/>
          </a:ln>
          <a:effectLst/>
        </p:spPr>
        <p:txBody>
          <a:bodyPr anchor="ctr">
            <a:spAutoFit/>
          </a:bodyPr>
          <a:lstStyle/>
          <a:p>
            <a:pPr marL="342900" indent="-342900"/>
            <a:r>
              <a:rPr lang="ru-RU" sz="2400" b="1">
                <a:solidFill>
                  <a:srgbClr val="FF0000"/>
                </a:solidFill>
                <a:latin typeface="Arial" pitchFamily="34" charset="0"/>
              </a:rPr>
              <a:t>4.25 </a:t>
            </a:r>
            <a:r>
              <a:rPr lang="ru-RU" sz="2400" b="1">
                <a:solidFill>
                  <a:srgbClr val="000066"/>
                </a:solidFill>
                <a:latin typeface="Arial" pitchFamily="34" charset="0"/>
              </a:rPr>
              <a:t>Во время экскурсии учащиеся сделали схематическую зарисовку горных пород на обрыве у берега реки. Расположите показанные на рисунке слои горных пород в порядке возрастания их возраста (от самого молодого до самого старого)?</a:t>
            </a:r>
          </a:p>
          <a:p>
            <a:pPr marL="342900" indent="-342900"/>
            <a:r>
              <a:rPr lang="ru-RU" sz="2400" b="1">
                <a:latin typeface="Arial" pitchFamily="34" charset="0"/>
              </a:rPr>
              <a:t>	</a:t>
            </a:r>
            <a:endParaRPr lang="ru-RU" sz="2400" b="1">
              <a:solidFill>
                <a:srgbClr val="003300"/>
              </a:solidFill>
              <a:latin typeface="Arial" pitchFamily="34" charset="0"/>
            </a:endParaRPr>
          </a:p>
        </p:txBody>
      </p:sp>
      <p:graphicFrame>
        <p:nvGraphicFramePr>
          <p:cNvPr id="157699" name="Group 3"/>
          <p:cNvGraphicFramePr>
            <a:graphicFrameLocks noGrp="1"/>
          </p:cNvGraphicFramePr>
          <p:nvPr>
            <p:ph/>
          </p:nvPr>
        </p:nvGraphicFramePr>
        <p:xfrm>
          <a:off x="5795963" y="5300663"/>
          <a:ext cx="2879725" cy="936625"/>
        </p:xfrm>
        <a:graphic>
          <a:graphicData uri="http://schemas.openxmlformats.org/drawingml/2006/table">
            <a:tbl>
              <a:tblPr/>
              <a:tblGrid>
                <a:gridCol w="960437"/>
                <a:gridCol w="958850"/>
                <a:gridCol w="960438"/>
              </a:tblGrid>
              <a:tr h="936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7709" name="Rectangle 13"/>
          <p:cNvSpPr>
            <a:spLocks noChangeArrowheads="1"/>
          </p:cNvSpPr>
          <p:nvPr/>
        </p:nvSpPr>
        <p:spPr bwMode="auto">
          <a:xfrm>
            <a:off x="1331913" y="5445125"/>
            <a:ext cx="1668462"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ВБА</a:t>
            </a:r>
          </a:p>
        </p:txBody>
      </p:sp>
      <p:pic>
        <p:nvPicPr>
          <p:cNvPr id="157711" name="Picture 15"/>
          <p:cNvPicPr>
            <a:picLocks noChangeAspect="1" noChangeArrowheads="1"/>
          </p:cNvPicPr>
          <p:nvPr/>
        </p:nvPicPr>
        <p:blipFill>
          <a:blip r:embed="rId2" cstate="print"/>
          <a:srcRect/>
          <a:stretch>
            <a:fillRect/>
          </a:stretch>
        </p:blipFill>
        <p:spPr bwMode="auto">
          <a:xfrm>
            <a:off x="0" y="2565400"/>
            <a:ext cx="6513513" cy="26955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57709">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250825" y="549275"/>
            <a:ext cx="8642350" cy="2282825"/>
          </a:xfrm>
          <a:prstGeom prst="rect">
            <a:avLst/>
          </a:prstGeom>
          <a:noFill/>
          <a:ln w="9525">
            <a:noFill/>
            <a:miter lim="800000"/>
            <a:headEnd/>
            <a:tailEnd/>
          </a:ln>
          <a:effectLst/>
        </p:spPr>
        <p:txBody>
          <a:bodyPr anchor="ctr">
            <a:spAutoFit/>
          </a:bodyPr>
          <a:lstStyle/>
          <a:p>
            <a:pPr marL="342900" indent="-342900"/>
            <a:r>
              <a:rPr lang="ru-RU" sz="2400" b="1">
                <a:solidFill>
                  <a:srgbClr val="FF0000"/>
                </a:solidFill>
                <a:latin typeface="Arial" pitchFamily="34" charset="0"/>
              </a:rPr>
              <a:t>5.25 </a:t>
            </a:r>
            <a:r>
              <a:rPr lang="ru-RU" sz="2400" b="1">
                <a:solidFill>
                  <a:srgbClr val="000066"/>
                </a:solidFill>
                <a:latin typeface="Arial" pitchFamily="34" charset="0"/>
              </a:rPr>
              <a:t>Во время экскурсии учащиеся сделали схематическую зарисовку горных пород на обрыве у берега реки. Расположите показанные на рисунке слои горных пород в порядке возрастания их возраста (от самого молодого до самого старого)?</a:t>
            </a:r>
          </a:p>
          <a:p>
            <a:pPr marL="342900" indent="-342900"/>
            <a:r>
              <a:rPr lang="ru-RU" sz="2400" b="1">
                <a:latin typeface="Arial" pitchFamily="34" charset="0"/>
              </a:rPr>
              <a:t>	</a:t>
            </a:r>
            <a:endParaRPr lang="ru-RU" sz="2400" b="1">
              <a:solidFill>
                <a:srgbClr val="003300"/>
              </a:solidFill>
              <a:latin typeface="Arial" pitchFamily="34" charset="0"/>
            </a:endParaRPr>
          </a:p>
        </p:txBody>
      </p:sp>
      <p:graphicFrame>
        <p:nvGraphicFramePr>
          <p:cNvPr id="158723" name="Group 3"/>
          <p:cNvGraphicFramePr>
            <a:graphicFrameLocks noGrp="1"/>
          </p:cNvGraphicFramePr>
          <p:nvPr>
            <p:ph/>
          </p:nvPr>
        </p:nvGraphicFramePr>
        <p:xfrm>
          <a:off x="5795963" y="5300663"/>
          <a:ext cx="2879725" cy="936625"/>
        </p:xfrm>
        <a:graphic>
          <a:graphicData uri="http://schemas.openxmlformats.org/drawingml/2006/table">
            <a:tbl>
              <a:tblPr/>
              <a:tblGrid>
                <a:gridCol w="960437"/>
                <a:gridCol w="958850"/>
                <a:gridCol w="960438"/>
              </a:tblGrid>
              <a:tr h="936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8733" name="Rectangle 13"/>
          <p:cNvSpPr>
            <a:spLocks noChangeArrowheads="1"/>
          </p:cNvSpPr>
          <p:nvPr/>
        </p:nvSpPr>
        <p:spPr bwMode="auto">
          <a:xfrm>
            <a:off x="1331913" y="5445125"/>
            <a:ext cx="1668462"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БАВ</a:t>
            </a:r>
          </a:p>
        </p:txBody>
      </p:sp>
      <p:pic>
        <p:nvPicPr>
          <p:cNvPr id="158735" name="Picture 15"/>
          <p:cNvPicPr>
            <a:picLocks noChangeAspect="1" noChangeArrowheads="1"/>
          </p:cNvPicPr>
          <p:nvPr/>
        </p:nvPicPr>
        <p:blipFill>
          <a:blip r:embed="rId2" cstate="print"/>
          <a:srcRect/>
          <a:stretch>
            <a:fillRect/>
          </a:stretch>
        </p:blipFill>
        <p:spPr bwMode="auto">
          <a:xfrm>
            <a:off x="0" y="2516188"/>
            <a:ext cx="7019925" cy="261778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5873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250825" y="349250"/>
            <a:ext cx="8497888" cy="2282825"/>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6.25</a:t>
            </a:r>
            <a:r>
              <a:rPr lang="ru-RU" sz="2400" b="1">
                <a:solidFill>
                  <a:srgbClr val="000066"/>
                </a:solidFill>
                <a:latin typeface="Arial" pitchFamily="34" charset="0"/>
              </a:rPr>
              <a:t> Во время экскурсии учащиеся сделали схематическую зарисовку залегания горных пород на обрыве у берега реки.</a:t>
            </a:r>
          </a:p>
          <a:p>
            <a:r>
              <a:rPr lang="ru-RU" sz="2400" b="1">
                <a:solidFill>
                  <a:srgbClr val="000066"/>
                </a:solidFill>
                <a:latin typeface="Arial" pitchFamily="34" charset="0"/>
              </a:rPr>
              <a:t>Расположите показанные на рисунке слои горных пород в порядке возрастания их возраста (от самого молодого до самого старого).</a:t>
            </a:r>
          </a:p>
        </p:txBody>
      </p:sp>
      <p:pic>
        <p:nvPicPr>
          <p:cNvPr id="60422" name="Picture 6" descr="geo22-17"/>
          <p:cNvPicPr>
            <a:picLocks noChangeAspect="1" noChangeArrowheads="1"/>
          </p:cNvPicPr>
          <p:nvPr/>
        </p:nvPicPr>
        <p:blipFill>
          <a:blip r:embed="rId2" cstate="print"/>
          <a:srcRect/>
          <a:stretch>
            <a:fillRect/>
          </a:stretch>
        </p:blipFill>
        <p:spPr bwMode="auto">
          <a:xfrm>
            <a:off x="395288" y="2708275"/>
            <a:ext cx="6913562" cy="2941638"/>
          </a:xfrm>
          <a:prstGeom prst="rect">
            <a:avLst/>
          </a:prstGeom>
          <a:noFill/>
        </p:spPr>
      </p:pic>
      <p:graphicFrame>
        <p:nvGraphicFramePr>
          <p:cNvPr id="60477" name="Group 61"/>
          <p:cNvGraphicFramePr>
            <a:graphicFrameLocks noGrp="1"/>
          </p:cNvGraphicFramePr>
          <p:nvPr>
            <p:ph/>
          </p:nvPr>
        </p:nvGraphicFramePr>
        <p:xfrm>
          <a:off x="5795963" y="5300663"/>
          <a:ext cx="2879725" cy="936625"/>
        </p:xfrm>
        <a:graphic>
          <a:graphicData uri="http://schemas.openxmlformats.org/drawingml/2006/table">
            <a:tbl>
              <a:tblPr/>
              <a:tblGrid>
                <a:gridCol w="960437"/>
                <a:gridCol w="958850"/>
                <a:gridCol w="960438"/>
              </a:tblGrid>
              <a:tr h="936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87" name="Rectangle 71"/>
          <p:cNvSpPr>
            <a:spLocks noChangeArrowheads="1"/>
          </p:cNvSpPr>
          <p:nvPr/>
        </p:nvSpPr>
        <p:spPr bwMode="auto">
          <a:xfrm>
            <a:off x="2124075" y="5661025"/>
            <a:ext cx="1668463"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ВБА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0487">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250825" y="349250"/>
            <a:ext cx="8497888" cy="2282825"/>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7.25</a:t>
            </a:r>
            <a:r>
              <a:rPr lang="ru-RU" sz="2400" b="1">
                <a:solidFill>
                  <a:srgbClr val="000066"/>
                </a:solidFill>
                <a:latin typeface="Arial" pitchFamily="34" charset="0"/>
              </a:rPr>
              <a:t> Во время экскурсии учащиеся сделали схематическую зарисовку залегания горных пород на обрыве у берега реки.</a:t>
            </a:r>
          </a:p>
          <a:p>
            <a:r>
              <a:rPr lang="ru-RU" sz="2400" b="1">
                <a:solidFill>
                  <a:srgbClr val="000066"/>
                </a:solidFill>
                <a:latin typeface="Arial" pitchFamily="34" charset="0"/>
              </a:rPr>
              <a:t>Расположите показанные на рисунке слои горных пород в порядке возрастания их возраста (от самого молодого до самого старого).</a:t>
            </a:r>
          </a:p>
        </p:txBody>
      </p:sp>
      <p:graphicFrame>
        <p:nvGraphicFramePr>
          <p:cNvPr id="159748" name="Group 4"/>
          <p:cNvGraphicFramePr>
            <a:graphicFrameLocks noGrp="1"/>
          </p:cNvGraphicFramePr>
          <p:nvPr>
            <p:ph/>
          </p:nvPr>
        </p:nvGraphicFramePr>
        <p:xfrm>
          <a:off x="5795963" y="5300663"/>
          <a:ext cx="2879725" cy="936625"/>
        </p:xfrm>
        <a:graphic>
          <a:graphicData uri="http://schemas.openxmlformats.org/drawingml/2006/table">
            <a:tbl>
              <a:tblPr/>
              <a:tblGrid>
                <a:gridCol w="960437"/>
                <a:gridCol w="958850"/>
                <a:gridCol w="960438"/>
              </a:tblGrid>
              <a:tr h="936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9758" name="Rectangle 14"/>
          <p:cNvSpPr>
            <a:spLocks noChangeArrowheads="1"/>
          </p:cNvSpPr>
          <p:nvPr/>
        </p:nvSpPr>
        <p:spPr bwMode="auto">
          <a:xfrm>
            <a:off x="2124075" y="5661025"/>
            <a:ext cx="1668463"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ВБА</a:t>
            </a:r>
          </a:p>
        </p:txBody>
      </p:sp>
      <p:pic>
        <p:nvPicPr>
          <p:cNvPr id="159759" name="Picture 15"/>
          <p:cNvPicPr>
            <a:picLocks noChangeAspect="1" noChangeArrowheads="1"/>
          </p:cNvPicPr>
          <p:nvPr/>
        </p:nvPicPr>
        <p:blipFill>
          <a:blip r:embed="rId2" cstate="print"/>
          <a:srcRect/>
          <a:stretch>
            <a:fillRect/>
          </a:stretch>
        </p:blipFill>
        <p:spPr bwMode="auto">
          <a:xfrm>
            <a:off x="395288" y="2708275"/>
            <a:ext cx="7345362" cy="2708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59758">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250825" y="349250"/>
            <a:ext cx="8497888" cy="2282825"/>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8.25</a:t>
            </a:r>
            <a:r>
              <a:rPr lang="ru-RU" sz="2400" b="1">
                <a:solidFill>
                  <a:srgbClr val="000066"/>
                </a:solidFill>
                <a:latin typeface="Arial" pitchFamily="34" charset="0"/>
              </a:rPr>
              <a:t> Во время экскурсии учащиеся сделали схематическую зарисовку залегания горных пород на обрыве у берега реки.</a:t>
            </a:r>
          </a:p>
          <a:p>
            <a:r>
              <a:rPr lang="ru-RU" sz="2400" b="1">
                <a:solidFill>
                  <a:srgbClr val="000066"/>
                </a:solidFill>
                <a:latin typeface="Arial" pitchFamily="34" charset="0"/>
              </a:rPr>
              <a:t>Расположите показанные на рисунке слои горных пород в порядке возрастания их возраста (от самого молодого до самого старого).</a:t>
            </a:r>
          </a:p>
        </p:txBody>
      </p:sp>
      <p:graphicFrame>
        <p:nvGraphicFramePr>
          <p:cNvPr id="160772" name="Group 4"/>
          <p:cNvGraphicFramePr>
            <a:graphicFrameLocks noGrp="1"/>
          </p:cNvGraphicFramePr>
          <p:nvPr>
            <p:ph/>
          </p:nvPr>
        </p:nvGraphicFramePr>
        <p:xfrm>
          <a:off x="5795963" y="5300663"/>
          <a:ext cx="2879725" cy="936625"/>
        </p:xfrm>
        <a:graphic>
          <a:graphicData uri="http://schemas.openxmlformats.org/drawingml/2006/table">
            <a:tbl>
              <a:tblPr/>
              <a:tblGrid>
                <a:gridCol w="960437"/>
                <a:gridCol w="958850"/>
                <a:gridCol w="960438"/>
              </a:tblGrid>
              <a:tr h="936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0782" name="Rectangle 14"/>
          <p:cNvSpPr>
            <a:spLocks noChangeArrowheads="1"/>
          </p:cNvSpPr>
          <p:nvPr/>
        </p:nvSpPr>
        <p:spPr bwMode="auto">
          <a:xfrm>
            <a:off x="2124075" y="5661025"/>
            <a:ext cx="1668463"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АБВ</a:t>
            </a:r>
          </a:p>
        </p:txBody>
      </p:sp>
      <p:pic>
        <p:nvPicPr>
          <p:cNvPr id="160783" name="Picture 15"/>
          <p:cNvPicPr>
            <a:picLocks noChangeAspect="1" noChangeArrowheads="1"/>
          </p:cNvPicPr>
          <p:nvPr/>
        </p:nvPicPr>
        <p:blipFill>
          <a:blip r:embed="rId2" cstate="print"/>
          <a:srcRect/>
          <a:stretch>
            <a:fillRect/>
          </a:stretch>
        </p:blipFill>
        <p:spPr bwMode="auto">
          <a:xfrm>
            <a:off x="468313" y="2781300"/>
            <a:ext cx="5975350" cy="25225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60782">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250825" y="349250"/>
            <a:ext cx="8497888" cy="2282825"/>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9.25</a:t>
            </a:r>
            <a:r>
              <a:rPr lang="ru-RU" sz="2400" b="1">
                <a:solidFill>
                  <a:srgbClr val="000066"/>
                </a:solidFill>
                <a:latin typeface="Arial" pitchFamily="34" charset="0"/>
              </a:rPr>
              <a:t> Во время экскурсии учащиеся сделали схематическую зарисовку залегания горных пород на обрыве у берега реки.</a:t>
            </a:r>
          </a:p>
          <a:p>
            <a:r>
              <a:rPr lang="ru-RU" sz="2400" b="1">
                <a:solidFill>
                  <a:srgbClr val="000066"/>
                </a:solidFill>
                <a:latin typeface="Arial" pitchFamily="34" charset="0"/>
              </a:rPr>
              <a:t>Расположите показанные на рисунке слои горных пород в порядке убывания их возраста (от самого старого до самого молодого).</a:t>
            </a:r>
          </a:p>
        </p:txBody>
      </p:sp>
      <p:sp>
        <p:nvSpPr>
          <p:cNvPr id="161806" name="Rectangle 14"/>
          <p:cNvSpPr>
            <a:spLocks noChangeArrowheads="1"/>
          </p:cNvSpPr>
          <p:nvPr/>
        </p:nvSpPr>
        <p:spPr bwMode="auto">
          <a:xfrm>
            <a:off x="2124075" y="5661025"/>
            <a:ext cx="205740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ВБАГ</a:t>
            </a:r>
          </a:p>
        </p:txBody>
      </p:sp>
      <p:pic>
        <p:nvPicPr>
          <p:cNvPr id="161807" name="Picture 15"/>
          <p:cNvPicPr>
            <a:picLocks noChangeAspect="1" noChangeArrowheads="1"/>
          </p:cNvPicPr>
          <p:nvPr/>
        </p:nvPicPr>
        <p:blipFill>
          <a:blip r:embed="rId2" cstate="print"/>
          <a:srcRect/>
          <a:stretch>
            <a:fillRect/>
          </a:stretch>
        </p:blipFill>
        <p:spPr bwMode="auto">
          <a:xfrm>
            <a:off x="179388" y="2636838"/>
            <a:ext cx="7524750" cy="2746375"/>
          </a:xfrm>
          <a:prstGeom prst="rect">
            <a:avLst/>
          </a:prstGeom>
          <a:noFill/>
          <a:ln w="9525">
            <a:noFill/>
            <a:miter lim="800000"/>
            <a:headEnd/>
            <a:tailEnd/>
          </a:ln>
          <a:effectLst/>
        </p:spPr>
      </p:pic>
      <p:pic>
        <p:nvPicPr>
          <p:cNvPr id="161809" name="Picture 17"/>
          <p:cNvPicPr>
            <a:picLocks noChangeAspect="1" noChangeArrowheads="1"/>
          </p:cNvPicPr>
          <p:nvPr/>
        </p:nvPicPr>
        <p:blipFill>
          <a:blip r:embed="rId3" cstate="print"/>
          <a:srcRect/>
          <a:stretch>
            <a:fillRect/>
          </a:stretch>
        </p:blipFill>
        <p:spPr bwMode="auto">
          <a:xfrm>
            <a:off x="5724525" y="5500688"/>
            <a:ext cx="2519363" cy="13573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61806">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ChangeArrowheads="1"/>
          </p:cNvSpPr>
          <p:nvPr/>
        </p:nvSpPr>
        <p:spPr bwMode="auto">
          <a:xfrm>
            <a:off x="179388" y="260350"/>
            <a:ext cx="8569325" cy="1552575"/>
          </a:xfrm>
          <a:prstGeom prst="rect">
            <a:avLst/>
          </a:prstGeom>
          <a:noFill/>
          <a:ln w="9525">
            <a:noFill/>
            <a:miter lim="800000"/>
            <a:headEnd/>
            <a:tailEnd/>
          </a:ln>
          <a:effectLst/>
        </p:spPr>
        <p:txBody>
          <a:bodyPr anchor="ctr">
            <a:spAutoFit/>
          </a:bodyPr>
          <a:lstStyle/>
          <a:p>
            <a:r>
              <a:rPr lang="ru-RU" sz="2400" b="1">
                <a:solidFill>
                  <a:srgbClr val="FF0000"/>
                </a:solidFill>
                <a:cs typeface="Times New Roman" pitchFamily="18" charset="0"/>
              </a:rPr>
              <a:t>1.</a:t>
            </a:r>
            <a:r>
              <a:rPr lang="ru-RU" sz="2400" b="1">
                <a:solidFill>
                  <a:srgbClr val="FF0000"/>
                </a:solidFill>
                <a:ea typeface="MS Mincho" pitchFamily="49" charset="-128"/>
                <a:cs typeface="Times New Roman" pitchFamily="18" charset="0"/>
              </a:rPr>
              <a:t>26</a:t>
            </a:r>
            <a:r>
              <a:rPr lang="ru-RU" sz="2400" b="1">
                <a:ea typeface="MS Mincho" pitchFamily="49" charset="-128"/>
                <a:cs typeface="Times New Roman" pitchFamily="18" charset="0"/>
              </a:rPr>
              <a:t> </a:t>
            </a:r>
            <a:r>
              <a:rPr lang="ru-RU" sz="2400" b="1">
                <a:solidFill>
                  <a:srgbClr val="000066"/>
                </a:solidFill>
                <a:ea typeface="MS Mincho" pitchFamily="49" charset="-128"/>
                <a:cs typeface="Times New Roman" pitchFamily="18" charset="0"/>
              </a:rPr>
              <a:t>Туристические фирмы разных регионов России разработали слоганы (рекламные лозунги) для привлечения туристов в свои регионы. Установите соответствие между слоганом и регионом.</a:t>
            </a:r>
            <a:endParaRPr lang="ru-RU" sz="2400">
              <a:solidFill>
                <a:srgbClr val="000066"/>
              </a:solidFill>
              <a:latin typeface="Arial" pitchFamily="34" charset="0"/>
              <a:ea typeface="MS Mincho" pitchFamily="49" charset="-128"/>
              <a:cs typeface="Times New Roman" pitchFamily="18" charset="0"/>
            </a:endParaRPr>
          </a:p>
        </p:txBody>
      </p:sp>
      <p:graphicFrame>
        <p:nvGraphicFramePr>
          <p:cNvPr id="59421" name="Group 29"/>
          <p:cNvGraphicFramePr>
            <a:graphicFrameLocks noGrp="1"/>
          </p:cNvGraphicFramePr>
          <p:nvPr>
            <p:ph/>
          </p:nvPr>
        </p:nvGraphicFramePr>
        <p:xfrm>
          <a:off x="250825" y="1989138"/>
          <a:ext cx="8497888" cy="2901696"/>
        </p:xfrm>
        <a:graphic>
          <a:graphicData uri="http://schemas.openxmlformats.org/drawingml/2006/table">
            <a:tbl>
              <a:tblPr/>
              <a:tblGrid>
                <a:gridCol w="4968875"/>
                <a:gridCol w="35290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0000"/>
                          </a:solidFill>
                          <a:effectLst/>
                          <a:latin typeface="Arial" pitchFamily="34" charset="0"/>
                        </a:rPr>
                        <a:t>слоган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0000"/>
                          </a:solidFill>
                          <a:effectLst/>
                          <a:latin typeface="Arial" pitchFamily="34" charset="0"/>
                        </a:rPr>
                        <a:t>регион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78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А)</a:t>
                      </a:r>
                      <a:r>
                        <a:rPr kumimoji="0" lang="ru-RU" sz="2400" b="1" i="0" u="none" strike="noStrike" cap="none" normalizeH="0" baseline="0" smtClean="0">
                          <a:ln>
                            <a:noFill/>
                          </a:ln>
                          <a:solidFill>
                            <a:srgbClr val="003300"/>
                          </a:solidFill>
                          <a:effectLst/>
                          <a:latin typeface="Arial" pitchFamily="34" charset="0"/>
                        </a:rPr>
                        <a:t> Добро пожаловать в уникальную Долину гейзеров!</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Б)</a:t>
                      </a:r>
                      <a:r>
                        <a:rPr kumimoji="0" lang="ru-RU" sz="2400" b="1" i="0" u="none" strike="noStrike" cap="none" normalizeH="0" baseline="0" smtClean="0">
                          <a:ln>
                            <a:noFill/>
                          </a:ln>
                          <a:solidFill>
                            <a:srgbClr val="003300"/>
                          </a:solidFill>
                          <a:effectLst/>
                          <a:latin typeface="Arial" pitchFamily="34" charset="0"/>
                        </a:rPr>
                        <a:t> Здесь можно наблюдать великолепное зрелище – «Полярное сияние»!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1)</a:t>
                      </a:r>
                      <a:r>
                        <a:rPr kumimoji="0" lang="ru-RU" sz="2400" b="1" i="0" u="none" strike="noStrike" cap="none" normalizeH="0" baseline="0" smtClean="0">
                          <a:ln>
                            <a:noFill/>
                          </a:ln>
                          <a:solidFill>
                            <a:srgbClr val="660066"/>
                          </a:solidFill>
                          <a:effectLst/>
                          <a:latin typeface="Arial" pitchFamily="34" charset="0"/>
                        </a:rPr>
                        <a:t> Хабаровский край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2)</a:t>
                      </a:r>
                      <a:r>
                        <a:rPr kumimoji="0" lang="ru-RU" sz="2400" b="1" i="0" u="none" strike="noStrike" cap="none" normalizeH="0" baseline="0" smtClean="0">
                          <a:ln>
                            <a:noFill/>
                          </a:ln>
                          <a:solidFill>
                            <a:srgbClr val="660066"/>
                          </a:solidFill>
                          <a:effectLst/>
                          <a:latin typeface="Arial" pitchFamily="34" charset="0"/>
                        </a:rPr>
                        <a:t> Мурманская область</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3)</a:t>
                      </a:r>
                      <a:r>
                        <a:rPr kumimoji="0" lang="ru-RU" sz="2400" b="1" i="0" u="none" strike="noStrike" cap="none" normalizeH="0" baseline="0" smtClean="0">
                          <a:ln>
                            <a:noFill/>
                          </a:ln>
                          <a:solidFill>
                            <a:srgbClr val="660066"/>
                          </a:solidFill>
                          <a:effectLst/>
                          <a:latin typeface="Arial" pitchFamily="34" charset="0"/>
                        </a:rPr>
                        <a:t> Сахалинская область</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4)</a:t>
                      </a:r>
                      <a:r>
                        <a:rPr kumimoji="0" lang="ru-RU" sz="2400" b="1" i="0" u="none" strike="noStrike" cap="none" normalizeH="0" baseline="0" smtClean="0">
                          <a:ln>
                            <a:noFill/>
                          </a:ln>
                          <a:solidFill>
                            <a:srgbClr val="660066"/>
                          </a:solidFill>
                          <a:effectLst/>
                          <a:latin typeface="Arial" pitchFamily="34" charset="0"/>
                        </a:rPr>
                        <a:t> Камчатский край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422" name="Rectangle 30"/>
          <p:cNvSpPr>
            <a:spLocks noChangeArrowheads="1"/>
          </p:cNvSpPr>
          <p:nvPr/>
        </p:nvSpPr>
        <p:spPr bwMode="auto">
          <a:xfrm>
            <a:off x="3203575" y="5373688"/>
            <a:ext cx="946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9422">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250825" y="333375"/>
            <a:ext cx="8713788" cy="617855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8.4</a:t>
            </a:r>
            <a:r>
              <a:rPr lang="ru-RU" sz="2400" b="1">
                <a:solidFill>
                  <a:srgbClr val="000066"/>
                </a:solidFill>
                <a:latin typeface="Arial" pitchFamily="34" charset="0"/>
              </a:rPr>
              <a:t> </a:t>
            </a:r>
            <a:r>
              <a:rPr lang="ru-RU" sz="2000" b="1">
                <a:solidFill>
                  <a:srgbClr val="000066"/>
                </a:solidFill>
                <a:latin typeface="Arial" pitchFamily="34" charset="0"/>
              </a:rPr>
              <a:t>Сели – грязекаменные потоки, разрушающие всё на своем пути.</a:t>
            </a:r>
            <a:r>
              <a:rPr lang="ru-RU" sz="2400" b="1">
                <a:solidFill>
                  <a:srgbClr val="000066"/>
                </a:solidFill>
                <a:latin typeface="Arial" pitchFamily="34" charset="0"/>
              </a:rPr>
              <a:t> Какой из перечисленных регионов можно отнести к селеопасным?</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Южный Урал;</a:t>
            </a:r>
          </a:p>
          <a:p>
            <a:pPr marL="800100" lvl="1" indent="-342900"/>
            <a:r>
              <a:rPr lang="ru-RU" sz="2400" b="1">
                <a:solidFill>
                  <a:srgbClr val="CC0000"/>
                </a:solidFill>
                <a:latin typeface="Arial" pitchFamily="34" charset="0"/>
              </a:rPr>
              <a:t>2)</a:t>
            </a:r>
            <a:r>
              <a:rPr lang="ru-RU" sz="2400" b="1">
                <a:solidFill>
                  <a:srgbClr val="003300"/>
                </a:solidFill>
                <a:latin typeface="Arial" pitchFamily="34" charset="0"/>
              </a:rPr>
              <a:t> Среднесибирское плоскогорье;</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Северный Кавказ;</a:t>
            </a:r>
          </a:p>
          <a:p>
            <a:pPr marL="800100" lvl="1" indent="-342900"/>
            <a:r>
              <a:rPr lang="ru-RU" sz="2400" b="1">
                <a:solidFill>
                  <a:srgbClr val="CC0000"/>
                </a:solidFill>
                <a:latin typeface="Arial" pitchFamily="34" charset="0"/>
              </a:rPr>
              <a:t>4) </a:t>
            </a:r>
            <a:r>
              <a:rPr lang="ru-RU" sz="2400" b="1">
                <a:solidFill>
                  <a:srgbClr val="003300"/>
                </a:solidFill>
                <a:latin typeface="Arial" pitchFamily="34" charset="0"/>
              </a:rPr>
              <a:t>Европейский Север.</a:t>
            </a:r>
          </a:p>
          <a:p>
            <a:pPr marL="800100" lvl="1"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9.4</a:t>
            </a:r>
            <a:r>
              <a:rPr lang="ru-RU" sz="2400" b="1">
                <a:solidFill>
                  <a:srgbClr val="000066"/>
                </a:solidFill>
                <a:latin typeface="Arial" pitchFamily="34" charset="0"/>
              </a:rPr>
              <a:t> П</a:t>
            </a:r>
            <a:r>
              <a:rPr lang="ru-RU" sz="2000" b="1">
                <a:solidFill>
                  <a:srgbClr val="000066"/>
                </a:solidFill>
                <a:latin typeface="Arial" pitchFamily="34" charset="0"/>
              </a:rPr>
              <a:t>ыльные бури – неблагоприятные природные явления.</a:t>
            </a:r>
            <a:r>
              <a:rPr lang="ru-RU" sz="2400" b="1">
                <a:solidFill>
                  <a:srgbClr val="000066"/>
                </a:solidFill>
                <a:latin typeface="Arial" pitchFamily="34" charset="0"/>
              </a:rPr>
              <a:t> В каких из перечисленных регионов России они наиболее вероятны?</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Вологодская </a:t>
            </a:r>
            <a:r>
              <a:rPr lang="ru-RU" sz="2000" b="1">
                <a:solidFill>
                  <a:srgbClr val="003300"/>
                </a:solidFill>
                <a:latin typeface="Arial" pitchFamily="34" charset="0"/>
              </a:rPr>
              <a:t>область</a:t>
            </a:r>
            <a:r>
              <a:rPr lang="ru-RU" sz="2400" b="1">
                <a:solidFill>
                  <a:srgbClr val="003300"/>
                </a:solidFill>
                <a:latin typeface="Arial" pitchFamily="34" charset="0"/>
              </a:rPr>
              <a:t>;    </a:t>
            </a:r>
            <a:r>
              <a:rPr lang="ru-RU" sz="2400" b="1">
                <a:solidFill>
                  <a:srgbClr val="CC0000"/>
                </a:solidFill>
                <a:latin typeface="Arial" pitchFamily="34" charset="0"/>
              </a:rPr>
              <a:t>2)</a:t>
            </a:r>
            <a:r>
              <a:rPr lang="ru-RU" sz="2400" b="1">
                <a:solidFill>
                  <a:srgbClr val="003300"/>
                </a:solidFill>
                <a:latin typeface="Arial" pitchFamily="34" charset="0"/>
              </a:rPr>
              <a:t> Астраханская </a:t>
            </a:r>
            <a:r>
              <a:rPr lang="ru-RU" sz="2000" b="1">
                <a:solidFill>
                  <a:srgbClr val="003300"/>
                </a:solidFill>
                <a:latin typeface="Arial" pitchFamily="34" charset="0"/>
              </a:rPr>
              <a:t>область</a:t>
            </a:r>
            <a:r>
              <a:rPr lang="ru-RU" sz="2400" b="1">
                <a:solidFill>
                  <a:srgbClr val="003300"/>
                </a:solidFill>
                <a:latin typeface="Arial" pitchFamily="34" charset="0"/>
              </a:rPr>
              <a:t>;</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Центральная Россия;   </a:t>
            </a:r>
            <a:r>
              <a:rPr lang="ru-RU" sz="2400" b="1">
                <a:solidFill>
                  <a:srgbClr val="CC0000"/>
                </a:solidFill>
                <a:latin typeface="Arial" pitchFamily="34" charset="0"/>
              </a:rPr>
              <a:t>4) </a:t>
            </a:r>
            <a:r>
              <a:rPr lang="ru-RU" sz="2400" b="1">
                <a:solidFill>
                  <a:srgbClr val="003300"/>
                </a:solidFill>
                <a:latin typeface="Arial" pitchFamily="34" charset="0"/>
              </a:rPr>
              <a:t>Камчатка.</a:t>
            </a:r>
          </a:p>
          <a:p>
            <a:pPr marL="342900" indent="-342900"/>
            <a:endParaRPr lang="ru-RU" sz="800">
              <a:solidFill>
                <a:srgbClr val="FF0000"/>
              </a:solidFill>
              <a:latin typeface="Arial" pitchFamily="34" charset="0"/>
            </a:endParaRPr>
          </a:p>
          <a:p>
            <a:pPr marL="342900" indent="-342900"/>
            <a:r>
              <a:rPr lang="ru-RU" sz="2400" b="1">
                <a:solidFill>
                  <a:srgbClr val="FF0000"/>
                </a:solidFill>
                <a:latin typeface="Arial" pitchFamily="34" charset="0"/>
              </a:rPr>
              <a:t>10.4</a:t>
            </a:r>
            <a:r>
              <a:rPr lang="ru-RU" b="1">
                <a:solidFill>
                  <a:srgbClr val="000066"/>
                </a:solidFill>
                <a:latin typeface="Arial" pitchFamily="34" charset="0"/>
              </a:rPr>
              <a:t> </a:t>
            </a:r>
            <a:r>
              <a:rPr lang="ru-RU" sz="2000" b="1">
                <a:solidFill>
                  <a:srgbClr val="000066"/>
                </a:solidFill>
                <a:latin typeface="Arial" pitchFamily="34" charset="0"/>
              </a:rPr>
              <a:t>Наводнения – стихийные бедствия.</a:t>
            </a:r>
            <a:r>
              <a:rPr lang="ru-RU" b="1">
                <a:solidFill>
                  <a:srgbClr val="000066"/>
                </a:solidFill>
                <a:latin typeface="Arial" pitchFamily="34" charset="0"/>
              </a:rPr>
              <a:t> </a:t>
            </a:r>
            <a:r>
              <a:rPr lang="ru-RU" sz="2400" b="1">
                <a:solidFill>
                  <a:srgbClr val="000066"/>
                </a:solidFill>
                <a:latin typeface="Arial" pitchFamily="34" charset="0"/>
              </a:rPr>
              <a:t>На берегах какой реки люди чаще всего страдают от этого бедствия весной?</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Волга;    </a:t>
            </a:r>
            <a:r>
              <a:rPr lang="ru-RU" sz="2400" b="1">
                <a:solidFill>
                  <a:srgbClr val="CC0000"/>
                </a:solidFill>
                <a:latin typeface="Arial" pitchFamily="34" charset="0"/>
              </a:rPr>
              <a:t>2)</a:t>
            </a:r>
            <a:r>
              <a:rPr lang="ru-RU" sz="2400" b="1">
                <a:solidFill>
                  <a:srgbClr val="003300"/>
                </a:solidFill>
                <a:latin typeface="Arial" pitchFamily="34" charset="0"/>
              </a:rPr>
              <a:t> Лена;       </a:t>
            </a:r>
            <a:r>
              <a:rPr lang="ru-RU" sz="2400" b="1">
                <a:solidFill>
                  <a:srgbClr val="CC0000"/>
                </a:solidFill>
                <a:latin typeface="Arial" pitchFamily="34" charset="0"/>
              </a:rPr>
              <a:t>3) </a:t>
            </a:r>
            <a:r>
              <a:rPr lang="ru-RU" sz="2400" b="1">
                <a:solidFill>
                  <a:srgbClr val="003300"/>
                </a:solidFill>
                <a:latin typeface="Arial" pitchFamily="34" charset="0"/>
              </a:rPr>
              <a:t>Амур;      </a:t>
            </a:r>
            <a:r>
              <a:rPr lang="ru-RU" sz="2400" b="1">
                <a:solidFill>
                  <a:srgbClr val="CC0000"/>
                </a:solidFill>
                <a:latin typeface="Arial" pitchFamily="34" charset="0"/>
              </a:rPr>
              <a:t>4) </a:t>
            </a:r>
            <a:r>
              <a:rPr lang="ru-RU" sz="2400" b="1">
                <a:solidFill>
                  <a:srgbClr val="003300"/>
                </a:solidFill>
                <a:latin typeface="Arial" pitchFamily="34" charset="0"/>
              </a:rPr>
              <a:t>Дон.</a:t>
            </a:r>
          </a:p>
        </p:txBody>
      </p:sp>
      <p:sp>
        <p:nvSpPr>
          <p:cNvPr id="15365" name="Rectangle 5"/>
          <p:cNvSpPr>
            <a:spLocks noChangeArrowheads="1"/>
          </p:cNvSpPr>
          <p:nvPr/>
        </p:nvSpPr>
        <p:spPr bwMode="auto">
          <a:xfrm>
            <a:off x="8027988" y="148431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
        <p:nvSpPr>
          <p:cNvPr id="15366" name="Rectangle 6"/>
          <p:cNvSpPr>
            <a:spLocks noChangeArrowheads="1"/>
          </p:cNvSpPr>
          <p:nvPr/>
        </p:nvSpPr>
        <p:spPr bwMode="auto">
          <a:xfrm>
            <a:off x="8388350" y="36449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
        <p:nvSpPr>
          <p:cNvPr id="15367" name="Rectangle 7"/>
          <p:cNvSpPr>
            <a:spLocks noChangeArrowheads="1"/>
          </p:cNvSpPr>
          <p:nvPr/>
        </p:nvSpPr>
        <p:spPr bwMode="auto">
          <a:xfrm>
            <a:off x="8243888" y="566102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5365">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5366">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5367">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179388" y="260350"/>
            <a:ext cx="8569325" cy="1552575"/>
          </a:xfrm>
          <a:prstGeom prst="rect">
            <a:avLst/>
          </a:prstGeom>
          <a:noFill/>
          <a:ln w="9525">
            <a:noFill/>
            <a:miter lim="800000"/>
            <a:headEnd/>
            <a:tailEnd/>
          </a:ln>
          <a:effectLst/>
        </p:spPr>
        <p:txBody>
          <a:bodyPr anchor="ctr">
            <a:spAutoFit/>
          </a:bodyPr>
          <a:lstStyle/>
          <a:p>
            <a:r>
              <a:rPr lang="ru-RU" sz="2400" b="1">
                <a:solidFill>
                  <a:srgbClr val="FF0000"/>
                </a:solidFill>
                <a:cs typeface="Times New Roman" pitchFamily="18" charset="0"/>
              </a:rPr>
              <a:t>2.</a:t>
            </a:r>
            <a:r>
              <a:rPr lang="ru-RU" sz="2400" b="1">
                <a:solidFill>
                  <a:srgbClr val="FF0000"/>
                </a:solidFill>
                <a:ea typeface="MS Mincho" pitchFamily="49" charset="-128"/>
                <a:cs typeface="Times New Roman" pitchFamily="18" charset="0"/>
              </a:rPr>
              <a:t>26</a:t>
            </a:r>
            <a:r>
              <a:rPr lang="ru-RU" sz="2400" b="1">
                <a:ea typeface="MS Mincho" pitchFamily="49" charset="-128"/>
                <a:cs typeface="Times New Roman" pitchFamily="18" charset="0"/>
              </a:rPr>
              <a:t> </a:t>
            </a:r>
            <a:r>
              <a:rPr lang="ru-RU" sz="2400" b="1">
                <a:solidFill>
                  <a:srgbClr val="000066"/>
                </a:solidFill>
                <a:ea typeface="MS Mincho" pitchFamily="49" charset="-128"/>
                <a:cs typeface="Times New Roman" pitchFamily="18" charset="0"/>
              </a:rPr>
              <a:t>Туристические фирмы разных регионов России разработали слоганы (рекламные лозунги) для привлечения туристов в свои регионы. Установите соответствие между слоганом и регионом.</a:t>
            </a:r>
            <a:endParaRPr lang="ru-RU" sz="2400">
              <a:solidFill>
                <a:srgbClr val="000066"/>
              </a:solidFill>
              <a:latin typeface="Arial" pitchFamily="34" charset="0"/>
              <a:ea typeface="MS Mincho" pitchFamily="49" charset="-128"/>
              <a:cs typeface="Times New Roman" pitchFamily="18" charset="0"/>
            </a:endParaRPr>
          </a:p>
        </p:txBody>
      </p:sp>
      <p:graphicFrame>
        <p:nvGraphicFramePr>
          <p:cNvPr id="164881" name="Group 17"/>
          <p:cNvGraphicFramePr>
            <a:graphicFrameLocks noGrp="1"/>
          </p:cNvGraphicFramePr>
          <p:nvPr>
            <p:ph/>
          </p:nvPr>
        </p:nvGraphicFramePr>
        <p:xfrm>
          <a:off x="250825" y="1989138"/>
          <a:ext cx="8497888" cy="2755392"/>
        </p:xfrm>
        <a:graphic>
          <a:graphicData uri="http://schemas.openxmlformats.org/drawingml/2006/table">
            <a:tbl>
              <a:tblPr/>
              <a:tblGrid>
                <a:gridCol w="4968875"/>
                <a:gridCol w="35290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0000"/>
                          </a:solidFill>
                          <a:effectLst/>
                          <a:latin typeface="Arial" pitchFamily="34" charset="0"/>
                        </a:rPr>
                        <a:t>слоган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0000"/>
                          </a:solidFill>
                          <a:effectLst/>
                          <a:latin typeface="Arial" pitchFamily="34" charset="0"/>
                        </a:rPr>
                        <a:t>регион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78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А)</a:t>
                      </a:r>
                      <a:r>
                        <a:rPr kumimoji="0" lang="ru-RU" sz="2400" b="1" i="0" u="none" strike="noStrike" cap="none" normalizeH="0" baseline="0" smtClean="0">
                          <a:ln>
                            <a:noFill/>
                          </a:ln>
                          <a:solidFill>
                            <a:srgbClr val="003300"/>
                          </a:solidFill>
                          <a:effectLst/>
                          <a:latin typeface="Arial" pitchFamily="34" charset="0"/>
                        </a:rPr>
                        <a:t> Здесь можно побывать и в Западном и Восточном полушарии!</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Б)</a:t>
                      </a:r>
                      <a:r>
                        <a:rPr kumimoji="0" lang="ru-RU" sz="2400" b="1" i="0" u="none" strike="noStrike" cap="none" normalizeH="0" baseline="0" smtClean="0">
                          <a:ln>
                            <a:noFill/>
                          </a:ln>
                          <a:solidFill>
                            <a:srgbClr val="003300"/>
                          </a:solidFill>
                          <a:effectLst/>
                          <a:latin typeface="Arial" pitchFamily="34" charset="0"/>
                        </a:rPr>
                        <a:t> Добро пожаловать на берег Телецкого озера – горной жемчужины!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1)</a:t>
                      </a:r>
                      <a:r>
                        <a:rPr kumimoji="0" lang="ru-RU" sz="2400" b="1" i="0" u="none" strike="noStrike" cap="none" normalizeH="0" baseline="0" smtClean="0">
                          <a:ln>
                            <a:noFill/>
                          </a:ln>
                          <a:solidFill>
                            <a:srgbClr val="660066"/>
                          </a:solidFill>
                          <a:effectLst/>
                          <a:latin typeface="Arial" pitchFamily="34" charset="0"/>
                        </a:rPr>
                        <a:t> Приморский край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2)</a:t>
                      </a:r>
                      <a:r>
                        <a:rPr kumimoji="0" lang="ru-RU" sz="2400" b="1" i="0" u="none" strike="noStrike" cap="none" normalizeH="0" baseline="0" smtClean="0">
                          <a:ln>
                            <a:noFill/>
                          </a:ln>
                          <a:solidFill>
                            <a:srgbClr val="660066"/>
                          </a:solidFill>
                          <a:effectLst/>
                          <a:latin typeface="Arial" pitchFamily="34" charset="0"/>
                        </a:rPr>
                        <a:t> Калининградская область</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3)</a:t>
                      </a:r>
                      <a:r>
                        <a:rPr kumimoji="0" lang="ru-RU" sz="2400" b="1" i="0" u="none" strike="noStrike" cap="none" normalizeH="0" baseline="0" smtClean="0">
                          <a:ln>
                            <a:noFill/>
                          </a:ln>
                          <a:solidFill>
                            <a:srgbClr val="660066"/>
                          </a:solidFill>
                          <a:effectLst/>
                          <a:latin typeface="Arial" pitchFamily="34" charset="0"/>
                        </a:rPr>
                        <a:t> Алтайский край</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4)</a:t>
                      </a:r>
                      <a:r>
                        <a:rPr kumimoji="0" lang="ru-RU" sz="2400" b="1" i="0" u="none" strike="noStrike" cap="none" normalizeH="0" baseline="0" smtClean="0">
                          <a:ln>
                            <a:noFill/>
                          </a:ln>
                          <a:solidFill>
                            <a:srgbClr val="660066"/>
                          </a:solidFill>
                          <a:effectLst/>
                          <a:latin typeface="Arial" pitchFamily="34" charset="0"/>
                        </a:rPr>
                        <a:t> Чукотский АО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878" name="Rectangle 14"/>
          <p:cNvSpPr>
            <a:spLocks noChangeArrowheads="1"/>
          </p:cNvSpPr>
          <p:nvPr/>
        </p:nvSpPr>
        <p:spPr bwMode="auto">
          <a:xfrm>
            <a:off x="3203575" y="5373688"/>
            <a:ext cx="946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64878">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179388" y="260350"/>
            <a:ext cx="8569325" cy="1552575"/>
          </a:xfrm>
          <a:prstGeom prst="rect">
            <a:avLst/>
          </a:prstGeom>
          <a:noFill/>
          <a:ln w="9525">
            <a:noFill/>
            <a:miter lim="800000"/>
            <a:headEnd/>
            <a:tailEnd/>
          </a:ln>
          <a:effectLst/>
        </p:spPr>
        <p:txBody>
          <a:bodyPr anchor="ctr">
            <a:spAutoFit/>
          </a:bodyPr>
          <a:lstStyle/>
          <a:p>
            <a:r>
              <a:rPr lang="ru-RU" sz="2400" b="1">
                <a:solidFill>
                  <a:srgbClr val="FF0000"/>
                </a:solidFill>
                <a:cs typeface="Times New Roman" pitchFamily="18" charset="0"/>
              </a:rPr>
              <a:t>3.</a:t>
            </a:r>
            <a:r>
              <a:rPr lang="ru-RU" sz="2400" b="1">
                <a:solidFill>
                  <a:srgbClr val="FF0000"/>
                </a:solidFill>
                <a:ea typeface="MS Mincho" pitchFamily="49" charset="-128"/>
                <a:cs typeface="Times New Roman" pitchFamily="18" charset="0"/>
              </a:rPr>
              <a:t>26</a:t>
            </a:r>
            <a:r>
              <a:rPr lang="ru-RU" sz="2400" b="1">
                <a:ea typeface="MS Mincho" pitchFamily="49" charset="-128"/>
                <a:cs typeface="Times New Roman" pitchFamily="18" charset="0"/>
              </a:rPr>
              <a:t> </a:t>
            </a:r>
            <a:r>
              <a:rPr lang="ru-RU" sz="2400" b="1">
                <a:solidFill>
                  <a:srgbClr val="000066"/>
                </a:solidFill>
                <a:ea typeface="MS Mincho" pitchFamily="49" charset="-128"/>
                <a:cs typeface="Times New Roman" pitchFamily="18" charset="0"/>
              </a:rPr>
              <a:t>Туристические фирмы разных регионов России разработали слоганы (рекламные лозунги) для привлечения туристов в свои регионы. Установите соответствие между слоганом и регионом.</a:t>
            </a:r>
            <a:endParaRPr lang="ru-RU" sz="2400">
              <a:solidFill>
                <a:srgbClr val="000066"/>
              </a:solidFill>
              <a:latin typeface="Arial" pitchFamily="34" charset="0"/>
              <a:ea typeface="MS Mincho" pitchFamily="49" charset="-128"/>
              <a:cs typeface="Times New Roman" pitchFamily="18" charset="0"/>
            </a:endParaRPr>
          </a:p>
        </p:txBody>
      </p:sp>
      <p:graphicFrame>
        <p:nvGraphicFramePr>
          <p:cNvPr id="165908" name="Group 20"/>
          <p:cNvGraphicFramePr>
            <a:graphicFrameLocks noGrp="1"/>
          </p:cNvGraphicFramePr>
          <p:nvPr>
            <p:ph/>
          </p:nvPr>
        </p:nvGraphicFramePr>
        <p:xfrm>
          <a:off x="250825" y="1989138"/>
          <a:ext cx="8497888" cy="3267456"/>
        </p:xfrm>
        <a:graphic>
          <a:graphicData uri="http://schemas.openxmlformats.org/drawingml/2006/table">
            <a:tbl>
              <a:tblPr/>
              <a:tblGrid>
                <a:gridCol w="4968875"/>
                <a:gridCol w="35290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0000"/>
                          </a:solidFill>
                          <a:effectLst/>
                          <a:latin typeface="Arial" pitchFamily="34" charset="0"/>
                        </a:rPr>
                        <a:t>слоган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0000"/>
                          </a:solidFill>
                          <a:effectLst/>
                          <a:latin typeface="Arial" pitchFamily="34" charset="0"/>
                        </a:rPr>
                        <a:t>регион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78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А)</a:t>
                      </a:r>
                      <a:r>
                        <a:rPr kumimoji="0" lang="ru-RU" sz="2400" b="1" i="0" u="none" strike="noStrike" cap="none" normalizeH="0" baseline="0" smtClean="0">
                          <a:ln>
                            <a:noFill/>
                          </a:ln>
                          <a:solidFill>
                            <a:srgbClr val="003300"/>
                          </a:solidFill>
                          <a:effectLst/>
                          <a:latin typeface="Arial" pitchFamily="34" charset="0"/>
                        </a:rPr>
                        <a:t> Добро пожаловать в край солнца, целебного воздуха и минеральных лечебных источников!</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Б)</a:t>
                      </a:r>
                      <a:r>
                        <a:rPr kumimoji="0" lang="ru-RU" sz="2400" b="1" i="0" u="none" strike="noStrike" cap="none" normalizeH="0" baseline="0" smtClean="0">
                          <a:ln>
                            <a:noFill/>
                          </a:ln>
                          <a:solidFill>
                            <a:srgbClr val="003300"/>
                          </a:solidFill>
                          <a:effectLst/>
                          <a:latin typeface="Arial" pitchFamily="34" charset="0"/>
                        </a:rPr>
                        <a:t>  Перейди границу частей света! </a:t>
                      </a:r>
                      <a:endParaRPr kumimoji="0" lang="ru-RU" sz="2400" b="1" i="0" u="none" strike="noStrike" cap="none" normalizeH="0" baseline="0" smtClean="0">
                        <a:ln>
                          <a:noFill/>
                        </a:ln>
                        <a:solidFill>
                          <a:srgbClr val="003300"/>
                        </a:solidFill>
                        <a:effectLst/>
                        <a:latin typeface="Arial" pitchFamily="34" charset="0"/>
                        <a:ea typeface="MS Mincho" pitchFamily="49" charset="-128"/>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1)</a:t>
                      </a:r>
                      <a:r>
                        <a:rPr kumimoji="0" lang="ru-RU" sz="2400" b="1" i="0" u="none" strike="noStrike" cap="none" normalizeH="0" baseline="0" smtClean="0">
                          <a:ln>
                            <a:noFill/>
                          </a:ln>
                          <a:solidFill>
                            <a:srgbClr val="660066"/>
                          </a:solidFill>
                          <a:effectLst/>
                          <a:latin typeface="Arial" pitchFamily="34" charset="0"/>
                        </a:rPr>
                        <a:t> Ставропольский край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2)</a:t>
                      </a:r>
                      <a:r>
                        <a:rPr kumimoji="0" lang="ru-RU" sz="2400" b="1" i="0" u="none" strike="noStrike" cap="none" normalizeH="0" baseline="0" smtClean="0">
                          <a:ln>
                            <a:noFill/>
                          </a:ln>
                          <a:solidFill>
                            <a:srgbClr val="660066"/>
                          </a:solidFill>
                          <a:effectLst/>
                          <a:latin typeface="Arial" pitchFamily="34" charset="0"/>
                        </a:rPr>
                        <a:t> Мурманская область</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3)</a:t>
                      </a:r>
                      <a:r>
                        <a:rPr kumimoji="0" lang="ru-RU" sz="2400" b="1" i="0" u="none" strike="noStrike" cap="none" normalizeH="0" baseline="0" smtClean="0">
                          <a:ln>
                            <a:noFill/>
                          </a:ln>
                          <a:solidFill>
                            <a:srgbClr val="660066"/>
                          </a:solidFill>
                          <a:effectLst/>
                          <a:latin typeface="Arial" pitchFamily="34" charset="0"/>
                        </a:rPr>
                        <a:t> Свердловская область</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4)</a:t>
                      </a:r>
                      <a:r>
                        <a:rPr kumimoji="0" lang="ru-RU" sz="2400" b="1" i="0" u="none" strike="noStrike" cap="none" normalizeH="0" baseline="0" smtClean="0">
                          <a:ln>
                            <a:noFill/>
                          </a:ln>
                          <a:solidFill>
                            <a:srgbClr val="660066"/>
                          </a:solidFill>
                          <a:effectLst/>
                          <a:latin typeface="Arial" pitchFamily="34" charset="0"/>
                        </a:rPr>
                        <a:t> Пермский край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5902" name="Rectangle 14"/>
          <p:cNvSpPr>
            <a:spLocks noChangeArrowheads="1"/>
          </p:cNvSpPr>
          <p:nvPr/>
        </p:nvSpPr>
        <p:spPr bwMode="auto">
          <a:xfrm>
            <a:off x="3203575" y="5373688"/>
            <a:ext cx="946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65902">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179388" y="260350"/>
            <a:ext cx="8569325" cy="1552575"/>
          </a:xfrm>
          <a:prstGeom prst="rect">
            <a:avLst/>
          </a:prstGeom>
          <a:noFill/>
          <a:ln w="9525">
            <a:noFill/>
            <a:miter lim="800000"/>
            <a:headEnd/>
            <a:tailEnd/>
          </a:ln>
          <a:effectLst/>
        </p:spPr>
        <p:txBody>
          <a:bodyPr anchor="ctr">
            <a:spAutoFit/>
          </a:bodyPr>
          <a:lstStyle/>
          <a:p>
            <a:r>
              <a:rPr lang="ru-RU" sz="2400" b="1">
                <a:solidFill>
                  <a:srgbClr val="FF0000"/>
                </a:solidFill>
                <a:cs typeface="Times New Roman" pitchFamily="18" charset="0"/>
              </a:rPr>
              <a:t>4.</a:t>
            </a:r>
            <a:r>
              <a:rPr lang="ru-RU" sz="2400" b="1">
                <a:solidFill>
                  <a:srgbClr val="FF0000"/>
                </a:solidFill>
                <a:ea typeface="MS Mincho" pitchFamily="49" charset="-128"/>
                <a:cs typeface="Times New Roman" pitchFamily="18" charset="0"/>
              </a:rPr>
              <a:t>26</a:t>
            </a:r>
            <a:r>
              <a:rPr lang="ru-RU" sz="2400" b="1">
                <a:ea typeface="MS Mincho" pitchFamily="49" charset="-128"/>
                <a:cs typeface="Times New Roman" pitchFamily="18" charset="0"/>
              </a:rPr>
              <a:t> </a:t>
            </a:r>
            <a:r>
              <a:rPr lang="ru-RU" sz="2400" b="1">
                <a:solidFill>
                  <a:srgbClr val="000066"/>
                </a:solidFill>
                <a:ea typeface="MS Mincho" pitchFamily="49" charset="-128"/>
                <a:cs typeface="Times New Roman" pitchFamily="18" charset="0"/>
              </a:rPr>
              <a:t>Туристические фирмы разных регионов России разработали слоганы (рекламные лозунги) для привлечения туристов в свои регионы. Установите соответствие между слоганом и регионом.</a:t>
            </a:r>
            <a:endParaRPr lang="ru-RU" sz="2400">
              <a:solidFill>
                <a:srgbClr val="000066"/>
              </a:solidFill>
              <a:latin typeface="Arial" pitchFamily="34" charset="0"/>
              <a:ea typeface="MS Mincho" pitchFamily="49" charset="-128"/>
              <a:cs typeface="Times New Roman" pitchFamily="18" charset="0"/>
            </a:endParaRPr>
          </a:p>
        </p:txBody>
      </p:sp>
      <p:graphicFrame>
        <p:nvGraphicFramePr>
          <p:cNvPr id="166933" name="Group 21"/>
          <p:cNvGraphicFramePr>
            <a:graphicFrameLocks noGrp="1"/>
          </p:cNvGraphicFramePr>
          <p:nvPr>
            <p:ph/>
          </p:nvPr>
        </p:nvGraphicFramePr>
        <p:xfrm>
          <a:off x="250825" y="1989138"/>
          <a:ext cx="8642350" cy="3633216"/>
        </p:xfrm>
        <a:graphic>
          <a:graphicData uri="http://schemas.openxmlformats.org/drawingml/2006/table">
            <a:tbl>
              <a:tblPr/>
              <a:tblGrid>
                <a:gridCol w="4614863"/>
                <a:gridCol w="4027487"/>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0000"/>
                          </a:solidFill>
                          <a:effectLst/>
                          <a:latin typeface="Arial" pitchFamily="34" charset="0"/>
                        </a:rPr>
                        <a:t>слоган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0000"/>
                          </a:solidFill>
                          <a:effectLst/>
                          <a:latin typeface="Arial" pitchFamily="34" charset="0"/>
                        </a:rPr>
                        <a:t>регион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78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А)</a:t>
                      </a:r>
                      <a:r>
                        <a:rPr kumimoji="0" lang="ru-RU" sz="2400" b="1" i="0" u="none" strike="noStrike" cap="none" normalizeH="0" baseline="0" smtClean="0">
                          <a:ln>
                            <a:noFill/>
                          </a:ln>
                          <a:solidFill>
                            <a:srgbClr val="003300"/>
                          </a:solidFill>
                          <a:effectLst/>
                          <a:latin typeface="Arial" pitchFamily="34" charset="0"/>
                        </a:rPr>
                        <a:t> Добро пожаловать в «Янтарный край»,  самый западный регион России!</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Б)</a:t>
                      </a:r>
                      <a:r>
                        <a:rPr kumimoji="0" lang="ru-RU" sz="2400" b="1" i="0" u="none" strike="noStrike" cap="none" normalizeH="0" baseline="0" smtClean="0">
                          <a:ln>
                            <a:noFill/>
                          </a:ln>
                          <a:solidFill>
                            <a:srgbClr val="003300"/>
                          </a:solidFill>
                          <a:effectLst/>
                          <a:latin typeface="Arial" pitchFamily="34" charset="0"/>
                        </a:rPr>
                        <a:t> Здесь можно любоваться горными ландшафтами: сверкающими голубизной ледниками, зеленеющими альпийскими лугами.</a:t>
                      </a:r>
                      <a:endParaRPr kumimoji="0" lang="ru-RU" sz="2400" b="1" i="0" u="none" strike="noStrike" cap="none" normalizeH="0" baseline="0" smtClean="0">
                        <a:ln>
                          <a:noFill/>
                        </a:ln>
                        <a:solidFill>
                          <a:srgbClr val="003300"/>
                        </a:solidFill>
                        <a:effectLst/>
                        <a:latin typeface="Arial" pitchFamily="34" charset="0"/>
                        <a:ea typeface="MS Mincho" pitchFamily="49" charset="-128"/>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1)</a:t>
                      </a:r>
                      <a:r>
                        <a:rPr kumimoji="0" lang="ru-RU" sz="2400" b="1" i="0" u="none" strike="noStrike" cap="none" normalizeH="0" baseline="0" smtClean="0">
                          <a:ln>
                            <a:noFill/>
                          </a:ln>
                          <a:solidFill>
                            <a:srgbClr val="660066"/>
                          </a:solidFill>
                          <a:effectLst/>
                          <a:latin typeface="Arial" pitchFamily="34" charset="0"/>
                        </a:rPr>
                        <a:t> Ставропольский край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2)</a:t>
                      </a:r>
                      <a:r>
                        <a:rPr kumimoji="0" lang="ru-RU" sz="2400" b="1" i="0" u="none" strike="noStrike" cap="none" normalizeH="0" baseline="0" smtClean="0">
                          <a:ln>
                            <a:noFill/>
                          </a:ln>
                          <a:solidFill>
                            <a:srgbClr val="660066"/>
                          </a:solidFill>
                          <a:effectLst/>
                          <a:latin typeface="Arial" pitchFamily="34" charset="0"/>
                        </a:rPr>
                        <a:t> Кабардино-Балкарская Республика</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3)</a:t>
                      </a:r>
                      <a:r>
                        <a:rPr kumimoji="0" lang="ru-RU" sz="2400" b="1" i="0" u="none" strike="noStrike" cap="none" normalizeH="0" baseline="0" smtClean="0">
                          <a:ln>
                            <a:noFill/>
                          </a:ln>
                          <a:solidFill>
                            <a:srgbClr val="660066"/>
                          </a:solidFill>
                          <a:effectLst/>
                          <a:latin typeface="Arial" pitchFamily="34" charset="0"/>
                        </a:rPr>
                        <a:t> Калининградская область</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4)</a:t>
                      </a:r>
                      <a:r>
                        <a:rPr kumimoji="0" lang="ru-RU" sz="2400" b="1" i="0" u="none" strike="noStrike" cap="none" normalizeH="0" baseline="0" smtClean="0">
                          <a:ln>
                            <a:noFill/>
                          </a:ln>
                          <a:solidFill>
                            <a:srgbClr val="660066"/>
                          </a:solidFill>
                          <a:effectLst/>
                          <a:latin typeface="Arial" pitchFamily="34" charset="0"/>
                        </a:rPr>
                        <a:t> Чувашская Республика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6926" name="Rectangle 14"/>
          <p:cNvSpPr>
            <a:spLocks noChangeArrowheads="1"/>
          </p:cNvSpPr>
          <p:nvPr/>
        </p:nvSpPr>
        <p:spPr bwMode="auto">
          <a:xfrm>
            <a:off x="3276600" y="5661025"/>
            <a:ext cx="946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66926">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179388" y="260350"/>
            <a:ext cx="8569325" cy="1552575"/>
          </a:xfrm>
          <a:prstGeom prst="rect">
            <a:avLst/>
          </a:prstGeom>
          <a:noFill/>
          <a:ln w="9525">
            <a:noFill/>
            <a:miter lim="800000"/>
            <a:headEnd/>
            <a:tailEnd/>
          </a:ln>
          <a:effectLst/>
        </p:spPr>
        <p:txBody>
          <a:bodyPr anchor="ctr">
            <a:spAutoFit/>
          </a:bodyPr>
          <a:lstStyle/>
          <a:p>
            <a:r>
              <a:rPr lang="ru-RU" sz="2400" b="1">
                <a:solidFill>
                  <a:srgbClr val="FF0000"/>
                </a:solidFill>
                <a:cs typeface="Times New Roman" pitchFamily="18" charset="0"/>
              </a:rPr>
              <a:t>5.</a:t>
            </a:r>
            <a:r>
              <a:rPr lang="ru-RU" sz="2400" b="1">
                <a:solidFill>
                  <a:srgbClr val="FF0000"/>
                </a:solidFill>
                <a:ea typeface="MS Mincho" pitchFamily="49" charset="-128"/>
                <a:cs typeface="Times New Roman" pitchFamily="18" charset="0"/>
              </a:rPr>
              <a:t>26</a:t>
            </a:r>
            <a:r>
              <a:rPr lang="ru-RU" sz="2400" b="1">
                <a:ea typeface="MS Mincho" pitchFamily="49" charset="-128"/>
                <a:cs typeface="Times New Roman" pitchFamily="18" charset="0"/>
              </a:rPr>
              <a:t> </a:t>
            </a:r>
            <a:r>
              <a:rPr lang="ru-RU" sz="2400" b="1">
                <a:solidFill>
                  <a:srgbClr val="000066"/>
                </a:solidFill>
                <a:ea typeface="MS Mincho" pitchFamily="49" charset="-128"/>
                <a:cs typeface="Times New Roman" pitchFamily="18" charset="0"/>
              </a:rPr>
              <a:t>Туристические фирмы разных регионов России разработали слоганы (рекламные лозунги) для привлечения туристов в свои регионы. Установите соответствие между слоганом и регионом.</a:t>
            </a:r>
            <a:endParaRPr lang="ru-RU" sz="2400">
              <a:solidFill>
                <a:srgbClr val="000066"/>
              </a:solidFill>
              <a:latin typeface="Arial" pitchFamily="34" charset="0"/>
              <a:ea typeface="MS Mincho" pitchFamily="49" charset="-128"/>
              <a:cs typeface="Times New Roman" pitchFamily="18" charset="0"/>
            </a:endParaRPr>
          </a:p>
        </p:txBody>
      </p:sp>
      <p:graphicFrame>
        <p:nvGraphicFramePr>
          <p:cNvPr id="167961" name="Group 25"/>
          <p:cNvGraphicFramePr>
            <a:graphicFrameLocks noGrp="1"/>
          </p:cNvGraphicFramePr>
          <p:nvPr>
            <p:ph/>
          </p:nvPr>
        </p:nvGraphicFramePr>
        <p:xfrm>
          <a:off x="250825" y="1989138"/>
          <a:ext cx="8497888" cy="3267456"/>
        </p:xfrm>
        <a:graphic>
          <a:graphicData uri="http://schemas.openxmlformats.org/drawingml/2006/table">
            <a:tbl>
              <a:tblPr/>
              <a:tblGrid>
                <a:gridCol w="4968875"/>
                <a:gridCol w="35290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0000"/>
                          </a:solidFill>
                          <a:effectLst/>
                          <a:latin typeface="Arial" pitchFamily="34" charset="0"/>
                        </a:rPr>
                        <a:t>слоган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0000"/>
                          </a:solidFill>
                          <a:effectLst/>
                          <a:latin typeface="Arial" pitchFamily="34" charset="0"/>
                        </a:rPr>
                        <a:t>регион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78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А)</a:t>
                      </a:r>
                      <a:r>
                        <a:rPr kumimoji="0" lang="ru-RU" sz="2400" b="1" i="0" u="none" strike="noStrike" cap="none" normalizeH="0" baseline="0" smtClean="0">
                          <a:ln>
                            <a:noFill/>
                          </a:ln>
                          <a:solidFill>
                            <a:srgbClr val="003300"/>
                          </a:solidFill>
                          <a:effectLst/>
                          <a:latin typeface="Arial" pitchFamily="34" charset="0"/>
                        </a:rPr>
                        <a:t> Соверши восхождение на высочайшую вершину России!</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Б) </a:t>
                      </a:r>
                      <a:r>
                        <a:rPr kumimoji="0" lang="ru-RU" sz="2400" b="1" i="0" u="none" strike="noStrike" cap="none" normalizeH="0" baseline="0" smtClean="0">
                          <a:ln>
                            <a:noFill/>
                          </a:ln>
                          <a:solidFill>
                            <a:srgbClr val="003300"/>
                          </a:solidFill>
                          <a:effectLst/>
                          <a:latin typeface="Arial" pitchFamily="34" charset="0"/>
                        </a:rPr>
                        <a:t>Здесь вы можете увидеть заросли цветущего лотоса и гнездовья птиц в дельте крупнейшей европейской реки</a:t>
                      </a:r>
                      <a:endParaRPr kumimoji="0" lang="ru-RU" sz="2400" b="1" i="0" u="none" strike="noStrike" cap="none" normalizeH="0" baseline="0" smtClean="0">
                        <a:ln>
                          <a:noFill/>
                        </a:ln>
                        <a:solidFill>
                          <a:srgbClr val="003300"/>
                        </a:solidFill>
                        <a:effectLst/>
                        <a:latin typeface="Arial" pitchFamily="34" charset="0"/>
                        <a:ea typeface="MS Mincho" pitchFamily="49" charset="-128"/>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1)</a:t>
                      </a:r>
                      <a:r>
                        <a:rPr kumimoji="0" lang="ru-RU" sz="2400" b="1" i="0" u="none" strike="noStrike" cap="none" normalizeH="0" baseline="0" smtClean="0">
                          <a:ln>
                            <a:noFill/>
                          </a:ln>
                          <a:solidFill>
                            <a:srgbClr val="660066"/>
                          </a:solidFill>
                          <a:effectLst/>
                          <a:latin typeface="Arial" pitchFamily="34" charset="0"/>
                        </a:rPr>
                        <a:t> Республика Алтай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2)</a:t>
                      </a:r>
                      <a:r>
                        <a:rPr kumimoji="0" lang="ru-RU" sz="2400" b="1" i="0" u="none" strike="noStrike" cap="none" normalizeH="0" baseline="0" smtClean="0">
                          <a:ln>
                            <a:noFill/>
                          </a:ln>
                          <a:solidFill>
                            <a:srgbClr val="660066"/>
                          </a:solidFill>
                          <a:effectLst/>
                          <a:latin typeface="Arial" pitchFamily="34" charset="0"/>
                        </a:rPr>
                        <a:t> Астраханская область</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3)</a:t>
                      </a:r>
                      <a:r>
                        <a:rPr kumimoji="0" lang="ru-RU" sz="2400" b="1" i="0" u="none" strike="noStrike" cap="none" normalizeH="0" baseline="0" smtClean="0">
                          <a:ln>
                            <a:noFill/>
                          </a:ln>
                          <a:solidFill>
                            <a:srgbClr val="660066"/>
                          </a:solidFill>
                          <a:effectLst/>
                          <a:latin typeface="Arial" pitchFamily="34" charset="0"/>
                        </a:rPr>
                        <a:t> Чукотский АО</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4)</a:t>
                      </a:r>
                      <a:r>
                        <a:rPr kumimoji="0" lang="ru-RU" sz="2400" b="1" i="0" u="none" strike="noStrike" cap="none" normalizeH="0" baseline="0" smtClean="0">
                          <a:ln>
                            <a:noFill/>
                          </a:ln>
                          <a:solidFill>
                            <a:srgbClr val="660066"/>
                          </a:solidFill>
                          <a:effectLst/>
                          <a:latin typeface="Arial" pitchFamily="34" charset="0"/>
                        </a:rPr>
                        <a:t> Кабардино-Балкарская Республика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7950" name="Rectangle 14"/>
          <p:cNvSpPr>
            <a:spLocks noChangeArrowheads="1"/>
          </p:cNvSpPr>
          <p:nvPr/>
        </p:nvSpPr>
        <p:spPr bwMode="auto">
          <a:xfrm>
            <a:off x="3203575" y="5373688"/>
            <a:ext cx="946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6795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179388" y="260350"/>
            <a:ext cx="8569325" cy="1552575"/>
          </a:xfrm>
          <a:prstGeom prst="rect">
            <a:avLst/>
          </a:prstGeom>
          <a:noFill/>
          <a:ln w="9525">
            <a:noFill/>
            <a:miter lim="800000"/>
            <a:headEnd/>
            <a:tailEnd/>
          </a:ln>
          <a:effectLst/>
        </p:spPr>
        <p:txBody>
          <a:bodyPr anchor="ctr">
            <a:spAutoFit/>
          </a:bodyPr>
          <a:lstStyle/>
          <a:p>
            <a:r>
              <a:rPr lang="ru-RU" sz="2400" b="1">
                <a:solidFill>
                  <a:srgbClr val="FF0000"/>
                </a:solidFill>
                <a:cs typeface="Times New Roman" pitchFamily="18" charset="0"/>
              </a:rPr>
              <a:t>6.</a:t>
            </a:r>
            <a:r>
              <a:rPr lang="ru-RU" sz="2400" b="1">
                <a:solidFill>
                  <a:srgbClr val="FF0000"/>
                </a:solidFill>
                <a:ea typeface="MS Mincho" pitchFamily="49" charset="-128"/>
                <a:cs typeface="Times New Roman" pitchFamily="18" charset="0"/>
              </a:rPr>
              <a:t>26</a:t>
            </a:r>
            <a:r>
              <a:rPr lang="ru-RU" sz="2400" b="1">
                <a:ea typeface="MS Mincho" pitchFamily="49" charset="-128"/>
                <a:cs typeface="Times New Roman" pitchFamily="18" charset="0"/>
              </a:rPr>
              <a:t> </a:t>
            </a:r>
            <a:r>
              <a:rPr lang="ru-RU" sz="2400" b="1">
                <a:solidFill>
                  <a:srgbClr val="000066"/>
                </a:solidFill>
                <a:ea typeface="MS Mincho" pitchFamily="49" charset="-128"/>
                <a:cs typeface="Times New Roman" pitchFamily="18" charset="0"/>
              </a:rPr>
              <a:t>Туристические фирмы разных регионов России разработали слоганы (рекламные лозунги) для привлечения туристов в свои регионы. Установите соответствие между слоганом и регионом.</a:t>
            </a:r>
            <a:endParaRPr lang="ru-RU" sz="2400">
              <a:solidFill>
                <a:srgbClr val="000066"/>
              </a:solidFill>
              <a:latin typeface="Arial" pitchFamily="34" charset="0"/>
              <a:ea typeface="MS Mincho" pitchFamily="49" charset="-128"/>
              <a:cs typeface="Times New Roman" pitchFamily="18" charset="0"/>
            </a:endParaRPr>
          </a:p>
        </p:txBody>
      </p:sp>
      <p:graphicFrame>
        <p:nvGraphicFramePr>
          <p:cNvPr id="168981" name="Group 21"/>
          <p:cNvGraphicFramePr>
            <a:graphicFrameLocks noGrp="1"/>
          </p:cNvGraphicFramePr>
          <p:nvPr>
            <p:ph/>
          </p:nvPr>
        </p:nvGraphicFramePr>
        <p:xfrm>
          <a:off x="250825" y="1989138"/>
          <a:ext cx="8497888" cy="3486912"/>
        </p:xfrm>
        <a:graphic>
          <a:graphicData uri="http://schemas.openxmlformats.org/drawingml/2006/table">
            <a:tbl>
              <a:tblPr/>
              <a:tblGrid>
                <a:gridCol w="5184775"/>
                <a:gridCol w="33131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0000"/>
                          </a:solidFill>
                          <a:effectLst/>
                          <a:latin typeface="Arial" pitchFamily="34" charset="0"/>
                        </a:rPr>
                        <a:t>слоган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0000"/>
                          </a:solidFill>
                          <a:effectLst/>
                          <a:latin typeface="Arial" pitchFamily="34" charset="0"/>
                        </a:rPr>
                        <a:t>регион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78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А)</a:t>
                      </a:r>
                      <a:r>
                        <a:rPr kumimoji="0" lang="ru-RU" sz="2400" b="1" i="0" u="none" strike="noStrike" cap="none" normalizeH="0" baseline="0" smtClean="0">
                          <a:ln>
                            <a:noFill/>
                          </a:ln>
                          <a:solidFill>
                            <a:srgbClr val="003300"/>
                          </a:solidFill>
                          <a:effectLst/>
                          <a:latin typeface="Arial" pitchFamily="34" charset="0"/>
                        </a:rPr>
                        <a:t> </a:t>
                      </a:r>
                      <a:r>
                        <a:rPr kumimoji="0" lang="ru-RU" sz="2400" b="1" i="0" u="none" strike="noStrike" cap="none" normalizeH="0" baseline="0" smtClean="0">
                          <a:ln>
                            <a:noFill/>
                          </a:ln>
                          <a:solidFill>
                            <a:srgbClr val="003300"/>
                          </a:solidFill>
                          <a:effectLst/>
                          <a:latin typeface="Times New Roman" pitchFamily="18" charset="0"/>
                        </a:rPr>
                        <a:t>Мы предлагаем вертолетную экскурсию над удивительной Долиной Гейзеров. Вы можете совершить морскую прогулку по Авачинской бухте и Тихому океану!</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Б) </a:t>
                      </a:r>
                      <a:r>
                        <a:rPr kumimoji="0" lang="ru-RU" sz="2400" b="1" i="0" u="none" strike="noStrike" cap="none" normalizeH="0" baseline="0" smtClean="0">
                          <a:ln>
                            <a:noFill/>
                          </a:ln>
                          <a:solidFill>
                            <a:srgbClr val="003300"/>
                          </a:solidFill>
                          <a:effectLst/>
                          <a:latin typeface="Arial" pitchFamily="34" charset="0"/>
                          <a:cs typeface="Times New Roman" pitchFamily="18" charset="0"/>
                        </a:rPr>
                        <a:t>У нас вы можете посетить</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cs typeface="Times New Roman" pitchFamily="18" charset="0"/>
                        </a:rPr>
                        <a:t>уникальный Ильменский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cs typeface="Times New Roman" pitchFamily="18" charset="0"/>
                        </a:rPr>
                        <a:t>минералогический заповедник.</a:t>
                      </a:r>
                      <a:endParaRPr kumimoji="0" lang="ru-RU" sz="2400" b="1" i="0" u="none" strike="noStrike" cap="none" normalizeH="0" baseline="0" smtClean="0">
                        <a:ln>
                          <a:noFill/>
                        </a:ln>
                        <a:solidFill>
                          <a:srgbClr val="003300"/>
                        </a:solidFill>
                        <a:effectLst/>
                        <a:latin typeface="Arial" pitchFamily="34" charset="0"/>
                        <a:ea typeface="MS Mincho" pitchFamily="49" charset="-128"/>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1)</a:t>
                      </a:r>
                      <a:r>
                        <a:rPr kumimoji="0" lang="ru-RU" sz="2400" b="1" i="0" u="none" strike="noStrike" cap="none" normalizeH="0" baseline="0" smtClean="0">
                          <a:ln>
                            <a:noFill/>
                          </a:ln>
                          <a:solidFill>
                            <a:srgbClr val="660066"/>
                          </a:solidFill>
                          <a:effectLst/>
                          <a:latin typeface="Arial" pitchFamily="34" charset="0"/>
                        </a:rPr>
                        <a:t> Республика Алтай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2)</a:t>
                      </a:r>
                      <a:r>
                        <a:rPr kumimoji="0" lang="ru-RU" sz="2400" b="1" i="0" u="none" strike="noStrike" cap="none" normalizeH="0" baseline="0" smtClean="0">
                          <a:ln>
                            <a:noFill/>
                          </a:ln>
                          <a:solidFill>
                            <a:srgbClr val="660066"/>
                          </a:solidFill>
                          <a:effectLst/>
                          <a:latin typeface="Arial" pitchFamily="34" charset="0"/>
                        </a:rPr>
                        <a:t> Астраханская область</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3)</a:t>
                      </a:r>
                      <a:r>
                        <a:rPr kumimoji="0" lang="ru-RU" sz="2400" b="1" i="0" u="none" strike="noStrike" cap="none" normalizeH="0" baseline="0" smtClean="0">
                          <a:ln>
                            <a:noFill/>
                          </a:ln>
                          <a:solidFill>
                            <a:srgbClr val="660066"/>
                          </a:solidFill>
                          <a:effectLst/>
                          <a:latin typeface="Arial" pitchFamily="34" charset="0"/>
                        </a:rPr>
                        <a:t> Камчатский край</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4)</a:t>
                      </a:r>
                      <a:r>
                        <a:rPr kumimoji="0" lang="ru-RU" sz="2400" b="1" i="0" u="none" strike="noStrike" cap="none" normalizeH="0" baseline="0" smtClean="0">
                          <a:ln>
                            <a:noFill/>
                          </a:ln>
                          <a:solidFill>
                            <a:srgbClr val="660066"/>
                          </a:solidFill>
                          <a:effectLst/>
                          <a:latin typeface="Arial" pitchFamily="34" charset="0"/>
                        </a:rPr>
                        <a:t> Челябинская область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8974" name="Rectangle 14"/>
          <p:cNvSpPr>
            <a:spLocks noChangeArrowheads="1"/>
          </p:cNvSpPr>
          <p:nvPr/>
        </p:nvSpPr>
        <p:spPr bwMode="auto">
          <a:xfrm>
            <a:off x="4500563" y="5943600"/>
            <a:ext cx="946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68974">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179388" y="260350"/>
            <a:ext cx="8569325" cy="1552575"/>
          </a:xfrm>
          <a:prstGeom prst="rect">
            <a:avLst/>
          </a:prstGeom>
          <a:noFill/>
          <a:ln w="9525">
            <a:noFill/>
            <a:miter lim="800000"/>
            <a:headEnd/>
            <a:tailEnd/>
          </a:ln>
          <a:effectLst/>
        </p:spPr>
        <p:txBody>
          <a:bodyPr anchor="ctr">
            <a:spAutoFit/>
          </a:bodyPr>
          <a:lstStyle/>
          <a:p>
            <a:r>
              <a:rPr lang="ru-RU" sz="2400" b="1">
                <a:solidFill>
                  <a:srgbClr val="FF0000"/>
                </a:solidFill>
                <a:cs typeface="Times New Roman" pitchFamily="18" charset="0"/>
              </a:rPr>
              <a:t>7.</a:t>
            </a:r>
            <a:r>
              <a:rPr lang="ru-RU" sz="2400" b="1">
                <a:solidFill>
                  <a:srgbClr val="FF0000"/>
                </a:solidFill>
                <a:ea typeface="MS Mincho" pitchFamily="49" charset="-128"/>
                <a:cs typeface="Times New Roman" pitchFamily="18" charset="0"/>
              </a:rPr>
              <a:t>26</a:t>
            </a:r>
            <a:r>
              <a:rPr lang="ru-RU" sz="2400" b="1">
                <a:ea typeface="MS Mincho" pitchFamily="49" charset="-128"/>
                <a:cs typeface="Times New Roman" pitchFamily="18" charset="0"/>
              </a:rPr>
              <a:t> </a:t>
            </a:r>
            <a:r>
              <a:rPr lang="ru-RU" sz="2400" b="1">
                <a:solidFill>
                  <a:srgbClr val="000066"/>
                </a:solidFill>
                <a:ea typeface="MS Mincho" pitchFamily="49" charset="-128"/>
                <a:cs typeface="Times New Roman" pitchFamily="18" charset="0"/>
              </a:rPr>
              <a:t>Туристические фирмы разных регионов России разработали слоганы (рекламные лозунги) для привлечения туристов в свои регионы. Установите соответствие между слоганом и регионом.</a:t>
            </a:r>
            <a:endParaRPr lang="ru-RU" sz="2400">
              <a:solidFill>
                <a:srgbClr val="000066"/>
              </a:solidFill>
              <a:latin typeface="Arial" pitchFamily="34" charset="0"/>
              <a:ea typeface="MS Mincho" pitchFamily="49" charset="-128"/>
              <a:cs typeface="Times New Roman" pitchFamily="18" charset="0"/>
            </a:endParaRPr>
          </a:p>
        </p:txBody>
      </p:sp>
      <p:graphicFrame>
        <p:nvGraphicFramePr>
          <p:cNvPr id="170006" name="Group 22"/>
          <p:cNvGraphicFramePr>
            <a:graphicFrameLocks noGrp="1"/>
          </p:cNvGraphicFramePr>
          <p:nvPr>
            <p:ph/>
          </p:nvPr>
        </p:nvGraphicFramePr>
        <p:xfrm>
          <a:off x="250825" y="1989138"/>
          <a:ext cx="8497888" cy="2901696"/>
        </p:xfrm>
        <a:graphic>
          <a:graphicData uri="http://schemas.openxmlformats.org/drawingml/2006/table">
            <a:tbl>
              <a:tblPr/>
              <a:tblGrid>
                <a:gridCol w="4752975"/>
                <a:gridCol w="37449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0000"/>
                          </a:solidFill>
                          <a:effectLst/>
                          <a:latin typeface="Arial" pitchFamily="34" charset="0"/>
                        </a:rPr>
                        <a:t>слоган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0000"/>
                          </a:solidFill>
                          <a:effectLst/>
                          <a:latin typeface="Arial" pitchFamily="34" charset="0"/>
                        </a:rPr>
                        <a:t>регион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78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А)</a:t>
                      </a:r>
                      <a:r>
                        <a:rPr kumimoji="0" lang="ru-RU" sz="2400" b="1" i="0" u="none" strike="noStrike" cap="none" normalizeH="0" baseline="0" smtClean="0">
                          <a:ln>
                            <a:noFill/>
                          </a:ln>
                          <a:solidFill>
                            <a:srgbClr val="003300"/>
                          </a:solidFill>
                          <a:effectLst/>
                          <a:latin typeface="Arial" pitchFamily="34" charset="0"/>
                        </a:rPr>
                        <a:t> </a:t>
                      </a:r>
                      <a:r>
                        <a:rPr kumimoji="0" lang="ru-RU" sz="2400" b="1" i="0" u="none" strike="noStrike" cap="none" normalizeH="0" baseline="0" smtClean="0">
                          <a:ln>
                            <a:noFill/>
                          </a:ln>
                          <a:solidFill>
                            <a:srgbClr val="003300"/>
                          </a:solidFill>
                          <a:effectLst/>
                          <a:latin typeface="Arial" pitchFamily="34" charset="0"/>
                          <a:cs typeface="Times New Roman" pitchFamily="18" charset="0"/>
                        </a:rPr>
                        <a:t>Посетите центр буддизма России – Иволгинский дацан!</a:t>
                      </a:r>
                      <a:endParaRPr kumimoji="0" lang="ru-RU" sz="2400" b="1" i="0" u="none" strike="noStrike" cap="none" normalizeH="0" baseline="0" smtClean="0">
                        <a:ln>
                          <a:noFill/>
                        </a:ln>
                        <a:solidFill>
                          <a:srgbClr val="003300"/>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Б) </a:t>
                      </a:r>
                      <a:r>
                        <a:rPr kumimoji="0" lang="ru-RU" sz="2400" b="1" i="0" u="none" strike="noStrike" cap="none" normalizeH="0" baseline="0" smtClean="0">
                          <a:ln>
                            <a:noFill/>
                          </a:ln>
                          <a:solidFill>
                            <a:srgbClr val="003300"/>
                          </a:solidFill>
                          <a:effectLst/>
                          <a:latin typeface="Arial" pitchFamily="34" charset="0"/>
                          <a:cs typeface="Times New Roman" pitchFamily="18" charset="0"/>
                        </a:rPr>
                        <a:t>Добро пожаловать в один из самых высокогорных регионов− в центр отдыха и спорта Домбай!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1)</a:t>
                      </a:r>
                      <a:r>
                        <a:rPr kumimoji="0" lang="ru-RU" sz="2400" b="1" i="0" u="none" strike="noStrike" cap="none" normalizeH="0" baseline="0" smtClean="0">
                          <a:ln>
                            <a:noFill/>
                          </a:ln>
                          <a:solidFill>
                            <a:srgbClr val="660066"/>
                          </a:solidFill>
                          <a:effectLst/>
                          <a:latin typeface="Arial" pitchFamily="34" charset="0"/>
                        </a:rPr>
                        <a:t> Республика Алтай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2)</a:t>
                      </a:r>
                      <a:r>
                        <a:rPr kumimoji="0" lang="ru-RU" sz="2400" b="1" i="0" u="none" strike="noStrike" cap="none" normalizeH="0" baseline="0" smtClean="0">
                          <a:ln>
                            <a:noFill/>
                          </a:ln>
                          <a:solidFill>
                            <a:srgbClr val="660066"/>
                          </a:solidFill>
                          <a:effectLst/>
                          <a:latin typeface="Arial" pitchFamily="34" charset="0"/>
                        </a:rPr>
                        <a:t> Республика Бурятия</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3)</a:t>
                      </a:r>
                      <a:r>
                        <a:rPr kumimoji="0" lang="ru-RU" sz="2400" b="1" i="0" u="none" strike="noStrike" cap="none" normalizeH="0" baseline="0" smtClean="0">
                          <a:ln>
                            <a:noFill/>
                          </a:ln>
                          <a:solidFill>
                            <a:srgbClr val="660066"/>
                          </a:solidFill>
                          <a:effectLst/>
                          <a:latin typeface="Arial" pitchFamily="34" charset="0"/>
                        </a:rPr>
                        <a:t> Ямало-Ненецкий АО</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4)</a:t>
                      </a:r>
                      <a:r>
                        <a:rPr kumimoji="0" lang="ru-RU" sz="2400" b="1" i="0" u="none" strike="noStrike" cap="none" normalizeH="0" baseline="0" smtClean="0">
                          <a:ln>
                            <a:noFill/>
                          </a:ln>
                          <a:solidFill>
                            <a:srgbClr val="660066"/>
                          </a:solidFill>
                          <a:effectLst/>
                          <a:latin typeface="Arial" pitchFamily="34" charset="0"/>
                        </a:rPr>
                        <a:t> Карачаево-Черкесская Республика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9998" name="Rectangle 14"/>
          <p:cNvSpPr>
            <a:spLocks noChangeArrowheads="1"/>
          </p:cNvSpPr>
          <p:nvPr/>
        </p:nvSpPr>
        <p:spPr bwMode="auto">
          <a:xfrm>
            <a:off x="3779838" y="5445125"/>
            <a:ext cx="946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69998">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179388" y="260350"/>
            <a:ext cx="8569325" cy="1552575"/>
          </a:xfrm>
          <a:prstGeom prst="rect">
            <a:avLst/>
          </a:prstGeom>
          <a:noFill/>
          <a:ln w="9525">
            <a:noFill/>
            <a:miter lim="800000"/>
            <a:headEnd/>
            <a:tailEnd/>
          </a:ln>
          <a:effectLst/>
        </p:spPr>
        <p:txBody>
          <a:bodyPr anchor="ctr">
            <a:spAutoFit/>
          </a:bodyPr>
          <a:lstStyle/>
          <a:p>
            <a:r>
              <a:rPr lang="ru-RU" sz="2400" b="1">
                <a:solidFill>
                  <a:srgbClr val="FF0000"/>
                </a:solidFill>
                <a:cs typeface="Times New Roman" pitchFamily="18" charset="0"/>
              </a:rPr>
              <a:t>8.</a:t>
            </a:r>
            <a:r>
              <a:rPr lang="ru-RU" sz="2400" b="1">
                <a:solidFill>
                  <a:srgbClr val="FF0000"/>
                </a:solidFill>
                <a:ea typeface="MS Mincho" pitchFamily="49" charset="-128"/>
                <a:cs typeface="Times New Roman" pitchFamily="18" charset="0"/>
              </a:rPr>
              <a:t>26</a:t>
            </a:r>
            <a:r>
              <a:rPr lang="ru-RU" sz="2400" b="1">
                <a:ea typeface="MS Mincho" pitchFamily="49" charset="-128"/>
                <a:cs typeface="Times New Roman" pitchFamily="18" charset="0"/>
              </a:rPr>
              <a:t> </a:t>
            </a:r>
            <a:r>
              <a:rPr lang="ru-RU" sz="2400" b="1">
                <a:solidFill>
                  <a:srgbClr val="000066"/>
                </a:solidFill>
                <a:ea typeface="MS Mincho" pitchFamily="49" charset="-128"/>
                <a:cs typeface="Times New Roman" pitchFamily="18" charset="0"/>
              </a:rPr>
              <a:t>Туристические фирмы разных регионов России разработали слоганы (рекламные лозунги) для привлечения туристов в свои регионы. Установите соответствие между слоганом и регионом.</a:t>
            </a:r>
            <a:endParaRPr lang="ru-RU" sz="2400">
              <a:solidFill>
                <a:srgbClr val="000066"/>
              </a:solidFill>
              <a:latin typeface="Arial" pitchFamily="34" charset="0"/>
              <a:ea typeface="MS Mincho" pitchFamily="49" charset="-128"/>
              <a:cs typeface="Times New Roman" pitchFamily="18" charset="0"/>
            </a:endParaRPr>
          </a:p>
        </p:txBody>
      </p:sp>
      <p:graphicFrame>
        <p:nvGraphicFramePr>
          <p:cNvPr id="171023" name="Group 15"/>
          <p:cNvGraphicFramePr>
            <a:graphicFrameLocks noGrp="1"/>
          </p:cNvGraphicFramePr>
          <p:nvPr>
            <p:ph/>
          </p:nvPr>
        </p:nvGraphicFramePr>
        <p:xfrm>
          <a:off x="250825" y="1989138"/>
          <a:ext cx="8497888" cy="3486912"/>
        </p:xfrm>
        <a:graphic>
          <a:graphicData uri="http://schemas.openxmlformats.org/drawingml/2006/table">
            <a:tbl>
              <a:tblPr/>
              <a:tblGrid>
                <a:gridCol w="4968875"/>
                <a:gridCol w="35290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0000"/>
                          </a:solidFill>
                          <a:effectLst/>
                          <a:latin typeface="Arial" pitchFamily="34" charset="0"/>
                        </a:rPr>
                        <a:t>слоган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0000"/>
                          </a:solidFill>
                          <a:effectLst/>
                          <a:latin typeface="Arial" pitchFamily="34" charset="0"/>
                        </a:rPr>
                        <a:t>регион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78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А)</a:t>
                      </a:r>
                      <a:r>
                        <a:rPr kumimoji="0" lang="ru-RU" sz="2400" b="1" i="0" u="none" strike="noStrike" cap="none" normalizeH="0" baseline="0" smtClean="0">
                          <a:ln>
                            <a:noFill/>
                          </a:ln>
                          <a:solidFill>
                            <a:srgbClr val="003300"/>
                          </a:solidFill>
                          <a:effectLst/>
                          <a:latin typeface="Arial" pitchFamily="34" charset="0"/>
                        </a:rPr>
                        <a:t> </a:t>
                      </a:r>
                      <a:r>
                        <a:rPr kumimoji="0" lang="ru-RU" sz="2400" b="1" i="0" u="none" strike="noStrike" cap="none" normalizeH="0" baseline="0" smtClean="0">
                          <a:ln>
                            <a:noFill/>
                          </a:ln>
                          <a:solidFill>
                            <a:srgbClr val="003300"/>
                          </a:solidFill>
                          <a:effectLst/>
                          <a:latin typeface="Times New Roman" pitchFamily="18" charset="0"/>
                        </a:rPr>
                        <a:t>Совершите путешествие в самые западные города России, ознакомьтесь с их уникальными достопримечательностями!</a:t>
                      </a:r>
                      <a:endParaRPr kumimoji="0" lang="ru-RU" sz="2400" b="1" i="0" u="none" strike="noStrike" cap="none" normalizeH="0" baseline="0" smtClean="0">
                        <a:ln>
                          <a:noFill/>
                        </a:ln>
                        <a:solidFill>
                          <a:srgbClr val="003300"/>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Б) </a:t>
                      </a:r>
                      <a:r>
                        <a:rPr kumimoji="0" lang="ru-RU" sz="2400" b="1" i="0" u="none" strike="noStrike" cap="none" normalizeH="0" baseline="0" smtClean="0">
                          <a:ln>
                            <a:noFill/>
                          </a:ln>
                          <a:solidFill>
                            <a:srgbClr val="003300"/>
                          </a:solidFill>
                          <a:effectLst/>
                          <a:latin typeface="Arial" pitchFamily="34" charset="0"/>
                          <a:cs typeface="Times New Roman" pitchFamily="18" charset="0"/>
                        </a:rPr>
                        <a:t>Мы предлагаем сплав по реке Катунь, которая берет начало в леднике высочайшей горы Сибири.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1)</a:t>
                      </a:r>
                      <a:r>
                        <a:rPr kumimoji="0" lang="ru-RU" sz="2400" b="1" i="0" u="none" strike="noStrike" cap="none" normalizeH="0" baseline="0" smtClean="0">
                          <a:ln>
                            <a:noFill/>
                          </a:ln>
                          <a:solidFill>
                            <a:srgbClr val="660066"/>
                          </a:solidFill>
                          <a:effectLst/>
                          <a:latin typeface="Arial" pitchFamily="34" charset="0"/>
                        </a:rPr>
                        <a:t> Республика Алтай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2)</a:t>
                      </a:r>
                      <a:r>
                        <a:rPr kumimoji="0" lang="ru-RU" sz="2400" b="1" i="0" u="none" strike="noStrike" cap="none" normalizeH="0" baseline="0" smtClean="0">
                          <a:ln>
                            <a:noFill/>
                          </a:ln>
                          <a:solidFill>
                            <a:srgbClr val="660066"/>
                          </a:solidFill>
                          <a:effectLst/>
                          <a:latin typeface="Arial" pitchFamily="34" charset="0"/>
                        </a:rPr>
                        <a:t> Иркутская область</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3)</a:t>
                      </a:r>
                      <a:r>
                        <a:rPr kumimoji="0" lang="ru-RU" sz="2400" b="1" i="0" u="none" strike="noStrike" cap="none" normalizeH="0" baseline="0" smtClean="0">
                          <a:ln>
                            <a:noFill/>
                          </a:ln>
                          <a:solidFill>
                            <a:srgbClr val="660066"/>
                          </a:solidFill>
                          <a:effectLst/>
                          <a:latin typeface="Arial" pitchFamily="34" charset="0"/>
                        </a:rPr>
                        <a:t> Сахалинская область</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4)</a:t>
                      </a:r>
                      <a:r>
                        <a:rPr kumimoji="0" lang="ru-RU" sz="2400" b="1" i="0" u="none" strike="noStrike" cap="none" normalizeH="0" baseline="0" smtClean="0">
                          <a:ln>
                            <a:noFill/>
                          </a:ln>
                          <a:solidFill>
                            <a:srgbClr val="660066"/>
                          </a:solidFill>
                          <a:effectLst/>
                          <a:latin typeface="Arial" pitchFamily="34" charset="0"/>
                        </a:rPr>
                        <a:t> Калининградская область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1022" name="Rectangle 14"/>
          <p:cNvSpPr>
            <a:spLocks noChangeArrowheads="1"/>
          </p:cNvSpPr>
          <p:nvPr/>
        </p:nvSpPr>
        <p:spPr bwMode="auto">
          <a:xfrm>
            <a:off x="3419475" y="5661025"/>
            <a:ext cx="946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71022">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179388" y="260350"/>
            <a:ext cx="8569325" cy="1552575"/>
          </a:xfrm>
          <a:prstGeom prst="rect">
            <a:avLst/>
          </a:prstGeom>
          <a:noFill/>
          <a:ln w="9525">
            <a:noFill/>
            <a:miter lim="800000"/>
            <a:headEnd/>
            <a:tailEnd/>
          </a:ln>
          <a:effectLst/>
        </p:spPr>
        <p:txBody>
          <a:bodyPr anchor="ctr">
            <a:spAutoFit/>
          </a:bodyPr>
          <a:lstStyle/>
          <a:p>
            <a:r>
              <a:rPr lang="ru-RU" sz="2400" b="1">
                <a:solidFill>
                  <a:srgbClr val="FF0000"/>
                </a:solidFill>
                <a:cs typeface="Times New Roman" pitchFamily="18" charset="0"/>
              </a:rPr>
              <a:t>9.</a:t>
            </a:r>
            <a:r>
              <a:rPr lang="ru-RU" sz="2400" b="1">
                <a:solidFill>
                  <a:srgbClr val="FF0000"/>
                </a:solidFill>
                <a:ea typeface="MS Mincho" pitchFamily="49" charset="-128"/>
                <a:cs typeface="Times New Roman" pitchFamily="18" charset="0"/>
              </a:rPr>
              <a:t>26</a:t>
            </a:r>
            <a:r>
              <a:rPr lang="ru-RU" sz="2400" b="1">
                <a:ea typeface="MS Mincho" pitchFamily="49" charset="-128"/>
                <a:cs typeface="Times New Roman" pitchFamily="18" charset="0"/>
              </a:rPr>
              <a:t> </a:t>
            </a:r>
            <a:r>
              <a:rPr lang="ru-RU" sz="2400" b="1">
                <a:solidFill>
                  <a:srgbClr val="000066"/>
                </a:solidFill>
                <a:ea typeface="MS Mincho" pitchFamily="49" charset="-128"/>
                <a:cs typeface="Times New Roman" pitchFamily="18" charset="0"/>
              </a:rPr>
              <a:t>Туристические фирмы разных регионов России разработали слоганы (рекламные лозунги) для привлечения туристов в свои регионы. Установите соответствие между слоганом и регионом.</a:t>
            </a:r>
            <a:endParaRPr lang="ru-RU" sz="2400">
              <a:solidFill>
                <a:srgbClr val="000066"/>
              </a:solidFill>
              <a:latin typeface="Arial" pitchFamily="34" charset="0"/>
              <a:ea typeface="MS Mincho" pitchFamily="49" charset="-128"/>
              <a:cs typeface="Times New Roman" pitchFamily="18" charset="0"/>
            </a:endParaRPr>
          </a:p>
        </p:txBody>
      </p:sp>
      <p:graphicFrame>
        <p:nvGraphicFramePr>
          <p:cNvPr id="172053" name="Group 21"/>
          <p:cNvGraphicFramePr>
            <a:graphicFrameLocks noGrp="1"/>
          </p:cNvGraphicFramePr>
          <p:nvPr>
            <p:ph/>
          </p:nvPr>
        </p:nvGraphicFramePr>
        <p:xfrm>
          <a:off x="250825" y="1989138"/>
          <a:ext cx="8497888" cy="3267456"/>
        </p:xfrm>
        <a:graphic>
          <a:graphicData uri="http://schemas.openxmlformats.org/drawingml/2006/table">
            <a:tbl>
              <a:tblPr/>
              <a:tblGrid>
                <a:gridCol w="4968875"/>
                <a:gridCol w="35290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0000"/>
                          </a:solidFill>
                          <a:effectLst/>
                          <a:latin typeface="Arial" pitchFamily="34" charset="0"/>
                        </a:rPr>
                        <a:t>слоган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0000"/>
                          </a:solidFill>
                          <a:effectLst/>
                          <a:latin typeface="Arial" pitchFamily="34" charset="0"/>
                        </a:rPr>
                        <a:t>регион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78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А)</a:t>
                      </a:r>
                      <a:r>
                        <a:rPr kumimoji="0" lang="ru-RU" sz="2400" b="1" i="0" u="none" strike="noStrike" cap="none" normalizeH="0" baseline="0" smtClean="0">
                          <a:ln>
                            <a:noFill/>
                          </a:ln>
                          <a:solidFill>
                            <a:srgbClr val="003300"/>
                          </a:solidFill>
                          <a:effectLst/>
                          <a:latin typeface="Arial" pitchFamily="34" charset="0"/>
                        </a:rPr>
                        <a:t> Посетите наш регион летом – здесь можно любоваться «белыми ночами»!</a:t>
                      </a:r>
                      <a:r>
                        <a:rPr kumimoji="0" lang="ru-RU" sz="2400" b="0" i="0" u="none" strike="noStrike" cap="none" normalizeH="0" baseline="0" smtClean="0">
                          <a:ln>
                            <a:noFill/>
                          </a:ln>
                          <a:solidFill>
                            <a:srgbClr val="003300"/>
                          </a:solidFill>
                          <a:effectLst/>
                          <a:latin typeface="Arial" pitchFamily="34" charset="0"/>
                        </a:rPr>
                        <a:t> </a:t>
                      </a:r>
                      <a:endParaRPr kumimoji="0" lang="ru-RU" sz="2400" b="1" i="0" u="none" strike="noStrike" cap="none" normalizeH="0" baseline="0" smtClean="0">
                        <a:ln>
                          <a:noFill/>
                        </a:ln>
                        <a:solidFill>
                          <a:srgbClr val="003300"/>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Б) </a:t>
                      </a:r>
                      <a:r>
                        <a:rPr kumimoji="0" lang="ru-RU" sz="2400" b="1" i="0" u="none" strike="noStrike" cap="none" normalizeH="0" baseline="0" smtClean="0">
                          <a:ln>
                            <a:noFill/>
                          </a:ln>
                          <a:solidFill>
                            <a:srgbClr val="003300"/>
                          </a:solidFill>
                          <a:effectLst/>
                          <a:latin typeface="Arial" pitchFamily="34" charset="0"/>
                        </a:rPr>
                        <a:t>Примите участие в уникальном празднике проводов полярной ночи «Здравствуй, Солнце!».</a:t>
                      </a:r>
                      <a:r>
                        <a:rPr kumimoji="0" lang="ru-RU" sz="2800" b="0" i="0" u="none" strike="noStrike" cap="none" normalizeH="0" baseline="0" smtClean="0">
                          <a:ln>
                            <a:noFill/>
                          </a:ln>
                          <a:solidFill>
                            <a:schemeClr val="tx1"/>
                          </a:solidFill>
                          <a:effectLst/>
                          <a:latin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1)</a:t>
                      </a:r>
                      <a:r>
                        <a:rPr kumimoji="0" lang="ru-RU" sz="2400" b="1" i="0" u="none" strike="noStrike" cap="none" normalizeH="0" baseline="0" smtClean="0">
                          <a:ln>
                            <a:noFill/>
                          </a:ln>
                          <a:solidFill>
                            <a:srgbClr val="660066"/>
                          </a:solidFill>
                          <a:effectLst/>
                          <a:latin typeface="Arial" pitchFamily="34" charset="0"/>
                        </a:rPr>
                        <a:t> Мурманская область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2)</a:t>
                      </a:r>
                      <a:r>
                        <a:rPr kumimoji="0" lang="ru-RU" sz="2400" b="1" i="0" u="none" strike="noStrike" cap="none" normalizeH="0" baseline="0" smtClean="0">
                          <a:ln>
                            <a:noFill/>
                          </a:ln>
                          <a:solidFill>
                            <a:srgbClr val="660066"/>
                          </a:solidFill>
                          <a:effectLst/>
                          <a:latin typeface="Arial" pitchFamily="34" charset="0"/>
                        </a:rPr>
                        <a:t> Тюменская область</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3)</a:t>
                      </a:r>
                      <a:r>
                        <a:rPr kumimoji="0" lang="ru-RU" sz="2400" b="1" i="0" u="none" strike="noStrike" cap="none" normalizeH="0" baseline="0" smtClean="0">
                          <a:ln>
                            <a:noFill/>
                          </a:ln>
                          <a:solidFill>
                            <a:srgbClr val="660066"/>
                          </a:solidFill>
                          <a:effectLst/>
                          <a:latin typeface="Arial" pitchFamily="34" charset="0"/>
                        </a:rPr>
                        <a:t> Камчатский край</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800000"/>
                          </a:solidFill>
                          <a:effectLst/>
                          <a:latin typeface="Arial" pitchFamily="34" charset="0"/>
                        </a:rPr>
                        <a:t>4)</a:t>
                      </a:r>
                      <a:r>
                        <a:rPr kumimoji="0" lang="ru-RU" sz="2400" b="1" i="0" u="none" strike="noStrike" cap="none" normalizeH="0" baseline="0" smtClean="0">
                          <a:ln>
                            <a:noFill/>
                          </a:ln>
                          <a:solidFill>
                            <a:srgbClr val="660066"/>
                          </a:solidFill>
                          <a:effectLst/>
                          <a:latin typeface="Arial" pitchFamily="34" charset="0"/>
                        </a:rPr>
                        <a:t> Ленинградская область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2046" name="Rectangle 14"/>
          <p:cNvSpPr>
            <a:spLocks noChangeArrowheads="1"/>
          </p:cNvSpPr>
          <p:nvPr/>
        </p:nvSpPr>
        <p:spPr bwMode="auto">
          <a:xfrm>
            <a:off x="4140200" y="5516563"/>
            <a:ext cx="946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72046">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Rectangle 4"/>
          <p:cNvSpPr>
            <a:spLocks noChangeArrowheads="1"/>
          </p:cNvSpPr>
          <p:nvPr/>
        </p:nvSpPr>
        <p:spPr bwMode="auto">
          <a:xfrm>
            <a:off x="250825" y="404813"/>
            <a:ext cx="8569325" cy="2282825"/>
          </a:xfrm>
          <a:prstGeom prst="rect">
            <a:avLst/>
          </a:prstGeom>
          <a:noFill/>
          <a:ln w="9525">
            <a:noFill/>
            <a:miter lim="800000"/>
            <a:headEnd/>
            <a:tailEnd/>
          </a:ln>
          <a:effectLst/>
        </p:spPr>
        <p:txBody>
          <a:bodyPr anchor="ctr">
            <a:spAutoFit/>
          </a:bodyPr>
          <a:lstStyle/>
          <a:p>
            <a:pPr indent="342900"/>
            <a:r>
              <a:rPr lang="ru-RU" sz="2400" b="1">
                <a:solidFill>
                  <a:srgbClr val="FF0000"/>
                </a:solidFill>
                <a:latin typeface="Arial" pitchFamily="34" charset="0"/>
              </a:rPr>
              <a:t>1.27</a:t>
            </a:r>
            <a:r>
              <a:rPr lang="ru-RU" sz="2400" b="1">
                <a:solidFill>
                  <a:srgbClr val="003300"/>
                </a:solidFill>
                <a:latin typeface="Arial" pitchFamily="34" charset="0"/>
              </a:rPr>
              <a:t> </a:t>
            </a:r>
            <a:r>
              <a:rPr lang="ru-RU" sz="2400" b="1">
                <a:solidFill>
                  <a:srgbClr val="000066"/>
                </a:solidFill>
                <a:latin typeface="Arial" pitchFamily="34" charset="0"/>
              </a:rPr>
              <a:t>Расположите регионы страны в той последовательности, в которой их жители встречают Новый год.</a:t>
            </a:r>
          </a:p>
          <a:p>
            <a:pPr lvl="1"/>
            <a:r>
              <a:rPr lang="ru-RU" sz="2400" b="1">
                <a:solidFill>
                  <a:srgbClr val="000066"/>
                </a:solidFill>
                <a:latin typeface="Arial" pitchFamily="34" charset="0"/>
              </a:rPr>
              <a:t>	</a:t>
            </a:r>
            <a:r>
              <a:rPr lang="ru-RU" sz="2400" b="1">
                <a:solidFill>
                  <a:srgbClr val="CC0000"/>
                </a:solidFill>
                <a:latin typeface="Arial" pitchFamily="34" charset="0"/>
              </a:rPr>
              <a:t>А)</a:t>
            </a:r>
            <a:r>
              <a:rPr lang="ru-RU" sz="2400" b="1">
                <a:solidFill>
                  <a:srgbClr val="003300"/>
                </a:solidFill>
                <a:latin typeface="Arial" pitchFamily="34" charset="0"/>
              </a:rPr>
              <a:t> Республика Бурятия;</a:t>
            </a:r>
          </a:p>
          <a:p>
            <a:pPr lvl="1"/>
            <a:r>
              <a:rPr lang="ru-RU" sz="2400" b="1">
                <a:solidFill>
                  <a:srgbClr val="003300"/>
                </a:solidFill>
                <a:latin typeface="Arial" pitchFamily="34" charset="0"/>
              </a:rPr>
              <a:t>	</a:t>
            </a:r>
            <a:r>
              <a:rPr lang="ru-RU" sz="2400" b="1">
                <a:solidFill>
                  <a:srgbClr val="CC0000"/>
                </a:solidFill>
                <a:latin typeface="Arial" pitchFamily="34" charset="0"/>
              </a:rPr>
              <a:t>Б)</a:t>
            </a:r>
            <a:r>
              <a:rPr lang="ru-RU" sz="2400" b="1">
                <a:solidFill>
                  <a:srgbClr val="003300"/>
                </a:solidFill>
                <a:latin typeface="Arial" pitchFamily="34" charset="0"/>
              </a:rPr>
              <a:t> Оренбургская область;</a:t>
            </a:r>
          </a:p>
          <a:p>
            <a:pPr lvl="1"/>
            <a:r>
              <a:rPr lang="ru-RU" sz="2400" b="1">
                <a:solidFill>
                  <a:srgbClr val="003300"/>
                </a:solidFill>
                <a:latin typeface="Arial" pitchFamily="34" charset="0"/>
              </a:rPr>
              <a:t>	</a:t>
            </a:r>
            <a:r>
              <a:rPr lang="ru-RU" sz="2400" b="1">
                <a:solidFill>
                  <a:srgbClr val="CC0000"/>
                </a:solidFill>
                <a:latin typeface="Arial" pitchFamily="34" charset="0"/>
              </a:rPr>
              <a:t>В)</a:t>
            </a:r>
            <a:r>
              <a:rPr lang="ru-RU" sz="2400" b="1">
                <a:solidFill>
                  <a:srgbClr val="003300"/>
                </a:solidFill>
                <a:latin typeface="Arial" pitchFamily="34" charset="0"/>
              </a:rPr>
              <a:t> Омская область.</a:t>
            </a:r>
          </a:p>
        </p:txBody>
      </p:sp>
      <p:sp>
        <p:nvSpPr>
          <p:cNvPr id="163845" name="Rectangle 5"/>
          <p:cNvSpPr>
            <a:spLocks noChangeArrowheads="1"/>
          </p:cNvSpPr>
          <p:nvPr/>
        </p:nvSpPr>
        <p:spPr bwMode="auto">
          <a:xfrm>
            <a:off x="250825" y="3213100"/>
            <a:ext cx="8569325" cy="2282825"/>
          </a:xfrm>
          <a:prstGeom prst="rect">
            <a:avLst/>
          </a:prstGeom>
          <a:noFill/>
          <a:ln w="9525">
            <a:noFill/>
            <a:miter lim="800000"/>
            <a:headEnd/>
            <a:tailEnd/>
          </a:ln>
          <a:effectLst/>
        </p:spPr>
        <p:txBody>
          <a:bodyPr anchor="ctr">
            <a:spAutoFit/>
          </a:bodyPr>
          <a:lstStyle/>
          <a:p>
            <a:pPr indent="342900"/>
            <a:r>
              <a:rPr lang="ru-RU" sz="2400" b="1">
                <a:solidFill>
                  <a:srgbClr val="FF0000"/>
                </a:solidFill>
                <a:latin typeface="Arial" pitchFamily="34" charset="0"/>
              </a:rPr>
              <a:t>2.27</a:t>
            </a:r>
            <a:r>
              <a:rPr lang="ru-RU" sz="2400" b="1">
                <a:solidFill>
                  <a:srgbClr val="003300"/>
                </a:solidFill>
                <a:latin typeface="Arial" pitchFamily="34" charset="0"/>
              </a:rPr>
              <a:t> </a:t>
            </a:r>
            <a:r>
              <a:rPr lang="ru-RU" sz="2400" b="1">
                <a:solidFill>
                  <a:srgbClr val="000066"/>
                </a:solidFill>
                <a:latin typeface="Arial" pitchFamily="34" charset="0"/>
              </a:rPr>
              <a:t>Расположите регионы страны в той последовательности, в которой их жители встречают Новый год.</a:t>
            </a:r>
          </a:p>
          <a:p>
            <a:pPr lvl="1"/>
            <a:r>
              <a:rPr lang="ru-RU" sz="2400" b="1">
                <a:solidFill>
                  <a:srgbClr val="000066"/>
                </a:solidFill>
                <a:latin typeface="Arial" pitchFamily="34" charset="0"/>
              </a:rPr>
              <a:t>	</a:t>
            </a:r>
            <a:r>
              <a:rPr lang="ru-RU" sz="2400" b="1">
                <a:solidFill>
                  <a:srgbClr val="CC0000"/>
                </a:solidFill>
                <a:latin typeface="Arial" pitchFamily="34" charset="0"/>
              </a:rPr>
              <a:t>А)</a:t>
            </a:r>
            <a:r>
              <a:rPr lang="ru-RU" sz="2400" b="1">
                <a:solidFill>
                  <a:srgbClr val="003300"/>
                </a:solidFill>
                <a:latin typeface="Arial" pitchFamily="34" charset="0"/>
              </a:rPr>
              <a:t> Республика Карелия;</a:t>
            </a:r>
          </a:p>
          <a:p>
            <a:pPr lvl="1"/>
            <a:r>
              <a:rPr lang="ru-RU" sz="2400" b="1">
                <a:solidFill>
                  <a:srgbClr val="003300"/>
                </a:solidFill>
                <a:latin typeface="Arial" pitchFamily="34" charset="0"/>
              </a:rPr>
              <a:t>	</a:t>
            </a:r>
            <a:r>
              <a:rPr lang="ru-RU" sz="2400" b="1">
                <a:solidFill>
                  <a:srgbClr val="CC0000"/>
                </a:solidFill>
                <a:latin typeface="Arial" pitchFamily="34" charset="0"/>
              </a:rPr>
              <a:t>Б)</a:t>
            </a:r>
            <a:r>
              <a:rPr lang="ru-RU" sz="2400" b="1">
                <a:solidFill>
                  <a:srgbClr val="003300"/>
                </a:solidFill>
                <a:latin typeface="Arial" pitchFamily="34" charset="0"/>
              </a:rPr>
              <a:t> Ямало-Ненецкий АО;</a:t>
            </a:r>
          </a:p>
          <a:p>
            <a:pPr lvl="1"/>
            <a:r>
              <a:rPr lang="ru-RU" sz="2400" b="1">
                <a:solidFill>
                  <a:srgbClr val="003300"/>
                </a:solidFill>
                <a:latin typeface="Arial" pitchFamily="34" charset="0"/>
              </a:rPr>
              <a:t>	</a:t>
            </a:r>
            <a:r>
              <a:rPr lang="ru-RU" sz="2400" b="1">
                <a:solidFill>
                  <a:srgbClr val="CC0000"/>
                </a:solidFill>
                <a:latin typeface="Arial" pitchFamily="34" charset="0"/>
              </a:rPr>
              <a:t>В)</a:t>
            </a:r>
            <a:r>
              <a:rPr lang="ru-RU" sz="2400" b="1">
                <a:solidFill>
                  <a:srgbClr val="003300"/>
                </a:solidFill>
                <a:latin typeface="Arial" pitchFamily="34" charset="0"/>
              </a:rPr>
              <a:t> Приморский край.</a:t>
            </a:r>
          </a:p>
        </p:txBody>
      </p:sp>
      <p:sp>
        <p:nvSpPr>
          <p:cNvPr id="163846" name="Rectangle 6"/>
          <p:cNvSpPr>
            <a:spLocks noChangeArrowheads="1"/>
          </p:cNvSpPr>
          <p:nvPr/>
        </p:nvSpPr>
        <p:spPr bwMode="auto">
          <a:xfrm>
            <a:off x="5364163" y="1628775"/>
            <a:ext cx="1668462"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АВБ</a:t>
            </a:r>
          </a:p>
        </p:txBody>
      </p:sp>
      <p:sp>
        <p:nvSpPr>
          <p:cNvPr id="163847" name="Rectangle 7"/>
          <p:cNvSpPr>
            <a:spLocks noChangeArrowheads="1"/>
          </p:cNvSpPr>
          <p:nvPr/>
        </p:nvSpPr>
        <p:spPr bwMode="auto">
          <a:xfrm>
            <a:off x="5580063" y="4437063"/>
            <a:ext cx="1668462"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ВБА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63846">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63847">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250825" y="404813"/>
            <a:ext cx="8569325" cy="2282825"/>
          </a:xfrm>
          <a:prstGeom prst="rect">
            <a:avLst/>
          </a:prstGeom>
          <a:noFill/>
          <a:ln w="9525">
            <a:noFill/>
            <a:miter lim="800000"/>
            <a:headEnd/>
            <a:tailEnd/>
          </a:ln>
          <a:effectLst/>
        </p:spPr>
        <p:txBody>
          <a:bodyPr anchor="ctr">
            <a:spAutoFit/>
          </a:bodyPr>
          <a:lstStyle/>
          <a:p>
            <a:pPr indent="342900"/>
            <a:r>
              <a:rPr lang="ru-RU" sz="2400" b="1">
                <a:solidFill>
                  <a:srgbClr val="FF0000"/>
                </a:solidFill>
                <a:latin typeface="Arial" pitchFamily="34" charset="0"/>
              </a:rPr>
              <a:t>3.27</a:t>
            </a:r>
            <a:r>
              <a:rPr lang="ru-RU" sz="2400" b="1">
                <a:solidFill>
                  <a:srgbClr val="003300"/>
                </a:solidFill>
                <a:latin typeface="Arial" pitchFamily="34" charset="0"/>
              </a:rPr>
              <a:t> </a:t>
            </a:r>
            <a:r>
              <a:rPr lang="ru-RU" sz="2400" b="1">
                <a:solidFill>
                  <a:srgbClr val="000066"/>
                </a:solidFill>
                <a:latin typeface="Arial" pitchFamily="34" charset="0"/>
              </a:rPr>
              <a:t>Расположите регионы страны в той последовательности, в которой их жители встречают Новый год.</a:t>
            </a:r>
          </a:p>
          <a:p>
            <a:pPr lvl="1"/>
            <a:r>
              <a:rPr lang="ru-RU" sz="2400" b="1">
                <a:solidFill>
                  <a:srgbClr val="000066"/>
                </a:solidFill>
                <a:latin typeface="Arial" pitchFamily="34" charset="0"/>
              </a:rPr>
              <a:t>	</a:t>
            </a:r>
            <a:r>
              <a:rPr lang="ru-RU" sz="2400" b="1">
                <a:solidFill>
                  <a:srgbClr val="CC0000"/>
                </a:solidFill>
                <a:latin typeface="Arial" pitchFamily="34" charset="0"/>
              </a:rPr>
              <a:t>А)</a:t>
            </a:r>
            <a:r>
              <a:rPr lang="ru-RU" sz="2400" b="1">
                <a:solidFill>
                  <a:srgbClr val="003300"/>
                </a:solidFill>
                <a:latin typeface="Arial" pitchFamily="34" charset="0"/>
              </a:rPr>
              <a:t> Краснодарский край;</a:t>
            </a:r>
          </a:p>
          <a:p>
            <a:pPr lvl="1"/>
            <a:r>
              <a:rPr lang="ru-RU" sz="2400" b="1">
                <a:solidFill>
                  <a:srgbClr val="003300"/>
                </a:solidFill>
                <a:latin typeface="Arial" pitchFamily="34" charset="0"/>
              </a:rPr>
              <a:t>	</a:t>
            </a:r>
            <a:r>
              <a:rPr lang="ru-RU" sz="2400" b="1">
                <a:solidFill>
                  <a:srgbClr val="CC0000"/>
                </a:solidFill>
                <a:latin typeface="Arial" pitchFamily="34" charset="0"/>
              </a:rPr>
              <a:t>Б)</a:t>
            </a:r>
            <a:r>
              <a:rPr lang="ru-RU" sz="2400" b="1">
                <a:solidFill>
                  <a:srgbClr val="003300"/>
                </a:solidFill>
                <a:latin typeface="Arial" pitchFamily="34" charset="0"/>
              </a:rPr>
              <a:t> Ханты-Мансийский АО;</a:t>
            </a:r>
          </a:p>
          <a:p>
            <a:pPr lvl="1"/>
            <a:r>
              <a:rPr lang="ru-RU" sz="2400" b="1">
                <a:solidFill>
                  <a:srgbClr val="003300"/>
                </a:solidFill>
                <a:latin typeface="Arial" pitchFamily="34" charset="0"/>
              </a:rPr>
              <a:t>	</a:t>
            </a:r>
            <a:r>
              <a:rPr lang="ru-RU" sz="2400" b="1">
                <a:solidFill>
                  <a:srgbClr val="CC0000"/>
                </a:solidFill>
                <a:latin typeface="Arial" pitchFamily="34" charset="0"/>
              </a:rPr>
              <a:t>В)</a:t>
            </a:r>
            <a:r>
              <a:rPr lang="ru-RU" sz="2400" b="1">
                <a:solidFill>
                  <a:srgbClr val="003300"/>
                </a:solidFill>
                <a:latin typeface="Arial" pitchFamily="34" charset="0"/>
              </a:rPr>
              <a:t> Магаданская область.</a:t>
            </a:r>
          </a:p>
        </p:txBody>
      </p:sp>
      <p:sp>
        <p:nvSpPr>
          <p:cNvPr id="173059" name="Rectangle 3"/>
          <p:cNvSpPr>
            <a:spLocks noChangeArrowheads="1"/>
          </p:cNvSpPr>
          <p:nvPr/>
        </p:nvSpPr>
        <p:spPr bwMode="auto">
          <a:xfrm>
            <a:off x="250825" y="3213100"/>
            <a:ext cx="8569325" cy="2282825"/>
          </a:xfrm>
          <a:prstGeom prst="rect">
            <a:avLst/>
          </a:prstGeom>
          <a:noFill/>
          <a:ln w="9525">
            <a:noFill/>
            <a:miter lim="800000"/>
            <a:headEnd/>
            <a:tailEnd/>
          </a:ln>
          <a:effectLst/>
        </p:spPr>
        <p:txBody>
          <a:bodyPr anchor="ctr">
            <a:spAutoFit/>
          </a:bodyPr>
          <a:lstStyle/>
          <a:p>
            <a:pPr indent="342900"/>
            <a:r>
              <a:rPr lang="ru-RU" sz="2400" b="1">
                <a:solidFill>
                  <a:srgbClr val="FF0000"/>
                </a:solidFill>
                <a:latin typeface="Arial" pitchFamily="34" charset="0"/>
              </a:rPr>
              <a:t>4.27</a:t>
            </a:r>
            <a:r>
              <a:rPr lang="ru-RU" sz="2400" b="1">
                <a:solidFill>
                  <a:srgbClr val="003300"/>
                </a:solidFill>
                <a:latin typeface="Arial" pitchFamily="34" charset="0"/>
              </a:rPr>
              <a:t> </a:t>
            </a:r>
            <a:r>
              <a:rPr lang="ru-RU" sz="2400" b="1">
                <a:solidFill>
                  <a:srgbClr val="000066"/>
                </a:solidFill>
                <a:latin typeface="Arial" pitchFamily="34" charset="0"/>
              </a:rPr>
              <a:t>Расположите регионы страны в той последовательности, в которой их жители встречают Новый год.</a:t>
            </a:r>
          </a:p>
          <a:p>
            <a:pPr lvl="1"/>
            <a:r>
              <a:rPr lang="ru-RU" sz="2400" b="1">
                <a:solidFill>
                  <a:srgbClr val="000066"/>
                </a:solidFill>
                <a:latin typeface="Arial" pitchFamily="34" charset="0"/>
              </a:rPr>
              <a:t>	</a:t>
            </a:r>
            <a:r>
              <a:rPr lang="ru-RU" sz="2400" b="1">
                <a:solidFill>
                  <a:srgbClr val="CC0000"/>
                </a:solidFill>
                <a:latin typeface="Arial" pitchFamily="34" charset="0"/>
              </a:rPr>
              <a:t>А)</a:t>
            </a:r>
            <a:r>
              <a:rPr lang="ru-RU" sz="2400" b="1">
                <a:solidFill>
                  <a:srgbClr val="003300"/>
                </a:solidFill>
                <a:latin typeface="Arial" pitchFamily="34" charset="0"/>
              </a:rPr>
              <a:t> Хабаровский край;</a:t>
            </a:r>
          </a:p>
          <a:p>
            <a:pPr lvl="1"/>
            <a:r>
              <a:rPr lang="ru-RU" sz="2400" b="1">
                <a:solidFill>
                  <a:srgbClr val="003300"/>
                </a:solidFill>
                <a:latin typeface="Arial" pitchFamily="34" charset="0"/>
              </a:rPr>
              <a:t>	</a:t>
            </a:r>
            <a:r>
              <a:rPr lang="ru-RU" sz="2400" b="1">
                <a:solidFill>
                  <a:srgbClr val="CC0000"/>
                </a:solidFill>
                <a:latin typeface="Arial" pitchFamily="34" charset="0"/>
              </a:rPr>
              <a:t>Б)</a:t>
            </a:r>
            <a:r>
              <a:rPr lang="ru-RU" sz="2400" b="1">
                <a:solidFill>
                  <a:srgbClr val="003300"/>
                </a:solidFill>
                <a:latin typeface="Arial" pitchFamily="34" charset="0"/>
              </a:rPr>
              <a:t> Ненецкий АО;</a:t>
            </a:r>
          </a:p>
          <a:p>
            <a:pPr lvl="1"/>
            <a:r>
              <a:rPr lang="ru-RU" sz="2400" b="1">
                <a:solidFill>
                  <a:srgbClr val="003300"/>
                </a:solidFill>
                <a:latin typeface="Arial" pitchFamily="34" charset="0"/>
              </a:rPr>
              <a:t>	</a:t>
            </a:r>
            <a:r>
              <a:rPr lang="ru-RU" sz="2400" b="1">
                <a:solidFill>
                  <a:srgbClr val="CC0000"/>
                </a:solidFill>
                <a:latin typeface="Arial" pitchFamily="34" charset="0"/>
              </a:rPr>
              <a:t>В)</a:t>
            </a:r>
            <a:r>
              <a:rPr lang="ru-RU" sz="2400" b="1">
                <a:solidFill>
                  <a:srgbClr val="003300"/>
                </a:solidFill>
                <a:latin typeface="Arial" pitchFamily="34" charset="0"/>
              </a:rPr>
              <a:t> Новосибирская область.</a:t>
            </a:r>
          </a:p>
        </p:txBody>
      </p:sp>
      <p:sp>
        <p:nvSpPr>
          <p:cNvPr id="173060" name="Rectangle 4"/>
          <p:cNvSpPr>
            <a:spLocks noChangeArrowheads="1"/>
          </p:cNvSpPr>
          <p:nvPr/>
        </p:nvSpPr>
        <p:spPr bwMode="auto">
          <a:xfrm>
            <a:off x="5364163" y="1628775"/>
            <a:ext cx="1668462"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ВБА</a:t>
            </a:r>
          </a:p>
        </p:txBody>
      </p:sp>
      <p:sp>
        <p:nvSpPr>
          <p:cNvPr id="173061" name="Rectangle 5"/>
          <p:cNvSpPr>
            <a:spLocks noChangeArrowheads="1"/>
          </p:cNvSpPr>
          <p:nvPr/>
        </p:nvSpPr>
        <p:spPr bwMode="auto">
          <a:xfrm>
            <a:off x="5580063" y="4437063"/>
            <a:ext cx="1668462"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АВБ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73060">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7306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50825" y="549275"/>
            <a:ext cx="8713788" cy="593407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1.5</a:t>
            </a:r>
            <a:r>
              <a:rPr lang="ru-RU" sz="2400" b="1">
                <a:solidFill>
                  <a:srgbClr val="000066"/>
                </a:solidFill>
                <a:latin typeface="Arial" pitchFamily="34" charset="0"/>
              </a:rPr>
              <a:t> В каком из перечисленных городов России имеется крупный металлургический комбинат полного цикла?</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Липецк;             </a:t>
            </a:r>
            <a:r>
              <a:rPr lang="ru-RU" sz="2400" b="1">
                <a:solidFill>
                  <a:srgbClr val="CC0000"/>
                </a:solidFill>
                <a:latin typeface="Arial" pitchFamily="34" charset="0"/>
              </a:rPr>
              <a:t>2)</a:t>
            </a:r>
            <a:r>
              <a:rPr lang="ru-RU" sz="2400" b="1">
                <a:solidFill>
                  <a:srgbClr val="003300"/>
                </a:solidFill>
                <a:latin typeface="Arial" pitchFamily="34" charset="0"/>
              </a:rPr>
              <a:t> Краснодар;</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Смоленск;        </a:t>
            </a:r>
            <a:r>
              <a:rPr lang="ru-RU" sz="2400" b="1">
                <a:solidFill>
                  <a:srgbClr val="CC0000"/>
                </a:solidFill>
                <a:latin typeface="Arial" pitchFamily="34" charset="0"/>
              </a:rPr>
              <a:t>4)</a:t>
            </a:r>
            <a:r>
              <a:rPr lang="ru-RU" sz="2400" b="1">
                <a:solidFill>
                  <a:srgbClr val="003300"/>
                </a:solidFill>
                <a:latin typeface="Arial" pitchFamily="34" charset="0"/>
              </a:rPr>
              <a:t> Ярославль.</a:t>
            </a:r>
          </a:p>
          <a:p>
            <a:pPr marL="800100" lvl="1"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2.5</a:t>
            </a:r>
            <a:r>
              <a:rPr lang="ru-RU" sz="2400" b="1">
                <a:solidFill>
                  <a:srgbClr val="000066"/>
                </a:solidFill>
                <a:latin typeface="Arial" pitchFamily="34" charset="0"/>
              </a:rPr>
              <a:t> Какой из перечисленных городов России является крупным центром автомобилестроения?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Нижний Новгород;        </a:t>
            </a:r>
            <a:r>
              <a:rPr lang="ru-RU" sz="2400" b="1">
                <a:solidFill>
                  <a:srgbClr val="CC0000"/>
                </a:solidFill>
                <a:latin typeface="Arial" pitchFamily="34" charset="0"/>
              </a:rPr>
              <a:t>2)</a:t>
            </a:r>
            <a:r>
              <a:rPr lang="ru-RU" sz="2400" b="1">
                <a:solidFill>
                  <a:srgbClr val="003300"/>
                </a:solidFill>
                <a:latin typeface="Arial" pitchFamily="34" charset="0"/>
              </a:rPr>
              <a:t> Ставрополь;</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Курск;                              </a:t>
            </a:r>
            <a:r>
              <a:rPr lang="ru-RU" sz="2400" b="1">
                <a:solidFill>
                  <a:srgbClr val="CC0000"/>
                </a:solidFill>
                <a:latin typeface="Arial" pitchFamily="34" charset="0"/>
              </a:rPr>
              <a:t>4) </a:t>
            </a:r>
            <a:r>
              <a:rPr lang="ru-RU" sz="2400" b="1">
                <a:solidFill>
                  <a:srgbClr val="003300"/>
                </a:solidFill>
                <a:latin typeface="Arial" pitchFamily="34" charset="0"/>
              </a:rPr>
              <a:t>Чита.</a:t>
            </a:r>
          </a:p>
          <a:p>
            <a:pPr marL="342900"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3.5</a:t>
            </a:r>
            <a:r>
              <a:rPr lang="ru-RU" sz="2400" b="1">
                <a:solidFill>
                  <a:srgbClr val="000066"/>
                </a:solidFill>
                <a:latin typeface="Arial" pitchFamily="34" charset="0"/>
              </a:rPr>
              <a:t> В каком из перечисленных регионов России производится наибольшая добыча природного газа?</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Ямало-Ненецкий АО;      </a:t>
            </a:r>
            <a:r>
              <a:rPr lang="ru-RU" sz="2400" b="1">
                <a:solidFill>
                  <a:srgbClr val="CC0000"/>
                </a:solidFill>
                <a:latin typeface="Arial" pitchFamily="34" charset="0"/>
              </a:rPr>
              <a:t>2)</a:t>
            </a:r>
            <a:r>
              <a:rPr lang="ru-RU" sz="2400" b="1">
                <a:solidFill>
                  <a:srgbClr val="003300"/>
                </a:solidFill>
                <a:latin typeface="Arial" pitchFamily="34" charset="0"/>
              </a:rPr>
              <a:t> Краснодарский </a:t>
            </a:r>
            <a:r>
              <a:rPr lang="ru-RU" sz="2000" b="1">
                <a:solidFill>
                  <a:srgbClr val="003300"/>
                </a:solidFill>
                <a:latin typeface="Arial" pitchFamily="34" charset="0"/>
              </a:rPr>
              <a:t>край</a:t>
            </a:r>
            <a:r>
              <a:rPr lang="ru-RU" sz="2400" b="1">
                <a:solidFill>
                  <a:srgbClr val="003300"/>
                </a:solidFill>
                <a:latin typeface="Arial" pitchFamily="34" charset="0"/>
              </a:rPr>
              <a:t>;</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Астраханская </a:t>
            </a:r>
            <a:r>
              <a:rPr lang="ru-RU" sz="2000" b="1">
                <a:solidFill>
                  <a:srgbClr val="003300"/>
                </a:solidFill>
                <a:latin typeface="Arial" pitchFamily="34" charset="0"/>
              </a:rPr>
              <a:t>область</a:t>
            </a:r>
            <a:r>
              <a:rPr lang="ru-RU" sz="2400" b="1">
                <a:solidFill>
                  <a:srgbClr val="003300"/>
                </a:solidFill>
                <a:latin typeface="Arial" pitchFamily="34" charset="0"/>
              </a:rPr>
              <a:t>;     </a:t>
            </a:r>
            <a:r>
              <a:rPr lang="ru-RU" sz="2400" b="1">
                <a:solidFill>
                  <a:srgbClr val="CC0000"/>
                </a:solidFill>
                <a:latin typeface="Arial" pitchFamily="34" charset="0"/>
              </a:rPr>
              <a:t>4) </a:t>
            </a:r>
            <a:r>
              <a:rPr lang="ru-RU" sz="2000" b="1">
                <a:solidFill>
                  <a:srgbClr val="003300"/>
                </a:solidFill>
                <a:latin typeface="Arial" pitchFamily="34" charset="0"/>
              </a:rPr>
              <a:t>Республика </a:t>
            </a:r>
            <a:r>
              <a:rPr lang="ru-RU" sz="2400" b="1">
                <a:solidFill>
                  <a:srgbClr val="003300"/>
                </a:solidFill>
                <a:latin typeface="Arial" pitchFamily="34" charset="0"/>
              </a:rPr>
              <a:t>Коми.</a:t>
            </a:r>
          </a:p>
          <a:p>
            <a:pPr marL="342900" indent="-342900"/>
            <a:endParaRPr lang="ru-RU" sz="2400" b="1">
              <a:solidFill>
                <a:srgbClr val="003300"/>
              </a:solidFill>
              <a:latin typeface="Arial" pitchFamily="34" charset="0"/>
            </a:endParaRPr>
          </a:p>
        </p:txBody>
      </p:sp>
      <p:sp>
        <p:nvSpPr>
          <p:cNvPr id="16389" name="Rectangle 5"/>
          <p:cNvSpPr>
            <a:spLocks noChangeArrowheads="1"/>
          </p:cNvSpPr>
          <p:nvPr/>
        </p:nvSpPr>
        <p:spPr bwMode="auto">
          <a:xfrm>
            <a:off x="7956550" y="141287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16390" name="Rectangle 6"/>
          <p:cNvSpPr>
            <a:spLocks noChangeArrowheads="1"/>
          </p:cNvSpPr>
          <p:nvPr/>
        </p:nvSpPr>
        <p:spPr bwMode="auto">
          <a:xfrm>
            <a:off x="7956550" y="34290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16391" name="Rectangle 7"/>
          <p:cNvSpPr>
            <a:spLocks noChangeArrowheads="1"/>
          </p:cNvSpPr>
          <p:nvPr/>
        </p:nvSpPr>
        <p:spPr bwMode="auto">
          <a:xfrm>
            <a:off x="8243888" y="566102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6389">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6390">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639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250825" y="404813"/>
            <a:ext cx="8569325" cy="2282825"/>
          </a:xfrm>
          <a:prstGeom prst="rect">
            <a:avLst/>
          </a:prstGeom>
          <a:noFill/>
          <a:ln w="9525">
            <a:noFill/>
            <a:miter lim="800000"/>
            <a:headEnd/>
            <a:tailEnd/>
          </a:ln>
          <a:effectLst/>
        </p:spPr>
        <p:txBody>
          <a:bodyPr anchor="ctr">
            <a:spAutoFit/>
          </a:bodyPr>
          <a:lstStyle/>
          <a:p>
            <a:pPr indent="342900"/>
            <a:r>
              <a:rPr lang="ru-RU" sz="2400" b="1">
                <a:solidFill>
                  <a:srgbClr val="FF0000"/>
                </a:solidFill>
                <a:latin typeface="Arial" pitchFamily="34" charset="0"/>
              </a:rPr>
              <a:t>5.27</a:t>
            </a:r>
            <a:r>
              <a:rPr lang="ru-RU" sz="2400" b="1">
                <a:solidFill>
                  <a:srgbClr val="003300"/>
                </a:solidFill>
                <a:latin typeface="Arial" pitchFamily="34" charset="0"/>
              </a:rPr>
              <a:t> </a:t>
            </a:r>
            <a:r>
              <a:rPr lang="ru-RU" sz="2400" b="1">
                <a:solidFill>
                  <a:srgbClr val="000066"/>
                </a:solidFill>
                <a:latin typeface="Arial" pitchFamily="34" charset="0"/>
              </a:rPr>
              <a:t>Расположите регионы страны в той последовательности, в которой их жители встречают Новый год.</a:t>
            </a:r>
          </a:p>
          <a:p>
            <a:pPr lvl="1"/>
            <a:r>
              <a:rPr lang="ru-RU" sz="2400" b="1">
                <a:solidFill>
                  <a:srgbClr val="000066"/>
                </a:solidFill>
                <a:latin typeface="Arial" pitchFamily="34" charset="0"/>
              </a:rPr>
              <a:t>	</a:t>
            </a:r>
            <a:r>
              <a:rPr lang="ru-RU" sz="2400" b="1">
                <a:solidFill>
                  <a:srgbClr val="CC0000"/>
                </a:solidFill>
                <a:latin typeface="Arial" pitchFamily="34" charset="0"/>
              </a:rPr>
              <a:t>А)</a:t>
            </a:r>
            <a:r>
              <a:rPr lang="ru-RU" sz="2400" b="1">
                <a:solidFill>
                  <a:srgbClr val="003300"/>
                </a:solidFill>
                <a:latin typeface="Arial" pitchFamily="34" charset="0"/>
              </a:rPr>
              <a:t> Республика Саха (Якутия);</a:t>
            </a:r>
          </a:p>
          <a:p>
            <a:pPr lvl="1"/>
            <a:r>
              <a:rPr lang="ru-RU" sz="2400" b="1">
                <a:solidFill>
                  <a:srgbClr val="003300"/>
                </a:solidFill>
                <a:latin typeface="Arial" pitchFamily="34" charset="0"/>
              </a:rPr>
              <a:t>	</a:t>
            </a:r>
            <a:r>
              <a:rPr lang="ru-RU" sz="2400" b="1">
                <a:solidFill>
                  <a:srgbClr val="CC0000"/>
                </a:solidFill>
                <a:latin typeface="Arial" pitchFamily="34" charset="0"/>
              </a:rPr>
              <a:t>Б)</a:t>
            </a:r>
            <a:r>
              <a:rPr lang="ru-RU" sz="2400" b="1">
                <a:solidFill>
                  <a:srgbClr val="003300"/>
                </a:solidFill>
                <a:latin typeface="Arial" pitchFamily="34" charset="0"/>
              </a:rPr>
              <a:t> Тюменская область;</a:t>
            </a:r>
          </a:p>
          <a:p>
            <a:pPr lvl="1"/>
            <a:r>
              <a:rPr lang="ru-RU" sz="2400" b="1">
                <a:solidFill>
                  <a:srgbClr val="003300"/>
                </a:solidFill>
                <a:latin typeface="Arial" pitchFamily="34" charset="0"/>
              </a:rPr>
              <a:t>	</a:t>
            </a:r>
            <a:r>
              <a:rPr lang="ru-RU" sz="2400" b="1">
                <a:solidFill>
                  <a:srgbClr val="CC0000"/>
                </a:solidFill>
                <a:latin typeface="Arial" pitchFamily="34" charset="0"/>
              </a:rPr>
              <a:t>В)</a:t>
            </a:r>
            <a:r>
              <a:rPr lang="ru-RU" sz="2400" b="1">
                <a:solidFill>
                  <a:srgbClr val="003300"/>
                </a:solidFill>
                <a:latin typeface="Arial" pitchFamily="34" charset="0"/>
              </a:rPr>
              <a:t> Калининградская область.</a:t>
            </a:r>
          </a:p>
        </p:txBody>
      </p:sp>
      <p:sp>
        <p:nvSpPr>
          <p:cNvPr id="174083" name="Rectangle 3"/>
          <p:cNvSpPr>
            <a:spLocks noChangeArrowheads="1"/>
          </p:cNvSpPr>
          <p:nvPr/>
        </p:nvSpPr>
        <p:spPr bwMode="auto">
          <a:xfrm>
            <a:off x="250825" y="3213100"/>
            <a:ext cx="8569325" cy="2282825"/>
          </a:xfrm>
          <a:prstGeom prst="rect">
            <a:avLst/>
          </a:prstGeom>
          <a:noFill/>
          <a:ln w="9525">
            <a:noFill/>
            <a:miter lim="800000"/>
            <a:headEnd/>
            <a:tailEnd/>
          </a:ln>
          <a:effectLst/>
        </p:spPr>
        <p:txBody>
          <a:bodyPr anchor="ctr">
            <a:spAutoFit/>
          </a:bodyPr>
          <a:lstStyle/>
          <a:p>
            <a:pPr indent="342900"/>
            <a:r>
              <a:rPr lang="ru-RU" sz="2400" b="1">
                <a:solidFill>
                  <a:srgbClr val="FF0000"/>
                </a:solidFill>
                <a:latin typeface="Arial" pitchFamily="34" charset="0"/>
              </a:rPr>
              <a:t>6.27</a:t>
            </a:r>
            <a:r>
              <a:rPr lang="ru-RU" sz="2400" b="1">
                <a:solidFill>
                  <a:srgbClr val="003300"/>
                </a:solidFill>
                <a:latin typeface="Arial" pitchFamily="34" charset="0"/>
              </a:rPr>
              <a:t> </a:t>
            </a:r>
            <a:r>
              <a:rPr lang="ru-RU" sz="2400" b="1">
                <a:solidFill>
                  <a:srgbClr val="000066"/>
                </a:solidFill>
                <a:latin typeface="Arial" pitchFamily="34" charset="0"/>
              </a:rPr>
              <a:t>Расположите регионы страны в той последовательности, в которой их жители встречают Новый год.</a:t>
            </a:r>
          </a:p>
          <a:p>
            <a:pPr lvl="1"/>
            <a:r>
              <a:rPr lang="ru-RU" sz="2400" b="1">
                <a:solidFill>
                  <a:srgbClr val="000066"/>
                </a:solidFill>
                <a:latin typeface="Arial" pitchFamily="34" charset="0"/>
              </a:rPr>
              <a:t>	</a:t>
            </a:r>
            <a:r>
              <a:rPr lang="ru-RU" sz="2400" b="1">
                <a:solidFill>
                  <a:srgbClr val="CC0000"/>
                </a:solidFill>
                <a:latin typeface="Arial" pitchFamily="34" charset="0"/>
              </a:rPr>
              <a:t>А)</a:t>
            </a:r>
            <a:r>
              <a:rPr lang="ru-RU" sz="2400" b="1">
                <a:solidFill>
                  <a:srgbClr val="003300"/>
                </a:solidFill>
                <a:latin typeface="Arial" pitchFamily="34" charset="0"/>
              </a:rPr>
              <a:t> Воронежская область;</a:t>
            </a:r>
          </a:p>
          <a:p>
            <a:pPr lvl="1"/>
            <a:r>
              <a:rPr lang="ru-RU" sz="2400" b="1">
                <a:solidFill>
                  <a:srgbClr val="003300"/>
                </a:solidFill>
                <a:latin typeface="Arial" pitchFamily="34" charset="0"/>
              </a:rPr>
              <a:t>	</a:t>
            </a:r>
            <a:r>
              <a:rPr lang="ru-RU" sz="2400" b="1">
                <a:solidFill>
                  <a:srgbClr val="CC0000"/>
                </a:solidFill>
                <a:latin typeface="Arial" pitchFamily="34" charset="0"/>
              </a:rPr>
              <a:t>Б)</a:t>
            </a:r>
            <a:r>
              <a:rPr lang="ru-RU" sz="2400" b="1">
                <a:solidFill>
                  <a:srgbClr val="003300"/>
                </a:solidFill>
                <a:latin typeface="Arial" pitchFamily="34" charset="0"/>
              </a:rPr>
              <a:t> Республика Алтай;</a:t>
            </a:r>
          </a:p>
          <a:p>
            <a:pPr lvl="1"/>
            <a:r>
              <a:rPr lang="ru-RU" sz="2400" b="1">
                <a:solidFill>
                  <a:srgbClr val="003300"/>
                </a:solidFill>
                <a:latin typeface="Arial" pitchFamily="34" charset="0"/>
              </a:rPr>
              <a:t>	</a:t>
            </a:r>
            <a:r>
              <a:rPr lang="ru-RU" sz="2400" b="1">
                <a:solidFill>
                  <a:srgbClr val="CC0000"/>
                </a:solidFill>
                <a:latin typeface="Arial" pitchFamily="34" charset="0"/>
              </a:rPr>
              <a:t>В)</a:t>
            </a:r>
            <a:r>
              <a:rPr lang="ru-RU" sz="2400" b="1">
                <a:solidFill>
                  <a:srgbClr val="003300"/>
                </a:solidFill>
                <a:latin typeface="Arial" pitchFamily="34" charset="0"/>
              </a:rPr>
              <a:t> Сахалинская область.</a:t>
            </a:r>
          </a:p>
        </p:txBody>
      </p:sp>
      <p:sp>
        <p:nvSpPr>
          <p:cNvPr id="174084" name="Rectangle 4"/>
          <p:cNvSpPr>
            <a:spLocks noChangeArrowheads="1"/>
          </p:cNvSpPr>
          <p:nvPr/>
        </p:nvSpPr>
        <p:spPr bwMode="auto">
          <a:xfrm>
            <a:off x="6300788" y="1628775"/>
            <a:ext cx="1668462"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АБВ</a:t>
            </a:r>
          </a:p>
        </p:txBody>
      </p:sp>
      <p:sp>
        <p:nvSpPr>
          <p:cNvPr id="174085" name="Rectangle 5"/>
          <p:cNvSpPr>
            <a:spLocks noChangeArrowheads="1"/>
          </p:cNvSpPr>
          <p:nvPr/>
        </p:nvSpPr>
        <p:spPr bwMode="auto">
          <a:xfrm>
            <a:off x="5580063" y="4437063"/>
            <a:ext cx="1668462"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ВБА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74084">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74085">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250825" y="404813"/>
            <a:ext cx="8569325" cy="2282825"/>
          </a:xfrm>
          <a:prstGeom prst="rect">
            <a:avLst/>
          </a:prstGeom>
          <a:noFill/>
          <a:ln w="9525">
            <a:noFill/>
            <a:miter lim="800000"/>
            <a:headEnd/>
            <a:tailEnd/>
          </a:ln>
          <a:effectLst/>
        </p:spPr>
        <p:txBody>
          <a:bodyPr anchor="ctr">
            <a:spAutoFit/>
          </a:bodyPr>
          <a:lstStyle/>
          <a:p>
            <a:pPr indent="342900"/>
            <a:r>
              <a:rPr lang="ru-RU" sz="2400" b="1">
                <a:solidFill>
                  <a:srgbClr val="FF0000"/>
                </a:solidFill>
                <a:latin typeface="Arial" pitchFamily="34" charset="0"/>
              </a:rPr>
              <a:t>7.27</a:t>
            </a:r>
            <a:r>
              <a:rPr lang="ru-RU" sz="2400" b="1">
                <a:solidFill>
                  <a:srgbClr val="003300"/>
                </a:solidFill>
                <a:latin typeface="Arial" pitchFamily="34" charset="0"/>
              </a:rPr>
              <a:t> </a:t>
            </a:r>
            <a:r>
              <a:rPr lang="ru-RU" sz="2400" b="1">
                <a:solidFill>
                  <a:srgbClr val="000066"/>
                </a:solidFill>
                <a:latin typeface="Arial" pitchFamily="34" charset="0"/>
              </a:rPr>
              <a:t>Расположите регионы страны в той последовательности, в которой их жители встречают Новый год.</a:t>
            </a:r>
          </a:p>
          <a:p>
            <a:pPr lvl="1"/>
            <a:r>
              <a:rPr lang="ru-RU" sz="2400" b="1">
                <a:solidFill>
                  <a:srgbClr val="000066"/>
                </a:solidFill>
                <a:latin typeface="Arial" pitchFamily="34" charset="0"/>
              </a:rPr>
              <a:t>	</a:t>
            </a:r>
            <a:r>
              <a:rPr lang="ru-RU" sz="2400" b="1">
                <a:solidFill>
                  <a:srgbClr val="CC0000"/>
                </a:solidFill>
                <a:latin typeface="Arial" pitchFamily="34" charset="0"/>
              </a:rPr>
              <a:t>А)</a:t>
            </a:r>
            <a:r>
              <a:rPr lang="ru-RU" sz="2400" b="1">
                <a:solidFill>
                  <a:srgbClr val="003300"/>
                </a:solidFill>
                <a:latin typeface="Arial" pitchFamily="34" charset="0"/>
              </a:rPr>
              <a:t> Республика Хакасия;</a:t>
            </a:r>
          </a:p>
          <a:p>
            <a:pPr lvl="1"/>
            <a:r>
              <a:rPr lang="ru-RU" sz="2400" b="1">
                <a:solidFill>
                  <a:srgbClr val="003300"/>
                </a:solidFill>
                <a:latin typeface="Arial" pitchFamily="34" charset="0"/>
              </a:rPr>
              <a:t>	</a:t>
            </a:r>
            <a:r>
              <a:rPr lang="ru-RU" sz="2400" b="1">
                <a:solidFill>
                  <a:srgbClr val="CC0000"/>
                </a:solidFill>
                <a:latin typeface="Arial" pitchFamily="34" charset="0"/>
              </a:rPr>
              <a:t>Б)</a:t>
            </a:r>
            <a:r>
              <a:rPr lang="ru-RU" sz="2400" b="1">
                <a:solidFill>
                  <a:srgbClr val="003300"/>
                </a:solidFill>
                <a:latin typeface="Arial" pitchFamily="34" charset="0"/>
              </a:rPr>
              <a:t> Магаданская область;</a:t>
            </a:r>
          </a:p>
          <a:p>
            <a:pPr lvl="1"/>
            <a:r>
              <a:rPr lang="ru-RU" sz="2400" b="1">
                <a:solidFill>
                  <a:srgbClr val="003300"/>
                </a:solidFill>
                <a:latin typeface="Arial" pitchFamily="34" charset="0"/>
              </a:rPr>
              <a:t>	</a:t>
            </a:r>
            <a:r>
              <a:rPr lang="ru-RU" sz="2400" b="1">
                <a:solidFill>
                  <a:srgbClr val="CC0000"/>
                </a:solidFill>
                <a:latin typeface="Arial" pitchFamily="34" charset="0"/>
              </a:rPr>
              <a:t>В)</a:t>
            </a:r>
            <a:r>
              <a:rPr lang="ru-RU" sz="2400" b="1">
                <a:solidFill>
                  <a:srgbClr val="003300"/>
                </a:solidFill>
                <a:latin typeface="Arial" pitchFamily="34" charset="0"/>
              </a:rPr>
              <a:t> Республика Марий Эл.</a:t>
            </a:r>
          </a:p>
        </p:txBody>
      </p:sp>
      <p:sp>
        <p:nvSpPr>
          <p:cNvPr id="175107" name="Rectangle 3"/>
          <p:cNvSpPr>
            <a:spLocks noChangeArrowheads="1"/>
          </p:cNvSpPr>
          <p:nvPr/>
        </p:nvSpPr>
        <p:spPr bwMode="auto">
          <a:xfrm>
            <a:off x="250825" y="3213100"/>
            <a:ext cx="8569325" cy="2282825"/>
          </a:xfrm>
          <a:prstGeom prst="rect">
            <a:avLst/>
          </a:prstGeom>
          <a:noFill/>
          <a:ln w="9525">
            <a:noFill/>
            <a:miter lim="800000"/>
            <a:headEnd/>
            <a:tailEnd/>
          </a:ln>
          <a:effectLst/>
        </p:spPr>
        <p:txBody>
          <a:bodyPr anchor="ctr">
            <a:spAutoFit/>
          </a:bodyPr>
          <a:lstStyle/>
          <a:p>
            <a:pPr indent="342900"/>
            <a:r>
              <a:rPr lang="ru-RU" sz="2400" b="1">
                <a:solidFill>
                  <a:srgbClr val="FF0000"/>
                </a:solidFill>
                <a:latin typeface="Arial" pitchFamily="34" charset="0"/>
              </a:rPr>
              <a:t>8.27</a:t>
            </a:r>
            <a:r>
              <a:rPr lang="ru-RU" sz="2400" b="1">
                <a:solidFill>
                  <a:srgbClr val="003300"/>
                </a:solidFill>
                <a:latin typeface="Arial" pitchFamily="34" charset="0"/>
              </a:rPr>
              <a:t> </a:t>
            </a:r>
            <a:r>
              <a:rPr lang="ru-RU" sz="2400" b="1">
                <a:solidFill>
                  <a:srgbClr val="000066"/>
                </a:solidFill>
                <a:latin typeface="Arial" pitchFamily="34" charset="0"/>
              </a:rPr>
              <a:t>Расположите регионы страны в той последовательности, в которой их жители встречают Новый год.</a:t>
            </a:r>
          </a:p>
          <a:p>
            <a:pPr lvl="1"/>
            <a:r>
              <a:rPr lang="ru-RU" sz="2400" b="1">
                <a:solidFill>
                  <a:srgbClr val="000066"/>
                </a:solidFill>
                <a:latin typeface="Arial" pitchFamily="34" charset="0"/>
              </a:rPr>
              <a:t>	</a:t>
            </a:r>
            <a:r>
              <a:rPr lang="ru-RU" sz="2400" b="1">
                <a:solidFill>
                  <a:srgbClr val="CC0000"/>
                </a:solidFill>
                <a:latin typeface="Arial" pitchFamily="34" charset="0"/>
              </a:rPr>
              <a:t>А)</a:t>
            </a:r>
            <a:r>
              <a:rPr lang="ru-RU" sz="2400" b="1">
                <a:solidFill>
                  <a:srgbClr val="003300"/>
                </a:solidFill>
                <a:latin typeface="Arial" pitchFamily="34" charset="0"/>
              </a:rPr>
              <a:t> Чукотский АО;</a:t>
            </a:r>
          </a:p>
          <a:p>
            <a:pPr lvl="1"/>
            <a:r>
              <a:rPr lang="ru-RU" sz="2400" b="1">
                <a:solidFill>
                  <a:srgbClr val="003300"/>
                </a:solidFill>
                <a:latin typeface="Arial" pitchFamily="34" charset="0"/>
              </a:rPr>
              <a:t>	</a:t>
            </a:r>
            <a:r>
              <a:rPr lang="ru-RU" sz="2400" b="1">
                <a:solidFill>
                  <a:srgbClr val="CC0000"/>
                </a:solidFill>
                <a:latin typeface="Arial" pitchFamily="34" charset="0"/>
              </a:rPr>
              <a:t>Б)</a:t>
            </a:r>
            <a:r>
              <a:rPr lang="ru-RU" sz="2400" b="1">
                <a:solidFill>
                  <a:srgbClr val="003300"/>
                </a:solidFill>
                <a:latin typeface="Arial" pitchFamily="34" charset="0"/>
              </a:rPr>
              <a:t> Ставропольский край;</a:t>
            </a:r>
          </a:p>
          <a:p>
            <a:pPr lvl="1"/>
            <a:r>
              <a:rPr lang="ru-RU" sz="2400" b="1">
                <a:solidFill>
                  <a:srgbClr val="003300"/>
                </a:solidFill>
                <a:latin typeface="Arial" pitchFamily="34" charset="0"/>
              </a:rPr>
              <a:t>	</a:t>
            </a:r>
            <a:r>
              <a:rPr lang="ru-RU" sz="2400" b="1">
                <a:solidFill>
                  <a:srgbClr val="CC0000"/>
                </a:solidFill>
                <a:latin typeface="Arial" pitchFamily="34" charset="0"/>
              </a:rPr>
              <a:t>В)</a:t>
            </a:r>
            <a:r>
              <a:rPr lang="ru-RU" sz="2400" b="1">
                <a:solidFill>
                  <a:srgbClr val="003300"/>
                </a:solidFill>
                <a:latin typeface="Arial" pitchFamily="34" charset="0"/>
              </a:rPr>
              <a:t> Кемеровская область.</a:t>
            </a:r>
          </a:p>
        </p:txBody>
      </p:sp>
      <p:sp>
        <p:nvSpPr>
          <p:cNvPr id="175108" name="Rectangle 4"/>
          <p:cNvSpPr>
            <a:spLocks noChangeArrowheads="1"/>
          </p:cNvSpPr>
          <p:nvPr/>
        </p:nvSpPr>
        <p:spPr bwMode="auto">
          <a:xfrm>
            <a:off x="5364163" y="1628775"/>
            <a:ext cx="1668462"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БАВ</a:t>
            </a:r>
          </a:p>
        </p:txBody>
      </p:sp>
      <p:sp>
        <p:nvSpPr>
          <p:cNvPr id="175109" name="Rectangle 5"/>
          <p:cNvSpPr>
            <a:spLocks noChangeArrowheads="1"/>
          </p:cNvSpPr>
          <p:nvPr/>
        </p:nvSpPr>
        <p:spPr bwMode="auto">
          <a:xfrm>
            <a:off x="5580063" y="4437063"/>
            <a:ext cx="1668462"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АВБ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75108">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75109">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250825" y="404813"/>
            <a:ext cx="8569325" cy="2282825"/>
          </a:xfrm>
          <a:prstGeom prst="rect">
            <a:avLst/>
          </a:prstGeom>
          <a:noFill/>
          <a:ln w="9525">
            <a:noFill/>
            <a:miter lim="800000"/>
            <a:headEnd/>
            <a:tailEnd/>
          </a:ln>
          <a:effectLst/>
        </p:spPr>
        <p:txBody>
          <a:bodyPr anchor="ctr">
            <a:spAutoFit/>
          </a:bodyPr>
          <a:lstStyle/>
          <a:p>
            <a:pPr indent="342900"/>
            <a:r>
              <a:rPr lang="ru-RU" sz="2400" b="1">
                <a:solidFill>
                  <a:srgbClr val="FF0000"/>
                </a:solidFill>
                <a:latin typeface="Arial" pitchFamily="34" charset="0"/>
              </a:rPr>
              <a:t>9.27</a:t>
            </a:r>
            <a:r>
              <a:rPr lang="ru-RU" sz="2400" b="1">
                <a:solidFill>
                  <a:srgbClr val="003300"/>
                </a:solidFill>
                <a:latin typeface="Arial" pitchFamily="34" charset="0"/>
              </a:rPr>
              <a:t> </a:t>
            </a:r>
            <a:r>
              <a:rPr lang="ru-RU" sz="2400" b="1">
                <a:solidFill>
                  <a:srgbClr val="000066"/>
                </a:solidFill>
                <a:latin typeface="Arial" pitchFamily="34" charset="0"/>
              </a:rPr>
              <a:t>Расположите регионы страны в той последовательности, в которой их жители встречают Новый год.</a:t>
            </a:r>
          </a:p>
          <a:p>
            <a:pPr lvl="1"/>
            <a:r>
              <a:rPr lang="ru-RU" sz="2400" b="1">
                <a:solidFill>
                  <a:srgbClr val="000066"/>
                </a:solidFill>
                <a:latin typeface="Arial" pitchFamily="34" charset="0"/>
              </a:rPr>
              <a:t>	</a:t>
            </a:r>
            <a:r>
              <a:rPr lang="ru-RU" sz="2400" b="1">
                <a:solidFill>
                  <a:srgbClr val="CC0000"/>
                </a:solidFill>
                <a:latin typeface="Arial" pitchFamily="34" charset="0"/>
              </a:rPr>
              <a:t>А)</a:t>
            </a:r>
            <a:r>
              <a:rPr lang="ru-RU" sz="2400" b="1">
                <a:solidFill>
                  <a:srgbClr val="003300"/>
                </a:solidFill>
                <a:latin typeface="Arial" pitchFamily="34" charset="0"/>
              </a:rPr>
              <a:t> Псковская область;</a:t>
            </a:r>
          </a:p>
          <a:p>
            <a:pPr lvl="1"/>
            <a:r>
              <a:rPr lang="ru-RU" sz="2400" b="1">
                <a:solidFill>
                  <a:srgbClr val="003300"/>
                </a:solidFill>
                <a:latin typeface="Arial" pitchFamily="34" charset="0"/>
              </a:rPr>
              <a:t>	</a:t>
            </a:r>
            <a:r>
              <a:rPr lang="ru-RU" sz="2400" b="1">
                <a:solidFill>
                  <a:srgbClr val="CC0000"/>
                </a:solidFill>
                <a:latin typeface="Arial" pitchFamily="34" charset="0"/>
              </a:rPr>
              <a:t>Б)</a:t>
            </a:r>
            <a:r>
              <a:rPr lang="ru-RU" sz="2400" b="1">
                <a:solidFill>
                  <a:srgbClr val="003300"/>
                </a:solidFill>
                <a:latin typeface="Arial" pitchFamily="34" charset="0"/>
              </a:rPr>
              <a:t> Амурская область;</a:t>
            </a:r>
          </a:p>
          <a:p>
            <a:pPr lvl="1"/>
            <a:r>
              <a:rPr lang="ru-RU" sz="2400" b="1">
                <a:solidFill>
                  <a:srgbClr val="003300"/>
                </a:solidFill>
                <a:latin typeface="Arial" pitchFamily="34" charset="0"/>
              </a:rPr>
              <a:t>	</a:t>
            </a:r>
            <a:r>
              <a:rPr lang="ru-RU" sz="2400" b="1">
                <a:solidFill>
                  <a:srgbClr val="CC0000"/>
                </a:solidFill>
                <a:latin typeface="Arial" pitchFamily="34" charset="0"/>
              </a:rPr>
              <a:t>В)</a:t>
            </a:r>
            <a:r>
              <a:rPr lang="ru-RU" sz="2400" b="1">
                <a:solidFill>
                  <a:srgbClr val="003300"/>
                </a:solidFill>
                <a:latin typeface="Arial" pitchFamily="34" charset="0"/>
              </a:rPr>
              <a:t> Курганская область.</a:t>
            </a:r>
          </a:p>
        </p:txBody>
      </p:sp>
      <p:sp>
        <p:nvSpPr>
          <p:cNvPr id="176131" name="Rectangle 3"/>
          <p:cNvSpPr>
            <a:spLocks noChangeArrowheads="1"/>
          </p:cNvSpPr>
          <p:nvPr/>
        </p:nvSpPr>
        <p:spPr bwMode="auto">
          <a:xfrm>
            <a:off x="250825" y="3213100"/>
            <a:ext cx="8569325" cy="2282825"/>
          </a:xfrm>
          <a:prstGeom prst="rect">
            <a:avLst/>
          </a:prstGeom>
          <a:noFill/>
          <a:ln w="9525">
            <a:noFill/>
            <a:miter lim="800000"/>
            <a:headEnd/>
            <a:tailEnd/>
          </a:ln>
          <a:effectLst/>
        </p:spPr>
        <p:txBody>
          <a:bodyPr anchor="ctr">
            <a:spAutoFit/>
          </a:bodyPr>
          <a:lstStyle/>
          <a:p>
            <a:pPr indent="342900"/>
            <a:r>
              <a:rPr lang="ru-RU" sz="2400" b="1">
                <a:solidFill>
                  <a:srgbClr val="FF0000"/>
                </a:solidFill>
                <a:latin typeface="Arial" pitchFamily="34" charset="0"/>
              </a:rPr>
              <a:t>10.27</a:t>
            </a:r>
            <a:r>
              <a:rPr lang="ru-RU" sz="2400" b="1">
                <a:solidFill>
                  <a:srgbClr val="003300"/>
                </a:solidFill>
                <a:latin typeface="Arial" pitchFamily="34" charset="0"/>
              </a:rPr>
              <a:t> </a:t>
            </a:r>
            <a:r>
              <a:rPr lang="ru-RU" sz="2400" b="1">
                <a:solidFill>
                  <a:srgbClr val="000066"/>
                </a:solidFill>
                <a:latin typeface="Arial" pitchFamily="34" charset="0"/>
              </a:rPr>
              <a:t>Расположите регионы страны в той последовательности, в которой их жители встречают Новый год.</a:t>
            </a:r>
          </a:p>
          <a:p>
            <a:pPr lvl="1"/>
            <a:r>
              <a:rPr lang="ru-RU" sz="2400" b="1">
                <a:solidFill>
                  <a:srgbClr val="000066"/>
                </a:solidFill>
                <a:latin typeface="Arial" pitchFamily="34" charset="0"/>
              </a:rPr>
              <a:t>	</a:t>
            </a:r>
            <a:r>
              <a:rPr lang="ru-RU" sz="2400" b="1">
                <a:solidFill>
                  <a:srgbClr val="CC0000"/>
                </a:solidFill>
                <a:latin typeface="Arial" pitchFamily="34" charset="0"/>
              </a:rPr>
              <a:t>А)</a:t>
            </a:r>
            <a:r>
              <a:rPr lang="ru-RU" sz="2400" b="1">
                <a:solidFill>
                  <a:srgbClr val="003300"/>
                </a:solidFill>
                <a:latin typeface="Arial" pitchFamily="34" charset="0"/>
              </a:rPr>
              <a:t> Республика Татарстан;</a:t>
            </a:r>
          </a:p>
          <a:p>
            <a:pPr lvl="1"/>
            <a:r>
              <a:rPr lang="ru-RU" sz="2400" b="1">
                <a:solidFill>
                  <a:srgbClr val="003300"/>
                </a:solidFill>
                <a:latin typeface="Arial" pitchFamily="34" charset="0"/>
              </a:rPr>
              <a:t>	</a:t>
            </a:r>
            <a:r>
              <a:rPr lang="ru-RU" sz="2400" b="1">
                <a:solidFill>
                  <a:srgbClr val="CC0000"/>
                </a:solidFill>
                <a:latin typeface="Arial" pitchFamily="34" charset="0"/>
              </a:rPr>
              <a:t>Б)</a:t>
            </a:r>
            <a:r>
              <a:rPr lang="ru-RU" sz="2400" b="1">
                <a:solidFill>
                  <a:srgbClr val="003300"/>
                </a:solidFill>
                <a:latin typeface="Arial" pitchFamily="34" charset="0"/>
              </a:rPr>
              <a:t> Приморский край;</a:t>
            </a:r>
          </a:p>
          <a:p>
            <a:pPr lvl="1"/>
            <a:r>
              <a:rPr lang="ru-RU" sz="2400" b="1">
                <a:solidFill>
                  <a:srgbClr val="003300"/>
                </a:solidFill>
                <a:latin typeface="Arial" pitchFamily="34" charset="0"/>
              </a:rPr>
              <a:t>	</a:t>
            </a:r>
            <a:r>
              <a:rPr lang="ru-RU" sz="2400" b="1">
                <a:solidFill>
                  <a:srgbClr val="CC0000"/>
                </a:solidFill>
                <a:latin typeface="Arial" pitchFamily="34" charset="0"/>
              </a:rPr>
              <a:t>В)</a:t>
            </a:r>
            <a:r>
              <a:rPr lang="ru-RU" sz="2400" b="1">
                <a:solidFill>
                  <a:srgbClr val="003300"/>
                </a:solidFill>
                <a:latin typeface="Arial" pitchFamily="34" charset="0"/>
              </a:rPr>
              <a:t> Республика Тыва.</a:t>
            </a:r>
          </a:p>
        </p:txBody>
      </p:sp>
      <p:sp>
        <p:nvSpPr>
          <p:cNvPr id="176132" name="Rectangle 4"/>
          <p:cNvSpPr>
            <a:spLocks noChangeArrowheads="1"/>
          </p:cNvSpPr>
          <p:nvPr/>
        </p:nvSpPr>
        <p:spPr bwMode="auto">
          <a:xfrm>
            <a:off x="5364163" y="1628775"/>
            <a:ext cx="1668462"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БВА</a:t>
            </a:r>
          </a:p>
        </p:txBody>
      </p:sp>
      <p:sp>
        <p:nvSpPr>
          <p:cNvPr id="176133" name="Rectangle 5"/>
          <p:cNvSpPr>
            <a:spLocks noChangeArrowheads="1"/>
          </p:cNvSpPr>
          <p:nvPr/>
        </p:nvSpPr>
        <p:spPr bwMode="auto">
          <a:xfrm>
            <a:off x="5580063" y="4437063"/>
            <a:ext cx="1668462"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БВА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76132">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7613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ChangeArrowheads="1"/>
          </p:cNvSpPr>
          <p:nvPr/>
        </p:nvSpPr>
        <p:spPr bwMode="auto">
          <a:xfrm>
            <a:off x="179388" y="188913"/>
            <a:ext cx="8713787" cy="1217612"/>
          </a:xfrm>
          <a:prstGeom prst="rect">
            <a:avLst/>
          </a:prstGeom>
          <a:noFill/>
          <a:ln w="9525">
            <a:noFill/>
            <a:miter lim="800000"/>
            <a:headEnd/>
            <a:tailEnd/>
          </a:ln>
          <a:effectLst/>
        </p:spPr>
        <p:txBody>
          <a:bodyPr anchor="ctr">
            <a:spAutoFit/>
          </a:bodyPr>
          <a:lstStyle/>
          <a:p>
            <a:pPr indent="342900"/>
            <a:r>
              <a:rPr lang="ru-RU" b="1">
                <a:solidFill>
                  <a:srgbClr val="FF0000"/>
                </a:solidFill>
                <a:latin typeface="Arial" pitchFamily="34" charset="0"/>
              </a:rPr>
              <a:t>1.28</a:t>
            </a:r>
            <a:r>
              <a:rPr lang="ru-RU" b="1">
                <a:latin typeface="Arial" pitchFamily="34" charset="0"/>
              </a:rPr>
              <a:t>  </a:t>
            </a:r>
            <a:r>
              <a:rPr lang="ru-RU" b="1">
                <a:solidFill>
                  <a:srgbClr val="000066"/>
                </a:solidFill>
                <a:latin typeface="Arial" pitchFamily="34" charset="0"/>
              </a:rPr>
              <a:t>Прочитайте текст и ответьте на вопрос. </a:t>
            </a:r>
            <a:endParaRPr lang="ru-RU">
              <a:solidFill>
                <a:srgbClr val="000066"/>
              </a:solidFill>
              <a:latin typeface="Arial" pitchFamily="34" charset="0"/>
            </a:endParaRPr>
          </a:p>
          <a:p>
            <a:pPr indent="342900"/>
            <a:r>
              <a:rPr lang="ru-RU" sz="1400" b="1">
                <a:solidFill>
                  <a:srgbClr val="003300"/>
                </a:solidFill>
                <a:latin typeface="Arial" pitchFamily="34" charset="0"/>
              </a:rPr>
              <a:t>Учащиеся заинтересовались, как изменяются климатические показатели с широтой. Учащиеся проанализировали данные таблицы с целью обнаружить закономерность в изменении температуры воздуха и количества осадков. У всех учащихся выводы получились разные. Чей вывод верный?</a:t>
            </a:r>
          </a:p>
        </p:txBody>
      </p:sp>
      <p:graphicFrame>
        <p:nvGraphicFramePr>
          <p:cNvPr id="177354" name="Group 202"/>
          <p:cNvGraphicFramePr>
            <a:graphicFrameLocks noGrp="1"/>
          </p:cNvGraphicFramePr>
          <p:nvPr>
            <p:ph/>
          </p:nvPr>
        </p:nvGraphicFramePr>
        <p:xfrm>
          <a:off x="179388" y="1412875"/>
          <a:ext cx="8640762" cy="2885440"/>
        </p:xfrm>
        <a:graphic>
          <a:graphicData uri="http://schemas.openxmlformats.org/drawingml/2006/table">
            <a:tbl>
              <a:tblPr/>
              <a:tblGrid>
                <a:gridCol w="1760537"/>
                <a:gridCol w="1727200"/>
                <a:gridCol w="1347788"/>
                <a:gridCol w="1270000"/>
                <a:gridCol w="1187450"/>
                <a:gridCol w="1347787"/>
              </a:tblGrid>
              <a:tr h="48895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Пункт наблюдения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Географическая широта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Высота над уровнем моря, 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Средняя температура воздуха, </a:t>
                      </a:r>
                      <a:r>
                        <a:rPr kumimoji="0" lang="en-US" sz="1400" b="1" i="0" u="none" strike="noStrike" cap="none" normalizeH="0" baseline="0" smtClean="0">
                          <a:ln>
                            <a:noFill/>
                          </a:ln>
                          <a:solidFill>
                            <a:srgbClr val="000066"/>
                          </a:solidFill>
                          <a:effectLst/>
                          <a:latin typeface="Arial" pitchFamily="34" charset="0"/>
                          <a:cs typeface="Arial" pitchFamily="34" charset="0"/>
                        </a:rPr>
                        <a:t>°</a:t>
                      </a:r>
                      <a:r>
                        <a:rPr kumimoji="0" lang="ru-RU" sz="1400" b="1" i="0" u="none" strike="noStrike" cap="none" normalizeH="0" baseline="0" smtClean="0">
                          <a:ln>
                            <a:noFill/>
                          </a:ln>
                          <a:solidFill>
                            <a:srgbClr val="000066"/>
                          </a:solidFill>
                          <a:effectLst/>
                          <a:latin typeface="Arial" pitchFamily="34" charset="0"/>
                        </a:rPr>
                        <a:t>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Среднегодовое количество осадков, мм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в январе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в июле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Тура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64</a:t>
                      </a:r>
                      <a:r>
                        <a:rPr kumimoji="0" lang="en-US" sz="2400" b="1" i="0" u="none" strike="noStrike" cap="none" normalizeH="0" baseline="0" smtClean="0">
                          <a:ln>
                            <a:noFill/>
                          </a:ln>
                          <a:solidFill>
                            <a:srgbClr val="003300"/>
                          </a:solidFill>
                          <a:effectLst/>
                          <a:latin typeface="Arial" pitchFamily="34" charset="0"/>
                          <a:cs typeface="Arial" pitchFamily="34" charset="0"/>
                        </a:rPr>
                        <a:t>°</a:t>
                      </a:r>
                      <a:r>
                        <a:rPr kumimoji="0" lang="ru-RU" sz="2400" b="1" i="0" u="none" strike="noStrike" cap="none" normalizeH="0" baseline="0" smtClean="0">
                          <a:ln>
                            <a:noFill/>
                          </a:ln>
                          <a:solidFill>
                            <a:srgbClr val="003300"/>
                          </a:solidFill>
                          <a:effectLst/>
                          <a:latin typeface="Arial" pitchFamily="34" charset="0"/>
                        </a:rPr>
                        <a:t>с.ш.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-36,4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335,3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Неизвестная метеостанция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55</a:t>
                      </a:r>
                      <a:r>
                        <a:rPr kumimoji="0" lang="en-US" sz="2400" b="1" i="0" u="none" strike="noStrike" cap="none" normalizeH="0" baseline="0" smtClean="0">
                          <a:ln>
                            <a:noFill/>
                          </a:ln>
                          <a:solidFill>
                            <a:srgbClr val="003300"/>
                          </a:solidFill>
                          <a:effectLst/>
                          <a:latin typeface="Arial" pitchFamily="34" charset="0"/>
                          <a:cs typeface="Arial" pitchFamily="34" charset="0"/>
                        </a:rPr>
                        <a:t>°</a:t>
                      </a:r>
                      <a:r>
                        <a:rPr kumimoji="0" lang="ru-RU" sz="2400" b="1" i="0" u="none" strike="noStrike" cap="none" normalizeH="0" baseline="0" smtClean="0">
                          <a:ln>
                            <a:noFill/>
                          </a:ln>
                          <a:solidFill>
                            <a:srgbClr val="003300"/>
                          </a:solidFill>
                          <a:effectLst/>
                          <a:latin typeface="Arial" pitchFamily="34" charset="0"/>
                        </a:rPr>
                        <a:t>с.ш.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-20,3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423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Гонжэ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36</a:t>
                      </a:r>
                      <a:r>
                        <a:rPr kumimoji="0" lang="en-US" sz="2400" b="1" i="0" u="none" strike="noStrike" cap="none" normalizeH="0" baseline="0" smtClean="0">
                          <a:ln>
                            <a:noFill/>
                          </a:ln>
                          <a:solidFill>
                            <a:srgbClr val="003300"/>
                          </a:solidFill>
                          <a:effectLst/>
                          <a:latin typeface="Arial" pitchFamily="34" charset="0"/>
                          <a:cs typeface="Arial" pitchFamily="34" charset="0"/>
                        </a:rPr>
                        <a:t>°</a:t>
                      </a:r>
                      <a:r>
                        <a:rPr kumimoji="0" lang="ru-RU" sz="2400" b="1" i="0" u="none" strike="noStrike" cap="none" normalizeH="0" baseline="0" smtClean="0">
                          <a:ln>
                            <a:noFill/>
                          </a:ln>
                          <a:solidFill>
                            <a:srgbClr val="003300"/>
                          </a:solidFill>
                          <a:effectLst/>
                          <a:latin typeface="Arial" pitchFamily="34" charset="0"/>
                        </a:rPr>
                        <a:t>с.ш.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2835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310,7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Табинг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0</a:t>
                      </a:r>
                      <a:r>
                        <a:rPr kumimoji="0" lang="en-US" sz="2400" b="1" i="0" u="none" strike="noStrike" cap="none" normalizeH="0" baseline="0" smtClean="0">
                          <a:ln>
                            <a:noFill/>
                          </a:ln>
                          <a:solidFill>
                            <a:srgbClr val="0033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26,3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26,3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4301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7355" name="Rectangle 203"/>
          <p:cNvSpPr>
            <a:spLocks noChangeArrowheads="1"/>
          </p:cNvSpPr>
          <p:nvPr/>
        </p:nvSpPr>
        <p:spPr bwMode="auto">
          <a:xfrm>
            <a:off x="179388" y="4327525"/>
            <a:ext cx="8785225" cy="2530475"/>
          </a:xfrm>
          <a:prstGeom prst="rect">
            <a:avLst/>
          </a:prstGeom>
          <a:noFill/>
          <a:ln w="9525">
            <a:noFill/>
            <a:miter lim="800000"/>
            <a:headEnd/>
            <a:tailEnd/>
          </a:ln>
          <a:effectLst/>
        </p:spPr>
        <p:txBody>
          <a:bodyPr anchor="ctr">
            <a:spAutoFit/>
          </a:bodyPr>
          <a:lstStyle/>
          <a:p>
            <a:r>
              <a:rPr lang="ru-RU" sz="2000" b="1">
                <a:solidFill>
                  <a:srgbClr val="CC0000"/>
                </a:solidFill>
                <a:latin typeface="Arial" pitchFamily="34" charset="0"/>
              </a:rPr>
              <a:t>1)</a:t>
            </a:r>
            <a:r>
              <a:rPr lang="ru-RU" sz="2000" b="1">
                <a:solidFill>
                  <a:srgbClr val="000099"/>
                </a:solidFill>
                <a:latin typeface="Arial" pitchFamily="34" charset="0"/>
              </a:rPr>
              <a:t> </a:t>
            </a:r>
            <a:r>
              <a:rPr lang="ru-RU" sz="2000" b="1" u="sng">
                <a:solidFill>
                  <a:srgbClr val="000099"/>
                </a:solidFill>
                <a:latin typeface="Arial" pitchFamily="34" charset="0"/>
              </a:rPr>
              <a:t>Борис:</a:t>
            </a:r>
            <a:r>
              <a:rPr lang="ru-RU" sz="2000" b="1">
                <a:solidFill>
                  <a:srgbClr val="000099"/>
                </a:solidFill>
                <a:latin typeface="Arial" pitchFamily="34" charset="0"/>
              </a:rPr>
              <a:t> Самая низкая температура воздуха в течение года наблюдается на самой высокой точке наблюдений.</a:t>
            </a:r>
          </a:p>
          <a:p>
            <a:r>
              <a:rPr lang="ru-RU" sz="2000" b="1">
                <a:solidFill>
                  <a:srgbClr val="CC0000"/>
                </a:solidFill>
                <a:latin typeface="Arial" pitchFamily="34" charset="0"/>
              </a:rPr>
              <a:t>2)</a:t>
            </a:r>
            <a:r>
              <a:rPr lang="ru-RU" sz="2000" b="1">
                <a:solidFill>
                  <a:srgbClr val="000099"/>
                </a:solidFill>
                <a:latin typeface="Arial" pitchFamily="34" charset="0"/>
              </a:rPr>
              <a:t> </a:t>
            </a:r>
            <a:r>
              <a:rPr lang="ru-RU" sz="2000" b="1" u="sng">
                <a:solidFill>
                  <a:srgbClr val="000099"/>
                </a:solidFill>
                <a:latin typeface="Arial" pitchFamily="34" charset="0"/>
              </a:rPr>
              <a:t>Вера:</a:t>
            </a:r>
            <a:r>
              <a:rPr lang="ru-RU" sz="2000" b="1">
                <a:solidFill>
                  <a:srgbClr val="000099"/>
                </a:solidFill>
                <a:latin typeface="Arial" pitchFamily="34" charset="0"/>
              </a:rPr>
              <a:t> Зимой чем дальше от экватора к Северному полюсу, тем холоднее.</a:t>
            </a:r>
          </a:p>
          <a:p>
            <a:r>
              <a:rPr lang="ru-RU" sz="2000" b="1">
                <a:solidFill>
                  <a:srgbClr val="CC0000"/>
                </a:solidFill>
                <a:latin typeface="Arial" pitchFamily="34" charset="0"/>
              </a:rPr>
              <a:t>3)</a:t>
            </a:r>
            <a:r>
              <a:rPr lang="ru-RU" sz="2000" b="1">
                <a:solidFill>
                  <a:srgbClr val="000099"/>
                </a:solidFill>
                <a:latin typeface="Arial" pitchFamily="34" charset="0"/>
              </a:rPr>
              <a:t> </a:t>
            </a:r>
            <a:r>
              <a:rPr lang="ru-RU" sz="2000" b="1" u="sng">
                <a:solidFill>
                  <a:srgbClr val="000099"/>
                </a:solidFill>
                <a:latin typeface="Arial" pitchFamily="34" charset="0"/>
              </a:rPr>
              <a:t>Света:</a:t>
            </a:r>
            <a:r>
              <a:rPr lang="ru-RU" sz="2000" b="1">
                <a:solidFill>
                  <a:srgbClr val="000099"/>
                </a:solidFill>
                <a:latin typeface="Arial" pitchFamily="34" charset="0"/>
              </a:rPr>
              <a:t> При подъеме вверх количество осадков последовательно уменьшается, и это не зависит от широты.</a:t>
            </a:r>
          </a:p>
          <a:p>
            <a:r>
              <a:rPr lang="ru-RU" sz="2000" b="1">
                <a:solidFill>
                  <a:srgbClr val="CC0000"/>
                </a:solidFill>
                <a:latin typeface="Arial" pitchFamily="34" charset="0"/>
              </a:rPr>
              <a:t>4)</a:t>
            </a:r>
            <a:r>
              <a:rPr lang="ru-RU" sz="2000" b="1">
                <a:solidFill>
                  <a:srgbClr val="000099"/>
                </a:solidFill>
                <a:latin typeface="Arial" pitchFamily="34" charset="0"/>
              </a:rPr>
              <a:t> </a:t>
            </a:r>
            <a:r>
              <a:rPr lang="ru-RU" sz="2000" b="1" u="sng">
                <a:solidFill>
                  <a:srgbClr val="000099"/>
                </a:solidFill>
                <a:latin typeface="Arial" pitchFamily="34" charset="0"/>
              </a:rPr>
              <a:t>Илья:</a:t>
            </a:r>
            <a:r>
              <a:rPr lang="ru-RU" sz="2000" b="1">
                <a:solidFill>
                  <a:srgbClr val="000099"/>
                </a:solidFill>
                <a:latin typeface="Arial" pitchFamily="34" charset="0"/>
              </a:rPr>
              <a:t> Чем ближе к экватору, тем годовая амплитуда температур воздуха больше.</a:t>
            </a:r>
          </a:p>
        </p:txBody>
      </p:sp>
      <p:sp>
        <p:nvSpPr>
          <p:cNvPr id="177356" name="Rectangle 204"/>
          <p:cNvSpPr>
            <a:spLocks noChangeArrowheads="1"/>
          </p:cNvSpPr>
          <p:nvPr/>
        </p:nvSpPr>
        <p:spPr bwMode="auto">
          <a:xfrm>
            <a:off x="8243888" y="530066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77356">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179388" y="188913"/>
            <a:ext cx="8713787" cy="1217612"/>
          </a:xfrm>
          <a:prstGeom prst="rect">
            <a:avLst/>
          </a:prstGeom>
          <a:noFill/>
          <a:ln w="9525">
            <a:noFill/>
            <a:miter lim="800000"/>
            <a:headEnd/>
            <a:tailEnd/>
          </a:ln>
          <a:effectLst/>
        </p:spPr>
        <p:txBody>
          <a:bodyPr anchor="ctr">
            <a:spAutoFit/>
          </a:bodyPr>
          <a:lstStyle/>
          <a:p>
            <a:pPr indent="342900"/>
            <a:r>
              <a:rPr lang="ru-RU" b="1">
                <a:solidFill>
                  <a:srgbClr val="FF0000"/>
                </a:solidFill>
                <a:latin typeface="Arial" pitchFamily="34" charset="0"/>
              </a:rPr>
              <a:t>2.28</a:t>
            </a:r>
            <a:r>
              <a:rPr lang="ru-RU" b="1">
                <a:latin typeface="Arial" pitchFamily="34" charset="0"/>
              </a:rPr>
              <a:t>  </a:t>
            </a:r>
            <a:r>
              <a:rPr lang="ru-RU" b="1">
                <a:solidFill>
                  <a:srgbClr val="000066"/>
                </a:solidFill>
                <a:latin typeface="Arial" pitchFamily="34" charset="0"/>
              </a:rPr>
              <a:t>Прочитайте текст и ответьте на вопрос. </a:t>
            </a:r>
            <a:endParaRPr lang="ru-RU">
              <a:solidFill>
                <a:srgbClr val="000066"/>
              </a:solidFill>
              <a:latin typeface="Arial" pitchFamily="34" charset="0"/>
            </a:endParaRPr>
          </a:p>
          <a:p>
            <a:pPr indent="342900"/>
            <a:r>
              <a:rPr lang="ru-RU" sz="1400" b="1">
                <a:solidFill>
                  <a:srgbClr val="003300"/>
                </a:solidFill>
                <a:latin typeface="Arial" pitchFamily="34" charset="0"/>
              </a:rPr>
              <a:t>Школьники Линьцана (Китай) искали подтверждение изменению климата в зависимости от географической широты и высоты местности. Учащиеся проанализировали данные таблицы с целью обнаружить закономерность в изменении температуры воздуха и количества осадков. У всех учащихся выводы получились разные. Чей вывод верный?</a:t>
            </a:r>
          </a:p>
        </p:txBody>
      </p:sp>
      <p:graphicFrame>
        <p:nvGraphicFramePr>
          <p:cNvPr id="179251" name="Group 51"/>
          <p:cNvGraphicFramePr>
            <a:graphicFrameLocks noGrp="1"/>
          </p:cNvGraphicFramePr>
          <p:nvPr>
            <p:ph/>
          </p:nvPr>
        </p:nvGraphicFramePr>
        <p:xfrm>
          <a:off x="179388" y="1412875"/>
          <a:ext cx="8640762" cy="2824480"/>
        </p:xfrm>
        <a:graphic>
          <a:graphicData uri="http://schemas.openxmlformats.org/drawingml/2006/table">
            <a:tbl>
              <a:tblPr/>
              <a:tblGrid>
                <a:gridCol w="1760537"/>
                <a:gridCol w="1727200"/>
                <a:gridCol w="1347788"/>
                <a:gridCol w="1270000"/>
                <a:gridCol w="1187450"/>
                <a:gridCol w="1347787"/>
              </a:tblGrid>
              <a:tr h="48895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Пункт наблюдения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Географическая широта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Высота над уровнем моря, 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Средняя температура воздуха, </a:t>
                      </a:r>
                      <a:r>
                        <a:rPr kumimoji="0" lang="en-US" sz="1400" b="1" i="0" u="none" strike="noStrike" cap="none" normalizeH="0" baseline="0" smtClean="0">
                          <a:ln>
                            <a:noFill/>
                          </a:ln>
                          <a:solidFill>
                            <a:srgbClr val="000066"/>
                          </a:solidFill>
                          <a:effectLst/>
                          <a:latin typeface="Arial" pitchFamily="34" charset="0"/>
                          <a:cs typeface="Arial" pitchFamily="34" charset="0"/>
                        </a:rPr>
                        <a:t>°</a:t>
                      </a:r>
                      <a:r>
                        <a:rPr kumimoji="0" lang="ru-RU" sz="1400" b="1" i="0" u="none" strike="noStrike" cap="none" normalizeH="0" baseline="0" smtClean="0">
                          <a:ln>
                            <a:noFill/>
                          </a:ln>
                          <a:solidFill>
                            <a:srgbClr val="000066"/>
                          </a:solidFill>
                          <a:effectLst/>
                          <a:latin typeface="Arial" pitchFamily="34" charset="0"/>
                        </a:rPr>
                        <a:t>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Среднегодовое количество осадков, мм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в январе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в июле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Тулун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55</a:t>
                      </a:r>
                      <a:r>
                        <a:rPr kumimoji="0" lang="en-US" sz="2400" b="1" i="0" u="none" strike="noStrike" cap="none" normalizeH="0" baseline="0" smtClean="0">
                          <a:ln>
                            <a:noFill/>
                          </a:ln>
                          <a:solidFill>
                            <a:srgbClr val="003300"/>
                          </a:solidFill>
                          <a:effectLst/>
                          <a:latin typeface="Arial" pitchFamily="34" charset="0"/>
                          <a:cs typeface="Arial" pitchFamily="34" charset="0"/>
                        </a:rPr>
                        <a:t>°</a:t>
                      </a:r>
                      <a:r>
                        <a:rPr kumimoji="0" lang="ru-RU" sz="2400" b="1" i="0" u="none" strike="noStrike" cap="none" normalizeH="0" baseline="0" smtClean="0">
                          <a:ln>
                            <a:noFill/>
                          </a:ln>
                          <a:solidFill>
                            <a:srgbClr val="003300"/>
                          </a:solidFill>
                          <a:effectLst/>
                          <a:latin typeface="Arial" pitchFamily="34" charset="0"/>
                        </a:rPr>
                        <a:t>с.ш.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-20,3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423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Гонжэ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36</a:t>
                      </a:r>
                      <a:r>
                        <a:rPr kumimoji="0" lang="en-US" sz="2400" b="1" i="0" u="none" strike="noStrike" cap="none" normalizeH="0" baseline="0" smtClean="0">
                          <a:ln>
                            <a:noFill/>
                          </a:ln>
                          <a:solidFill>
                            <a:srgbClr val="003300"/>
                          </a:solidFill>
                          <a:effectLst/>
                          <a:latin typeface="Arial" pitchFamily="34" charset="0"/>
                          <a:cs typeface="Arial" pitchFamily="34" charset="0"/>
                        </a:rPr>
                        <a:t>°</a:t>
                      </a:r>
                      <a:r>
                        <a:rPr kumimoji="0" lang="ru-RU" sz="2400" b="1" i="0" u="none" strike="noStrike" cap="none" normalizeH="0" baseline="0" smtClean="0">
                          <a:ln>
                            <a:noFill/>
                          </a:ln>
                          <a:solidFill>
                            <a:srgbClr val="003300"/>
                          </a:solidFill>
                          <a:effectLst/>
                          <a:latin typeface="Arial" pitchFamily="34" charset="0"/>
                        </a:rPr>
                        <a:t>с.ш.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2835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310,7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Линьцан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27</a:t>
                      </a:r>
                      <a:r>
                        <a:rPr kumimoji="0" lang="en-US" sz="2400" b="1" i="0" u="none" strike="noStrike" cap="none" normalizeH="0" baseline="0" smtClean="0">
                          <a:ln>
                            <a:noFill/>
                          </a:ln>
                          <a:solidFill>
                            <a:srgbClr val="003300"/>
                          </a:solidFill>
                          <a:effectLst/>
                          <a:latin typeface="Arial" pitchFamily="34" charset="0"/>
                          <a:cs typeface="Arial" pitchFamily="34" charset="0"/>
                        </a:rPr>
                        <a:t>°</a:t>
                      </a:r>
                      <a:r>
                        <a:rPr kumimoji="0" lang="ru-RU" sz="2400" b="1" i="0" u="none" strike="noStrike" cap="none" normalizeH="0" baseline="0" smtClean="0">
                          <a:ln>
                            <a:noFill/>
                          </a:ln>
                          <a:solidFill>
                            <a:srgbClr val="003300"/>
                          </a:solidFill>
                          <a:effectLst/>
                          <a:latin typeface="Arial" pitchFamily="34" charset="0"/>
                        </a:rPr>
                        <a:t>с.ш.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1503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22,0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1158,3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Табинг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0</a:t>
                      </a:r>
                      <a:r>
                        <a:rPr kumimoji="0" lang="en-US" sz="2400" b="1" i="0" u="none" strike="noStrike" cap="none" normalizeH="0" baseline="0" smtClean="0">
                          <a:ln>
                            <a:noFill/>
                          </a:ln>
                          <a:solidFill>
                            <a:srgbClr val="0033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26,3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26,3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4301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9249" name="Rectangle 49"/>
          <p:cNvSpPr>
            <a:spLocks noChangeArrowheads="1"/>
          </p:cNvSpPr>
          <p:nvPr/>
        </p:nvSpPr>
        <p:spPr bwMode="auto">
          <a:xfrm>
            <a:off x="179388" y="4327525"/>
            <a:ext cx="8785225" cy="2530475"/>
          </a:xfrm>
          <a:prstGeom prst="rect">
            <a:avLst/>
          </a:prstGeom>
          <a:noFill/>
          <a:ln w="9525">
            <a:noFill/>
            <a:miter lim="800000"/>
            <a:headEnd/>
            <a:tailEnd/>
          </a:ln>
          <a:effectLst/>
        </p:spPr>
        <p:txBody>
          <a:bodyPr anchor="ctr">
            <a:spAutoFit/>
          </a:bodyPr>
          <a:lstStyle/>
          <a:p>
            <a:r>
              <a:rPr lang="ru-RU" sz="2000" b="1">
                <a:solidFill>
                  <a:srgbClr val="CC0000"/>
                </a:solidFill>
                <a:latin typeface="Arial" pitchFamily="34" charset="0"/>
              </a:rPr>
              <a:t>1)</a:t>
            </a:r>
            <a:r>
              <a:rPr lang="ru-RU" sz="2000" b="1">
                <a:solidFill>
                  <a:srgbClr val="000099"/>
                </a:solidFill>
                <a:latin typeface="Arial" pitchFamily="34" charset="0"/>
              </a:rPr>
              <a:t> </a:t>
            </a:r>
            <a:r>
              <a:rPr lang="ru-RU" sz="2000" b="1" u="sng">
                <a:solidFill>
                  <a:srgbClr val="000099"/>
                </a:solidFill>
                <a:latin typeface="Arial" pitchFamily="34" charset="0"/>
              </a:rPr>
              <a:t>Фэй:</a:t>
            </a:r>
            <a:r>
              <a:rPr lang="ru-RU" sz="2000" b="1">
                <a:solidFill>
                  <a:srgbClr val="000099"/>
                </a:solidFill>
                <a:latin typeface="Arial" pitchFamily="34" charset="0"/>
              </a:rPr>
              <a:t> Чем больше высота над уровнем моря, тем меньше количество осадков.</a:t>
            </a:r>
          </a:p>
          <a:p>
            <a:r>
              <a:rPr lang="ru-RU" sz="2000" b="1">
                <a:solidFill>
                  <a:srgbClr val="CC0000"/>
                </a:solidFill>
                <a:latin typeface="Arial" pitchFamily="34" charset="0"/>
              </a:rPr>
              <a:t>2)</a:t>
            </a:r>
            <a:r>
              <a:rPr lang="ru-RU" sz="2000" b="1">
                <a:solidFill>
                  <a:srgbClr val="000099"/>
                </a:solidFill>
                <a:latin typeface="Arial" pitchFamily="34" charset="0"/>
              </a:rPr>
              <a:t> </a:t>
            </a:r>
            <a:r>
              <a:rPr lang="ru-RU" sz="2000" b="1" u="sng">
                <a:solidFill>
                  <a:srgbClr val="000099"/>
                </a:solidFill>
                <a:latin typeface="Arial" pitchFamily="34" charset="0"/>
              </a:rPr>
              <a:t>Ямбо:</a:t>
            </a:r>
            <a:r>
              <a:rPr lang="ru-RU" sz="2000" b="1">
                <a:solidFill>
                  <a:srgbClr val="000099"/>
                </a:solidFill>
                <a:latin typeface="Arial" pitchFamily="34" charset="0"/>
              </a:rPr>
              <a:t> В тропических широтах годовая амплитуда температур меньше, чем у экватора.</a:t>
            </a:r>
          </a:p>
          <a:p>
            <a:r>
              <a:rPr lang="ru-RU" sz="2000" b="1">
                <a:solidFill>
                  <a:srgbClr val="CC0000"/>
                </a:solidFill>
                <a:latin typeface="Arial" pitchFamily="34" charset="0"/>
              </a:rPr>
              <a:t>3)</a:t>
            </a:r>
            <a:r>
              <a:rPr lang="ru-RU" sz="2000" b="1">
                <a:solidFill>
                  <a:srgbClr val="000099"/>
                </a:solidFill>
                <a:latin typeface="Arial" pitchFamily="34" charset="0"/>
              </a:rPr>
              <a:t> </a:t>
            </a:r>
            <a:r>
              <a:rPr lang="ru-RU" sz="2000" b="1" u="sng">
                <a:solidFill>
                  <a:srgbClr val="000099"/>
                </a:solidFill>
                <a:latin typeface="Arial" pitchFamily="34" charset="0"/>
              </a:rPr>
              <a:t>Ли Шен:</a:t>
            </a:r>
            <a:r>
              <a:rPr lang="ru-RU" sz="2000" b="1">
                <a:solidFill>
                  <a:srgbClr val="000099"/>
                </a:solidFill>
                <a:latin typeface="Arial" pitchFamily="34" charset="0"/>
              </a:rPr>
              <a:t> Чем холоднее в январе, тем больше  среднегодовое количество осадков.</a:t>
            </a:r>
          </a:p>
          <a:p>
            <a:r>
              <a:rPr lang="ru-RU" sz="2000" b="1">
                <a:solidFill>
                  <a:srgbClr val="CC0000"/>
                </a:solidFill>
                <a:latin typeface="Arial" pitchFamily="34" charset="0"/>
              </a:rPr>
              <a:t>4)</a:t>
            </a:r>
            <a:r>
              <a:rPr lang="ru-RU" sz="2000" b="1">
                <a:solidFill>
                  <a:srgbClr val="000099"/>
                </a:solidFill>
                <a:latin typeface="Arial" pitchFamily="34" charset="0"/>
              </a:rPr>
              <a:t> </a:t>
            </a:r>
            <a:r>
              <a:rPr lang="ru-RU" sz="2000" b="1" u="sng">
                <a:solidFill>
                  <a:srgbClr val="000099"/>
                </a:solidFill>
                <a:latin typeface="Arial" pitchFamily="34" charset="0"/>
              </a:rPr>
              <a:t>Ван:</a:t>
            </a:r>
            <a:r>
              <a:rPr lang="ru-RU" sz="2000" b="1">
                <a:solidFill>
                  <a:srgbClr val="000099"/>
                </a:solidFill>
                <a:latin typeface="Arial" pitchFamily="34" charset="0"/>
              </a:rPr>
              <a:t> Широтная зональность проявляется в понижении температуры воздуха от экватора к полюсам.</a:t>
            </a:r>
          </a:p>
        </p:txBody>
      </p:sp>
      <p:sp>
        <p:nvSpPr>
          <p:cNvPr id="179250" name="Rectangle 50"/>
          <p:cNvSpPr>
            <a:spLocks noChangeArrowheads="1"/>
          </p:cNvSpPr>
          <p:nvPr/>
        </p:nvSpPr>
        <p:spPr bwMode="auto">
          <a:xfrm>
            <a:off x="8388350" y="530066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7925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179388" y="295275"/>
            <a:ext cx="8713787" cy="1004888"/>
          </a:xfrm>
          <a:prstGeom prst="rect">
            <a:avLst/>
          </a:prstGeom>
          <a:noFill/>
          <a:ln w="9525">
            <a:noFill/>
            <a:miter lim="800000"/>
            <a:headEnd/>
            <a:tailEnd/>
          </a:ln>
          <a:effectLst/>
        </p:spPr>
        <p:txBody>
          <a:bodyPr anchor="ctr">
            <a:spAutoFit/>
          </a:bodyPr>
          <a:lstStyle/>
          <a:p>
            <a:pPr indent="342900"/>
            <a:r>
              <a:rPr lang="ru-RU" b="1">
                <a:solidFill>
                  <a:srgbClr val="FF0000"/>
                </a:solidFill>
                <a:latin typeface="Arial" pitchFamily="34" charset="0"/>
              </a:rPr>
              <a:t>3.28</a:t>
            </a:r>
            <a:r>
              <a:rPr lang="ru-RU" b="1">
                <a:latin typeface="Arial" pitchFamily="34" charset="0"/>
              </a:rPr>
              <a:t>  </a:t>
            </a:r>
            <a:r>
              <a:rPr lang="ru-RU" b="1">
                <a:solidFill>
                  <a:srgbClr val="000066"/>
                </a:solidFill>
                <a:latin typeface="Arial" pitchFamily="34" charset="0"/>
              </a:rPr>
              <a:t>Прочитайте текст и ответьте на вопрос. </a:t>
            </a:r>
            <a:endParaRPr lang="ru-RU">
              <a:solidFill>
                <a:srgbClr val="000066"/>
              </a:solidFill>
              <a:latin typeface="Arial" pitchFamily="34" charset="0"/>
            </a:endParaRPr>
          </a:p>
          <a:p>
            <a:pPr indent="342900"/>
            <a:r>
              <a:rPr lang="ru-RU" sz="1400" b="1">
                <a:solidFill>
                  <a:srgbClr val="003300"/>
                </a:solidFill>
                <a:latin typeface="Arial" pitchFamily="34" charset="0"/>
              </a:rPr>
              <a:t>Учащиеся разных школ России определили высоту Солнца над горизонтом и зафиксировали температуру воздуха. Результаты их наблюдений приведены в таблице. Какую из изученных на уроках географии закономерностей подтверждают собранные данные?</a:t>
            </a:r>
          </a:p>
        </p:txBody>
      </p:sp>
      <p:graphicFrame>
        <p:nvGraphicFramePr>
          <p:cNvPr id="180287" name="Group 63"/>
          <p:cNvGraphicFramePr>
            <a:graphicFrameLocks noGrp="1"/>
          </p:cNvGraphicFramePr>
          <p:nvPr>
            <p:ph/>
          </p:nvPr>
        </p:nvGraphicFramePr>
        <p:xfrm>
          <a:off x="179388" y="1412875"/>
          <a:ext cx="8640762" cy="2611120"/>
        </p:xfrm>
        <a:graphic>
          <a:graphicData uri="http://schemas.openxmlformats.org/drawingml/2006/table">
            <a:tbl>
              <a:tblPr/>
              <a:tblGrid>
                <a:gridCol w="1760537"/>
                <a:gridCol w="1727200"/>
                <a:gridCol w="1347788"/>
                <a:gridCol w="1862137"/>
                <a:gridCol w="1943100"/>
              </a:tblGrid>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Пункт наблюдения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Географическая широта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Высота Солнца над горизонтом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Средняя температура воздуха, </a:t>
                      </a:r>
                      <a:r>
                        <a:rPr kumimoji="0" lang="en-US" sz="1400" b="1" i="0" u="none" strike="noStrike" cap="none" normalizeH="0" baseline="0" smtClean="0">
                          <a:ln>
                            <a:noFill/>
                          </a:ln>
                          <a:solidFill>
                            <a:srgbClr val="000066"/>
                          </a:solidFill>
                          <a:effectLst/>
                          <a:latin typeface="Arial" pitchFamily="34" charset="0"/>
                          <a:cs typeface="Arial" pitchFamily="34" charset="0"/>
                        </a:rPr>
                        <a:t>°</a:t>
                      </a:r>
                      <a:r>
                        <a:rPr kumimoji="0" lang="ru-RU" sz="1400" b="1" i="0" u="none" strike="noStrike" cap="none" normalizeH="0" baseline="0" smtClean="0">
                          <a:ln>
                            <a:noFill/>
                          </a:ln>
                          <a:solidFill>
                            <a:srgbClr val="000066"/>
                          </a:solidFill>
                          <a:effectLst/>
                          <a:latin typeface="Arial" pitchFamily="34" charset="0"/>
                        </a:rPr>
                        <a:t>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Время наблюдения (московское)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Петрозаводск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61</a:t>
                      </a:r>
                      <a:r>
                        <a:rPr kumimoji="0" lang="en-US" sz="2400" b="1" i="0" u="none" strike="noStrike" cap="none" normalizeH="0" baseline="0" smtClean="0">
                          <a:ln>
                            <a:noFill/>
                          </a:ln>
                          <a:solidFill>
                            <a:srgbClr val="003300"/>
                          </a:solidFill>
                          <a:effectLst/>
                          <a:latin typeface="Arial" pitchFamily="34" charset="0"/>
                          <a:cs typeface="Arial" pitchFamily="34" charset="0"/>
                        </a:rPr>
                        <a:t>°</a:t>
                      </a:r>
                      <a:r>
                        <a:rPr kumimoji="0" lang="ru-RU" sz="2400" b="1" i="0" u="none" strike="noStrike" cap="none" normalizeH="0" baseline="0" smtClean="0">
                          <a:ln>
                            <a:noFill/>
                          </a:ln>
                          <a:solidFill>
                            <a:srgbClr val="003300"/>
                          </a:solidFill>
                          <a:effectLst/>
                          <a:latin typeface="Arial" pitchFamily="34" charset="0"/>
                        </a:rPr>
                        <a:t>с.ш.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29</a:t>
                      </a:r>
                      <a:r>
                        <a:rPr kumimoji="0" lang="en-US" sz="2400" b="1" i="0" u="none" strike="noStrike" cap="none" normalizeH="0" baseline="0" smtClean="0">
                          <a:ln>
                            <a:noFill/>
                          </a:ln>
                          <a:solidFill>
                            <a:srgbClr val="0033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13ч.00мин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Москва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56</a:t>
                      </a:r>
                      <a:r>
                        <a:rPr kumimoji="0" lang="en-US" sz="2400" b="1" i="0" u="none" strike="noStrike" cap="none" normalizeH="0" baseline="0" smtClean="0">
                          <a:ln>
                            <a:noFill/>
                          </a:ln>
                          <a:solidFill>
                            <a:srgbClr val="003300"/>
                          </a:solidFill>
                          <a:effectLst/>
                          <a:latin typeface="Arial" pitchFamily="34" charset="0"/>
                          <a:cs typeface="Arial" pitchFamily="34" charset="0"/>
                        </a:rPr>
                        <a:t>°</a:t>
                      </a:r>
                      <a:r>
                        <a:rPr kumimoji="0" lang="ru-RU" sz="2400" b="1" i="0" u="none" strike="noStrike" cap="none" normalizeH="0" baseline="0" smtClean="0">
                          <a:ln>
                            <a:noFill/>
                          </a:ln>
                          <a:solidFill>
                            <a:srgbClr val="003300"/>
                          </a:solidFill>
                          <a:effectLst/>
                          <a:latin typeface="Arial" pitchFamily="34" charset="0"/>
                        </a:rPr>
                        <a:t>с.ш.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34</a:t>
                      </a:r>
                      <a:r>
                        <a:rPr kumimoji="0" lang="en-US" sz="2400" b="1" i="0" u="none" strike="noStrike" cap="none" normalizeH="0" baseline="0" smtClean="0">
                          <a:ln>
                            <a:noFill/>
                          </a:ln>
                          <a:solidFill>
                            <a:srgbClr val="0033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13ч.28мин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Липецк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53</a:t>
                      </a:r>
                      <a:r>
                        <a:rPr kumimoji="0" lang="en-US" sz="2400" b="1" i="0" u="none" strike="noStrike" cap="none" normalizeH="0" baseline="0" smtClean="0">
                          <a:ln>
                            <a:noFill/>
                          </a:ln>
                          <a:solidFill>
                            <a:srgbClr val="003300"/>
                          </a:solidFill>
                          <a:effectLst/>
                          <a:latin typeface="Arial" pitchFamily="34" charset="0"/>
                          <a:cs typeface="Arial" pitchFamily="34" charset="0"/>
                        </a:rPr>
                        <a:t>°</a:t>
                      </a:r>
                      <a:r>
                        <a:rPr kumimoji="0" lang="ru-RU" sz="2400" b="1" i="0" u="none" strike="noStrike" cap="none" normalizeH="0" baseline="0" smtClean="0">
                          <a:ln>
                            <a:noFill/>
                          </a:ln>
                          <a:solidFill>
                            <a:srgbClr val="003300"/>
                          </a:solidFill>
                          <a:effectLst/>
                          <a:latin typeface="Arial" pitchFamily="34" charset="0"/>
                        </a:rPr>
                        <a:t>с.ш.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37</a:t>
                      </a:r>
                      <a:r>
                        <a:rPr kumimoji="0" lang="en-US" sz="2400" b="1" i="0" u="none" strike="noStrike" cap="none" normalizeH="0" baseline="0" smtClean="0">
                          <a:ln>
                            <a:noFill/>
                          </a:ln>
                          <a:solidFill>
                            <a:srgbClr val="0033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13ч.40мин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Астрахань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46</a:t>
                      </a:r>
                      <a:r>
                        <a:rPr kumimoji="0" lang="en-US" sz="2400" b="1" i="0" u="none" strike="noStrike" cap="none" normalizeH="0" baseline="0" smtClean="0">
                          <a:ln>
                            <a:noFill/>
                          </a:ln>
                          <a:solidFill>
                            <a:srgbClr val="003300"/>
                          </a:solidFill>
                          <a:effectLst/>
                          <a:latin typeface="Arial" pitchFamily="34" charset="0"/>
                          <a:cs typeface="Arial" pitchFamily="34" charset="0"/>
                        </a:rPr>
                        <a:t>°</a:t>
                      </a:r>
                      <a:r>
                        <a:rPr kumimoji="0" lang="ru-RU" sz="2400" b="1" i="0" u="none" strike="noStrike" cap="none" normalizeH="0" baseline="0" smtClean="0">
                          <a:ln>
                            <a:noFill/>
                          </a:ln>
                          <a:solidFill>
                            <a:srgbClr val="003300"/>
                          </a:solidFill>
                          <a:effectLst/>
                          <a:latin typeface="Arial" pitchFamily="34" charset="0"/>
                          <a:cs typeface="Arial" pitchFamily="34" charset="0"/>
                        </a:rPr>
                        <a:t>с.ш.</a:t>
                      </a:r>
                      <a:endParaRPr kumimoji="0" lang="en-US" sz="2400" b="1" i="0" u="none" strike="noStrike" cap="none" normalizeH="0" baseline="0" smtClean="0">
                        <a:ln>
                          <a:noFill/>
                        </a:ln>
                        <a:solidFill>
                          <a:srgbClr val="0033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44</a:t>
                      </a:r>
                      <a:r>
                        <a:rPr kumimoji="0" lang="en-US" sz="2400" b="1" i="0" u="none" strike="noStrike" cap="none" normalizeH="0" baseline="0" smtClean="0">
                          <a:ln>
                            <a:noFill/>
                          </a:ln>
                          <a:solidFill>
                            <a:srgbClr val="0033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14ч.00мин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0273" name="Rectangle 49"/>
          <p:cNvSpPr>
            <a:spLocks noChangeArrowheads="1"/>
          </p:cNvSpPr>
          <p:nvPr/>
        </p:nvSpPr>
        <p:spPr bwMode="auto">
          <a:xfrm>
            <a:off x="179388" y="4479925"/>
            <a:ext cx="8785225" cy="2225675"/>
          </a:xfrm>
          <a:prstGeom prst="rect">
            <a:avLst/>
          </a:prstGeom>
          <a:noFill/>
          <a:ln w="9525">
            <a:noFill/>
            <a:miter lim="800000"/>
            <a:headEnd/>
            <a:tailEnd/>
          </a:ln>
          <a:effectLst/>
        </p:spPr>
        <p:txBody>
          <a:bodyPr anchor="ctr">
            <a:spAutoFit/>
          </a:bodyPr>
          <a:lstStyle/>
          <a:p>
            <a:r>
              <a:rPr lang="ru-RU" sz="2000" b="1">
                <a:solidFill>
                  <a:srgbClr val="CC0000"/>
                </a:solidFill>
                <a:latin typeface="Arial" pitchFamily="34" charset="0"/>
              </a:rPr>
              <a:t>1)</a:t>
            </a:r>
            <a:r>
              <a:rPr lang="ru-RU" sz="2000" b="1">
                <a:solidFill>
                  <a:srgbClr val="000099"/>
                </a:solidFill>
                <a:latin typeface="Arial" pitchFamily="34" charset="0"/>
              </a:rPr>
              <a:t> Чем ниже высота Солнца над горизонтом, тем температура воздуха выше.</a:t>
            </a:r>
          </a:p>
          <a:p>
            <a:r>
              <a:rPr lang="ru-RU" sz="2000" b="1">
                <a:solidFill>
                  <a:srgbClr val="CC0000"/>
                </a:solidFill>
                <a:latin typeface="Arial" pitchFamily="34" charset="0"/>
              </a:rPr>
              <a:t>2)</a:t>
            </a:r>
            <a:r>
              <a:rPr lang="ru-RU" sz="2000" b="1">
                <a:solidFill>
                  <a:srgbClr val="000099"/>
                </a:solidFill>
                <a:latin typeface="Arial" pitchFamily="34" charset="0"/>
              </a:rPr>
              <a:t> Температура воздуха изменяется в течение суток.</a:t>
            </a:r>
          </a:p>
          <a:p>
            <a:r>
              <a:rPr lang="ru-RU" sz="2000" b="1">
                <a:solidFill>
                  <a:srgbClr val="CC0000"/>
                </a:solidFill>
                <a:latin typeface="Arial" pitchFamily="34" charset="0"/>
              </a:rPr>
              <a:t>3)</a:t>
            </a:r>
            <a:r>
              <a:rPr lang="ru-RU" sz="2000" b="1">
                <a:solidFill>
                  <a:srgbClr val="000099"/>
                </a:solidFill>
                <a:latin typeface="Arial" pitchFamily="34" charset="0"/>
              </a:rPr>
              <a:t> Высота Солнца изменяется в течение дня в зависимости от времени наблюдения.</a:t>
            </a:r>
          </a:p>
          <a:p>
            <a:r>
              <a:rPr lang="ru-RU" sz="2000" b="1">
                <a:solidFill>
                  <a:srgbClr val="CC0000"/>
                </a:solidFill>
                <a:latin typeface="Arial" pitchFamily="34" charset="0"/>
              </a:rPr>
              <a:t>4)</a:t>
            </a:r>
            <a:r>
              <a:rPr lang="ru-RU" sz="2000" b="1">
                <a:solidFill>
                  <a:srgbClr val="000099"/>
                </a:solidFill>
                <a:latin typeface="Arial" pitchFamily="34" charset="0"/>
              </a:rPr>
              <a:t> Высота Солнца изменяется в зависимости от географической широты местности.</a:t>
            </a:r>
          </a:p>
        </p:txBody>
      </p:sp>
      <p:sp>
        <p:nvSpPr>
          <p:cNvPr id="180274" name="Rectangle 50"/>
          <p:cNvSpPr>
            <a:spLocks noChangeArrowheads="1"/>
          </p:cNvSpPr>
          <p:nvPr/>
        </p:nvSpPr>
        <p:spPr bwMode="auto">
          <a:xfrm>
            <a:off x="8388350" y="47244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80274">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179388" y="295275"/>
            <a:ext cx="8713787" cy="1004888"/>
          </a:xfrm>
          <a:prstGeom prst="rect">
            <a:avLst/>
          </a:prstGeom>
          <a:noFill/>
          <a:ln w="9525">
            <a:noFill/>
            <a:miter lim="800000"/>
            <a:headEnd/>
            <a:tailEnd/>
          </a:ln>
          <a:effectLst/>
        </p:spPr>
        <p:txBody>
          <a:bodyPr anchor="ctr">
            <a:spAutoFit/>
          </a:bodyPr>
          <a:lstStyle/>
          <a:p>
            <a:pPr indent="342900"/>
            <a:r>
              <a:rPr lang="ru-RU" b="1">
                <a:solidFill>
                  <a:srgbClr val="FF0000"/>
                </a:solidFill>
                <a:latin typeface="Arial" pitchFamily="34" charset="0"/>
              </a:rPr>
              <a:t>4.28</a:t>
            </a:r>
            <a:r>
              <a:rPr lang="ru-RU" b="1">
                <a:latin typeface="Arial" pitchFamily="34" charset="0"/>
              </a:rPr>
              <a:t>  </a:t>
            </a:r>
            <a:r>
              <a:rPr lang="ru-RU" b="1">
                <a:solidFill>
                  <a:srgbClr val="000066"/>
                </a:solidFill>
                <a:latin typeface="Arial" pitchFamily="34" charset="0"/>
              </a:rPr>
              <a:t>Прочитайте текст и ответьте на вопрос. </a:t>
            </a:r>
            <a:endParaRPr lang="ru-RU">
              <a:solidFill>
                <a:srgbClr val="000066"/>
              </a:solidFill>
              <a:latin typeface="Arial" pitchFamily="34" charset="0"/>
            </a:endParaRPr>
          </a:p>
          <a:p>
            <a:pPr indent="342900"/>
            <a:r>
              <a:rPr lang="ru-RU" sz="1400" b="1">
                <a:solidFill>
                  <a:srgbClr val="003300"/>
                </a:solidFill>
                <a:latin typeface="Arial" pitchFamily="34" charset="0"/>
              </a:rPr>
              <a:t>Учащиеся разных школ России 23 сентября определили высоту Солнца над горизонтом и зафиксировали температуру воздуха. Результаты их наблюдений приведены в таблице. Какую из изученных на уроках географии закономерностей подтверждают собранные данные?</a:t>
            </a:r>
          </a:p>
        </p:txBody>
      </p:sp>
      <p:graphicFrame>
        <p:nvGraphicFramePr>
          <p:cNvPr id="181296" name="Group 48"/>
          <p:cNvGraphicFramePr>
            <a:graphicFrameLocks noGrp="1"/>
          </p:cNvGraphicFramePr>
          <p:nvPr>
            <p:ph/>
          </p:nvPr>
        </p:nvGraphicFramePr>
        <p:xfrm>
          <a:off x="179388" y="1412875"/>
          <a:ext cx="8640762" cy="2672080"/>
        </p:xfrm>
        <a:graphic>
          <a:graphicData uri="http://schemas.openxmlformats.org/drawingml/2006/table">
            <a:tbl>
              <a:tblPr/>
              <a:tblGrid>
                <a:gridCol w="1655762"/>
                <a:gridCol w="2016125"/>
                <a:gridCol w="1368425"/>
                <a:gridCol w="1657350"/>
                <a:gridCol w="1943100"/>
              </a:tblGrid>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Пункт наблюдения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Географические координаты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Высота Солнца над горизонтом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Средняя температура воздуха, </a:t>
                      </a:r>
                      <a:r>
                        <a:rPr kumimoji="0" lang="en-US" sz="1400" b="1" i="0" u="none" strike="noStrike" cap="none" normalizeH="0" baseline="0" smtClean="0">
                          <a:ln>
                            <a:noFill/>
                          </a:ln>
                          <a:solidFill>
                            <a:srgbClr val="000066"/>
                          </a:solidFill>
                          <a:effectLst/>
                          <a:latin typeface="Arial" pitchFamily="34" charset="0"/>
                          <a:cs typeface="Arial" pitchFamily="34" charset="0"/>
                        </a:rPr>
                        <a:t>°</a:t>
                      </a:r>
                      <a:r>
                        <a:rPr kumimoji="0" lang="ru-RU" sz="1400" b="1" i="0" u="none" strike="noStrike" cap="none" normalizeH="0" baseline="0" smtClean="0">
                          <a:ln>
                            <a:noFill/>
                          </a:ln>
                          <a:solidFill>
                            <a:srgbClr val="000066"/>
                          </a:solidFill>
                          <a:effectLst/>
                          <a:latin typeface="Arial" pitchFamily="34" charset="0"/>
                        </a:rPr>
                        <a:t>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Время наблюдения (московское)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Великий Новгород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59</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с.ш. 31</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в.д.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31</a:t>
                      </a:r>
                      <a:r>
                        <a:rPr kumimoji="0" lang="en-US" sz="2400" b="1" i="0" u="none" strike="noStrike" cap="none" normalizeH="0" baseline="0" smtClean="0">
                          <a:ln>
                            <a:noFill/>
                          </a:ln>
                          <a:solidFill>
                            <a:srgbClr val="0033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12ч.00мин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Тверь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57</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с.ш. 36</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в.д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34</a:t>
                      </a:r>
                      <a:r>
                        <a:rPr kumimoji="0" lang="en-US" sz="2400" b="1" i="0" u="none" strike="noStrike" cap="none" normalizeH="0" baseline="0" smtClean="0">
                          <a:ln>
                            <a:noFill/>
                          </a:ln>
                          <a:solidFill>
                            <a:srgbClr val="0033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12ч.24мин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Тамбов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53</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с.ш. 42</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в.д.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37</a:t>
                      </a:r>
                      <a:r>
                        <a:rPr kumimoji="0" lang="en-US" sz="2400" b="1" i="0" u="none" strike="noStrike" cap="none" normalizeH="0" baseline="0" smtClean="0">
                          <a:ln>
                            <a:noFill/>
                          </a:ln>
                          <a:solidFill>
                            <a:srgbClr val="0033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12ч.48мин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Волгоград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49</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cs typeface="Arial" pitchFamily="34" charset="0"/>
                        </a:rPr>
                        <a:t>с.ш. 45</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cs typeface="Arial" pitchFamily="34" charset="0"/>
                        </a:rPr>
                        <a:t>в.д.</a:t>
                      </a:r>
                      <a:endParaRPr kumimoji="0" lang="en-US" sz="2000" b="1" i="0" u="none" strike="noStrike" cap="none" normalizeH="0" baseline="0" smtClean="0">
                        <a:ln>
                          <a:noFill/>
                        </a:ln>
                        <a:solidFill>
                          <a:srgbClr val="0033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41</a:t>
                      </a:r>
                      <a:r>
                        <a:rPr kumimoji="0" lang="en-US" sz="2400" b="1" i="0" u="none" strike="noStrike" cap="none" normalizeH="0" baseline="0" smtClean="0">
                          <a:ln>
                            <a:noFill/>
                          </a:ln>
                          <a:solidFill>
                            <a:srgbClr val="0033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12ч.00мин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1289" name="Rectangle 41"/>
          <p:cNvSpPr>
            <a:spLocks noChangeArrowheads="1"/>
          </p:cNvSpPr>
          <p:nvPr/>
        </p:nvSpPr>
        <p:spPr bwMode="auto">
          <a:xfrm>
            <a:off x="179388" y="4670425"/>
            <a:ext cx="8785225" cy="1616075"/>
          </a:xfrm>
          <a:prstGeom prst="rect">
            <a:avLst/>
          </a:prstGeom>
          <a:noFill/>
          <a:ln w="9525">
            <a:noFill/>
            <a:miter lim="800000"/>
            <a:headEnd/>
            <a:tailEnd/>
          </a:ln>
          <a:effectLst/>
        </p:spPr>
        <p:txBody>
          <a:bodyPr anchor="ctr">
            <a:spAutoFit/>
          </a:bodyPr>
          <a:lstStyle/>
          <a:p>
            <a:r>
              <a:rPr lang="ru-RU" sz="2000" b="1">
                <a:solidFill>
                  <a:srgbClr val="CC0000"/>
                </a:solidFill>
                <a:latin typeface="Arial" pitchFamily="34" charset="0"/>
              </a:rPr>
              <a:t>1)</a:t>
            </a:r>
            <a:r>
              <a:rPr lang="ru-RU" sz="2000" b="1">
                <a:solidFill>
                  <a:srgbClr val="000099"/>
                </a:solidFill>
                <a:latin typeface="Arial" pitchFamily="34" charset="0"/>
              </a:rPr>
              <a:t> Высота Солнца уменьшается при удалении от экватора.</a:t>
            </a:r>
          </a:p>
          <a:p>
            <a:r>
              <a:rPr lang="ru-RU" sz="2000" b="1">
                <a:solidFill>
                  <a:srgbClr val="CC0000"/>
                </a:solidFill>
                <a:latin typeface="Arial" pitchFamily="34" charset="0"/>
              </a:rPr>
              <a:t>2)</a:t>
            </a:r>
            <a:r>
              <a:rPr lang="ru-RU" sz="2000" b="1">
                <a:solidFill>
                  <a:srgbClr val="000099"/>
                </a:solidFill>
                <a:latin typeface="Arial" pitchFamily="34" charset="0"/>
              </a:rPr>
              <a:t> Высота Солнца изменяется в течение дня. </a:t>
            </a:r>
          </a:p>
          <a:p>
            <a:r>
              <a:rPr lang="ru-RU" sz="2000" b="1">
                <a:solidFill>
                  <a:srgbClr val="CC0000"/>
                </a:solidFill>
                <a:latin typeface="Arial" pitchFamily="34" charset="0"/>
              </a:rPr>
              <a:t>3) </a:t>
            </a:r>
            <a:r>
              <a:rPr lang="ru-RU" sz="2000" b="1">
                <a:solidFill>
                  <a:srgbClr val="000099"/>
                </a:solidFill>
                <a:latin typeface="Arial" pitchFamily="34" charset="0"/>
              </a:rPr>
              <a:t>Температура воздуха изменяется в течение суток.</a:t>
            </a:r>
          </a:p>
          <a:p>
            <a:r>
              <a:rPr lang="ru-RU" sz="2000" b="1">
                <a:solidFill>
                  <a:srgbClr val="CC0000"/>
                </a:solidFill>
                <a:latin typeface="Arial" pitchFamily="34" charset="0"/>
              </a:rPr>
              <a:t>4)</a:t>
            </a:r>
            <a:r>
              <a:rPr lang="ru-RU" sz="2000" b="1">
                <a:solidFill>
                  <a:srgbClr val="000099"/>
                </a:solidFill>
                <a:latin typeface="Arial" pitchFamily="34" charset="0"/>
              </a:rPr>
              <a:t> Температура воздуха осенью в Европейской части России последовательно возрастает при движении с запада на восток.</a:t>
            </a:r>
          </a:p>
        </p:txBody>
      </p:sp>
      <p:sp>
        <p:nvSpPr>
          <p:cNvPr id="181290" name="Rectangle 42"/>
          <p:cNvSpPr>
            <a:spLocks noChangeArrowheads="1"/>
          </p:cNvSpPr>
          <p:nvPr/>
        </p:nvSpPr>
        <p:spPr bwMode="auto">
          <a:xfrm>
            <a:off x="8388350" y="47244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8129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179388" y="295275"/>
            <a:ext cx="8713787" cy="1004888"/>
          </a:xfrm>
          <a:prstGeom prst="rect">
            <a:avLst/>
          </a:prstGeom>
          <a:noFill/>
          <a:ln w="9525">
            <a:noFill/>
            <a:miter lim="800000"/>
            <a:headEnd/>
            <a:tailEnd/>
          </a:ln>
          <a:effectLst/>
        </p:spPr>
        <p:txBody>
          <a:bodyPr anchor="ctr">
            <a:spAutoFit/>
          </a:bodyPr>
          <a:lstStyle/>
          <a:p>
            <a:pPr indent="342900"/>
            <a:r>
              <a:rPr lang="ru-RU" b="1">
                <a:solidFill>
                  <a:srgbClr val="FF0000"/>
                </a:solidFill>
                <a:latin typeface="Arial" pitchFamily="34" charset="0"/>
              </a:rPr>
              <a:t>5.28</a:t>
            </a:r>
            <a:r>
              <a:rPr lang="ru-RU" b="1">
                <a:latin typeface="Arial" pitchFamily="34" charset="0"/>
              </a:rPr>
              <a:t>  </a:t>
            </a:r>
            <a:r>
              <a:rPr lang="ru-RU" b="1">
                <a:solidFill>
                  <a:srgbClr val="000066"/>
                </a:solidFill>
                <a:latin typeface="Arial" pitchFamily="34" charset="0"/>
              </a:rPr>
              <a:t>Прочитайте текст и ответьте на вопрос. </a:t>
            </a:r>
            <a:endParaRPr lang="ru-RU">
              <a:solidFill>
                <a:srgbClr val="000066"/>
              </a:solidFill>
              <a:latin typeface="Arial" pitchFamily="34" charset="0"/>
            </a:endParaRPr>
          </a:p>
          <a:p>
            <a:pPr indent="342900"/>
            <a:r>
              <a:rPr lang="ru-RU" sz="1400" b="1">
                <a:solidFill>
                  <a:srgbClr val="003300"/>
                </a:solidFill>
                <a:latin typeface="Arial" pitchFamily="34" charset="0"/>
              </a:rPr>
              <a:t>Учащиеся разных школ России определили высоту Солнца над горизонтом и зафиксировали температуру воздуха. Результаты их наблюдений приведены в таблице. Какую из изученных на уроках географии закономерностей подтверждают собранные данные?</a:t>
            </a:r>
          </a:p>
        </p:txBody>
      </p:sp>
      <p:graphicFrame>
        <p:nvGraphicFramePr>
          <p:cNvPr id="182318" name="Group 46"/>
          <p:cNvGraphicFramePr>
            <a:graphicFrameLocks noGrp="1"/>
          </p:cNvGraphicFramePr>
          <p:nvPr>
            <p:ph/>
          </p:nvPr>
        </p:nvGraphicFramePr>
        <p:xfrm>
          <a:off x="179388" y="1412875"/>
          <a:ext cx="8640762" cy="2611120"/>
        </p:xfrm>
        <a:graphic>
          <a:graphicData uri="http://schemas.openxmlformats.org/drawingml/2006/table">
            <a:tbl>
              <a:tblPr/>
              <a:tblGrid>
                <a:gridCol w="1655762"/>
                <a:gridCol w="2016125"/>
                <a:gridCol w="1368425"/>
                <a:gridCol w="1657350"/>
                <a:gridCol w="1943100"/>
              </a:tblGrid>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Пункт наблюдения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Географическая широта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Высота Солнца над горизонтом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Средняя температура воздуха, </a:t>
                      </a:r>
                      <a:r>
                        <a:rPr kumimoji="0" lang="en-US" sz="1400" b="1" i="0" u="none" strike="noStrike" cap="none" normalizeH="0" baseline="0" smtClean="0">
                          <a:ln>
                            <a:noFill/>
                          </a:ln>
                          <a:solidFill>
                            <a:srgbClr val="000066"/>
                          </a:solidFill>
                          <a:effectLst/>
                          <a:latin typeface="Arial" pitchFamily="34" charset="0"/>
                          <a:cs typeface="Arial" pitchFamily="34" charset="0"/>
                        </a:rPr>
                        <a:t>°</a:t>
                      </a:r>
                      <a:r>
                        <a:rPr kumimoji="0" lang="ru-RU" sz="1400" b="1" i="0" u="none" strike="noStrike" cap="none" normalizeH="0" baseline="0" smtClean="0">
                          <a:ln>
                            <a:noFill/>
                          </a:ln>
                          <a:solidFill>
                            <a:srgbClr val="000066"/>
                          </a:solidFill>
                          <a:effectLst/>
                          <a:latin typeface="Arial" pitchFamily="34" charset="0"/>
                        </a:rPr>
                        <a:t>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Время наблюдения (московское)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Город 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59</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с.ш. 38</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в.д.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31</a:t>
                      </a:r>
                      <a:r>
                        <a:rPr kumimoji="0" lang="en-US" sz="2400" b="1" i="0" u="none" strike="noStrike" cap="none" normalizeH="0" baseline="0" smtClean="0">
                          <a:ln>
                            <a:noFill/>
                          </a:ln>
                          <a:solidFill>
                            <a:srgbClr val="0033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13ч.00мин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Город 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56</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с.ш. 40</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в.д.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34</a:t>
                      </a:r>
                      <a:r>
                        <a:rPr kumimoji="0" lang="en-US" sz="2400" b="1" i="0" u="none" strike="noStrike" cap="none" normalizeH="0" baseline="0" smtClean="0">
                          <a:ln>
                            <a:noFill/>
                          </a:ln>
                          <a:solidFill>
                            <a:srgbClr val="0033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14ч.00мин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Город 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53</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с.ш. 42</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в.д.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37</a:t>
                      </a:r>
                      <a:r>
                        <a:rPr kumimoji="0" lang="en-US" sz="2400" b="1" i="0" u="none" strike="noStrike" cap="none" normalizeH="0" baseline="0" smtClean="0">
                          <a:ln>
                            <a:noFill/>
                          </a:ln>
                          <a:solidFill>
                            <a:srgbClr val="0033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14ч.00мин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Город 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49</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cs typeface="Arial" pitchFamily="34" charset="0"/>
                        </a:rPr>
                        <a:t>с.ш. 45</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cs typeface="Arial" pitchFamily="34" charset="0"/>
                        </a:rPr>
                        <a:t>в.д.</a:t>
                      </a:r>
                      <a:endParaRPr kumimoji="0" lang="en-US" sz="2000" b="1" i="0" u="none" strike="noStrike" cap="none" normalizeH="0" baseline="0" smtClean="0">
                        <a:ln>
                          <a:noFill/>
                        </a:ln>
                        <a:solidFill>
                          <a:srgbClr val="0033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41</a:t>
                      </a:r>
                      <a:r>
                        <a:rPr kumimoji="0" lang="en-US" sz="2400" b="1" i="0" u="none" strike="noStrike" cap="none" normalizeH="0" baseline="0" smtClean="0">
                          <a:ln>
                            <a:noFill/>
                          </a:ln>
                          <a:solidFill>
                            <a:srgbClr val="0033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13ч.00мин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2313" name="Rectangle 41"/>
          <p:cNvSpPr>
            <a:spLocks noChangeArrowheads="1"/>
          </p:cNvSpPr>
          <p:nvPr/>
        </p:nvSpPr>
        <p:spPr bwMode="auto">
          <a:xfrm>
            <a:off x="179388" y="4365625"/>
            <a:ext cx="8785225" cy="1920875"/>
          </a:xfrm>
          <a:prstGeom prst="rect">
            <a:avLst/>
          </a:prstGeom>
          <a:noFill/>
          <a:ln w="9525">
            <a:noFill/>
            <a:miter lim="800000"/>
            <a:headEnd/>
            <a:tailEnd/>
          </a:ln>
          <a:effectLst/>
        </p:spPr>
        <p:txBody>
          <a:bodyPr anchor="ctr">
            <a:spAutoFit/>
          </a:bodyPr>
          <a:lstStyle/>
          <a:p>
            <a:r>
              <a:rPr lang="ru-RU" sz="2000" b="1">
                <a:solidFill>
                  <a:srgbClr val="CC0000"/>
                </a:solidFill>
                <a:latin typeface="Arial" pitchFamily="34" charset="0"/>
              </a:rPr>
              <a:t>1)</a:t>
            </a:r>
            <a:r>
              <a:rPr lang="ru-RU" sz="2000" b="1">
                <a:solidFill>
                  <a:srgbClr val="000099"/>
                </a:solidFill>
                <a:latin typeface="Arial" pitchFamily="34" charset="0"/>
              </a:rPr>
              <a:t> Высота Солнца зависит от расстояния до экватора.</a:t>
            </a:r>
          </a:p>
          <a:p>
            <a:r>
              <a:rPr lang="ru-RU" sz="2000" b="1">
                <a:solidFill>
                  <a:srgbClr val="CC0000"/>
                </a:solidFill>
                <a:latin typeface="Arial" pitchFamily="34" charset="0"/>
              </a:rPr>
              <a:t>2)</a:t>
            </a:r>
            <a:r>
              <a:rPr lang="ru-RU" sz="2000" b="1">
                <a:solidFill>
                  <a:srgbClr val="000099"/>
                </a:solidFill>
                <a:latin typeface="Arial" pitchFamily="34" charset="0"/>
              </a:rPr>
              <a:t> Высота Солнца зависит от температуры воздуха.</a:t>
            </a:r>
          </a:p>
          <a:p>
            <a:r>
              <a:rPr lang="ru-RU" sz="2000" b="1">
                <a:solidFill>
                  <a:srgbClr val="CC0000"/>
                </a:solidFill>
                <a:latin typeface="Arial" pitchFamily="34" charset="0"/>
              </a:rPr>
              <a:t>3)</a:t>
            </a:r>
            <a:r>
              <a:rPr lang="ru-RU" sz="2000" b="1">
                <a:solidFill>
                  <a:srgbClr val="000099"/>
                </a:solidFill>
                <a:latin typeface="Arial" pitchFamily="34" charset="0"/>
              </a:rPr>
              <a:t> Температура воздуха последовательно уменьшается при движении на восток.</a:t>
            </a:r>
          </a:p>
          <a:p>
            <a:r>
              <a:rPr lang="ru-RU" sz="2000" b="1">
                <a:solidFill>
                  <a:srgbClr val="CC0000"/>
                </a:solidFill>
                <a:latin typeface="Arial" pitchFamily="34" charset="0"/>
              </a:rPr>
              <a:t>4)</a:t>
            </a:r>
            <a:r>
              <a:rPr lang="ru-RU" sz="2000" b="1">
                <a:solidFill>
                  <a:srgbClr val="000099"/>
                </a:solidFill>
                <a:latin typeface="Arial" pitchFamily="34" charset="0"/>
              </a:rPr>
              <a:t> Чем больше времени проходит после полудня (12 часов), тем температура воздуха ниже.</a:t>
            </a:r>
          </a:p>
        </p:txBody>
      </p:sp>
      <p:sp>
        <p:nvSpPr>
          <p:cNvPr id="182314" name="Rectangle 42"/>
          <p:cNvSpPr>
            <a:spLocks noChangeArrowheads="1"/>
          </p:cNvSpPr>
          <p:nvPr/>
        </p:nvSpPr>
        <p:spPr bwMode="auto">
          <a:xfrm>
            <a:off x="8388350" y="443706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82314">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179388" y="158750"/>
            <a:ext cx="8713787" cy="1279525"/>
          </a:xfrm>
          <a:prstGeom prst="rect">
            <a:avLst/>
          </a:prstGeom>
          <a:noFill/>
          <a:ln w="9525">
            <a:noFill/>
            <a:miter lim="800000"/>
            <a:headEnd/>
            <a:tailEnd/>
          </a:ln>
          <a:effectLst/>
        </p:spPr>
        <p:txBody>
          <a:bodyPr anchor="ctr">
            <a:spAutoFit/>
          </a:bodyPr>
          <a:lstStyle/>
          <a:p>
            <a:pPr indent="342900"/>
            <a:r>
              <a:rPr lang="ru-RU" b="1">
                <a:solidFill>
                  <a:srgbClr val="FF0000"/>
                </a:solidFill>
                <a:latin typeface="Arial" pitchFamily="34" charset="0"/>
              </a:rPr>
              <a:t>6.28</a:t>
            </a:r>
            <a:r>
              <a:rPr lang="ru-RU" b="1">
                <a:latin typeface="Arial" pitchFamily="34" charset="0"/>
              </a:rPr>
              <a:t>  </a:t>
            </a:r>
            <a:r>
              <a:rPr lang="ru-RU" b="1">
                <a:solidFill>
                  <a:srgbClr val="000066"/>
                </a:solidFill>
                <a:latin typeface="Arial" pitchFamily="34" charset="0"/>
              </a:rPr>
              <a:t>Прочитайте текст и ответьте на вопрос. </a:t>
            </a:r>
            <a:endParaRPr lang="ru-RU">
              <a:solidFill>
                <a:srgbClr val="000066"/>
              </a:solidFill>
              <a:latin typeface="Arial" pitchFamily="34" charset="0"/>
            </a:endParaRPr>
          </a:p>
          <a:p>
            <a:pPr indent="342900"/>
            <a:r>
              <a:rPr lang="ru-RU" sz="1400" b="1">
                <a:solidFill>
                  <a:srgbClr val="003300"/>
                </a:solidFill>
                <a:latin typeface="Arial" pitchFamily="34" charset="0"/>
              </a:rPr>
              <a:t>Учащиеся проанализировали собранные данные с целью выявления зависимости между особенностями климата и географическим положением пункта.</a:t>
            </a:r>
            <a:r>
              <a:rPr lang="ru-RU" b="1"/>
              <a:t> </a:t>
            </a:r>
            <a:r>
              <a:rPr lang="ru-RU" sz="1400" b="1">
                <a:solidFill>
                  <a:srgbClr val="003300"/>
                </a:solidFill>
                <a:latin typeface="Arial" pitchFamily="34" charset="0"/>
              </a:rPr>
              <a:t>Результаты их наблюдений приведены в таблице. Какую из изученных на уроках географии закономерностей подтверждают собранные данные?</a:t>
            </a:r>
          </a:p>
        </p:txBody>
      </p:sp>
      <p:sp>
        <p:nvSpPr>
          <p:cNvPr id="183337" name="Rectangle 41"/>
          <p:cNvSpPr>
            <a:spLocks noChangeArrowheads="1"/>
          </p:cNvSpPr>
          <p:nvPr/>
        </p:nvSpPr>
        <p:spPr bwMode="auto">
          <a:xfrm>
            <a:off x="179388" y="4632325"/>
            <a:ext cx="8785225" cy="1920875"/>
          </a:xfrm>
          <a:prstGeom prst="rect">
            <a:avLst/>
          </a:prstGeom>
          <a:noFill/>
          <a:ln w="9525">
            <a:noFill/>
            <a:miter lim="800000"/>
            <a:headEnd/>
            <a:tailEnd/>
          </a:ln>
          <a:effectLst/>
        </p:spPr>
        <p:txBody>
          <a:bodyPr anchor="ctr">
            <a:spAutoFit/>
          </a:bodyPr>
          <a:lstStyle/>
          <a:p>
            <a:r>
              <a:rPr lang="ru-RU" sz="2000" b="1">
                <a:solidFill>
                  <a:srgbClr val="CC0000"/>
                </a:solidFill>
                <a:latin typeface="Arial" pitchFamily="34" charset="0"/>
              </a:rPr>
              <a:t>1)</a:t>
            </a:r>
            <a:r>
              <a:rPr lang="ru-RU" sz="2000" b="1">
                <a:solidFill>
                  <a:srgbClr val="000099"/>
                </a:solidFill>
                <a:latin typeface="Arial" pitchFamily="34" charset="0"/>
              </a:rPr>
              <a:t> Саша: Чем западнее, тем теплее в июле.</a:t>
            </a:r>
          </a:p>
          <a:p>
            <a:r>
              <a:rPr lang="ru-RU" sz="2000" b="1">
                <a:solidFill>
                  <a:srgbClr val="CC0000"/>
                </a:solidFill>
                <a:latin typeface="Arial" pitchFamily="34" charset="0"/>
              </a:rPr>
              <a:t>2)</a:t>
            </a:r>
            <a:r>
              <a:rPr lang="ru-RU" sz="2000" b="1">
                <a:solidFill>
                  <a:srgbClr val="000099"/>
                </a:solidFill>
                <a:latin typeface="Arial" pitchFamily="34" charset="0"/>
              </a:rPr>
              <a:t> Андрей: Чем севернее, тем меньше выпадает атмосферных осадков </a:t>
            </a:r>
          </a:p>
          <a:p>
            <a:r>
              <a:rPr lang="ru-RU" sz="2000" b="1">
                <a:solidFill>
                  <a:srgbClr val="CC0000"/>
                </a:solidFill>
                <a:latin typeface="Arial" pitchFamily="34" charset="0"/>
              </a:rPr>
              <a:t>3)</a:t>
            </a:r>
            <a:r>
              <a:rPr lang="ru-RU" sz="2000" b="1">
                <a:solidFill>
                  <a:srgbClr val="000099"/>
                </a:solidFill>
                <a:latin typeface="Arial" pitchFamily="34" charset="0"/>
              </a:rPr>
              <a:t> Петр: Чем дальше на юго-восток, тем январь холоднее.</a:t>
            </a:r>
          </a:p>
          <a:p>
            <a:r>
              <a:rPr lang="ru-RU" sz="2000" b="1">
                <a:solidFill>
                  <a:srgbClr val="CC0000"/>
                </a:solidFill>
                <a:latin typeface="Arial" pitchFamily="34" charset="0"/>
              </a:rPr>
              <a:t>4)</a:t>
            </a:r>
            <a:r>
              <a:rPr lang="ru-RU" sz="2000" b="1">
                <a:solidFill>
                  <a:srgbClr val="000099"/>
                </a:solidFill>
                <a:latin typeface="Arial" pitchFamily="34" charset="0"/>
              </a:rPr>
              <a:t> Алексей: Чем выше расположен пункт, тем меньше в нем выпадает атмосферных осадков.</a:t>
            </a:r>
          </a:p>
        </p:txBody>
      </p:sp>
      <p:sp>
        <p:nvSpPr>
          <p:cNvPr id="183338" name="Rectangle 42"/>
          <p:cNvSpPr>
            <a:spLocks noChangeArrowheads="1"/>
          </p:cNvSpPr>
          <p:nvPr/>
        </p:nvSpPr>
        <p:spPr bwMode="auto">
          <a:xfrm>
            <a:off x="8388350" y="47244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graphicFrame>
        <p:nvGraphicFramePr>
          <p:cNvPr id="183395" name="Group 99"/>
          <p:cNvGraphicFramePr>
            <a:graphicFrameLocks noGrp="1"/>
          </p:cNvGraphicFramePr>
          <p:nvPr>
            <p:ph/>
          </p:nvPr>
        </p:nvGraphicFramePr>
        <p:xfrm>
          <a:off x="179388" y="1412875"/>
          <a:ext cx="8640762" cy="2824480"/>
        </p:xfrm>
        <a:graphic>
          <a:graphicData uri="http://schemas.openxmlformats.org/drawingml/2006/table">
            <a:tbl>
              <a:tblPr/>
              <a:tblGrid>
                <a:gridCol w="1512887"/>
                <a:gridCol w="2016125"/>
                <a:gridCol w="1306513"/>
                <a:gridCol w="1270000"/>
                <a:gridCol w="1187450"/>
                <a:gridCol w="1347787"/>
              </a:tblGrid>
              <a:tr h="48895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Пункт наблюдения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Географические координаты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Высота над уровнем моря, 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Средняя температура воздуха, </a:t>
                      </a:r>
                      <a:r>
                        <a:rPr kumimoji="0" lang="en-US" sz="1400" b="1" i="0" u="none" strike="noStrike" cap="none" normalizeH="0" baseline="0" smtClean="0">
                          <a:ln>
                            <a:noFill/>
                          </a:ln>
                          <a:solidFill>
                            <a:srgbClr val="000066"/>
                          </a:solidFill>
                          <a:effectLst/>
                          <a:latin typeface="Arial" pitchFamily="34" charset="0"/>
                          <a:cs typeface="Arial" pitchFamily="34" charset="0"/>
                        </a:rPr>
                        <a:t>°</a:t>
                      </a:r>
                      <a:r>
                        <a:rPr kumimoji="0" lang="ru-RU" sz="1400" b="1" i="0" u="none" strike="noStrike" cap="none" normalizeH="0" baseline="0" smtClean="0">
                          <a:ln>
                            <a:noFill/>
                          </a:ln>
                          <a:solidFill>
                            <a:srgbClr val="000066"/>
                          </a:solidFill>
                          <a:effectLst/>
                          <a:latin typeface="Arial" pitchFamily="34" charset="0"/>
                        </a:rPr>
                        <a:t>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Среднегодовое количество осадков, мм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июль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январь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Иваново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57</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с.ш. 41</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в.д.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611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Казань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55</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с.ш. 49</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в.д.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554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Самара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53</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с.ш. 50</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в.д.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+20,5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561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Оренбург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51</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cs typeface="Arial" pitchFamily="34" charset="0"/>
                        </a:rPr>
                        <a:t>с.ш. 55</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cs typeface="Arial" pitchFamily="34" charset="0"/>
                        </a:rPr>
                        <a:t>в.д.</a:t>
                      </a:r>
                      <a:endParaRPr kumimoji="0" lang="en-US" sz="2000" b="1" i="0" u="none" strike="noStrike" cap="none" normalizeH="0" baseline="0" smtClean="0">
                        <a:ln>
                          <a:noFill/>
                        </a:ln>
                        <a:solidFill>
                          <a:srgbClr val="0033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+21,8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361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83338">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179388" y="158750"/>
            <a:ext cx="8713787" cy="1279525"/>
          </a:xfrm>
          <a:prstGeom prst="rect">
            <a:avLst/>
          </a:prstGeom>
          <a:noFill/>
          <a:ln w="9525">
            <a:noFill/>
            <a:miter lim="800000"/>
            <a:headEnd/>
            <a:tailEnd/>
          </a:ln>
          <a:effectLst/>
        </p:spPr>
        <p:txBody>
          <a:bodyPr anchor="ctr">
            <a:spAutoFit/>
          </a:bodyPr>
          <a:lstStyle/>
          <a:p>
            <a:pPr indent="342900"/>
            <a:r>
              <a:rPr lang="ru-RU" b="1">
                <a:solidFill>
                  <a:srgbClr val="FF0000"/>
                </a:solidFill>
                <a:latin typeface="Arial" pitchFamily="34" charset="0"/>
              </a:rPr>
              <a:t>7.28</a:t>
            </a:r>
            <a:r>
              <a:rPr lang="ru-RU" b="1">
                <a:latin typeface="Arial" pitchFamily="34" charset="0"/>
              </a:rPr>
              <a:t>  </a:t>
            </a:r>
            <a:r>
              <a:rPr lang="ru-RU" b="1">
                <a:solidFill>
                  <a:srgbClr val="000066"/>
                </a:solidFill>
                <a:latin typeface="Arial" pitchFamily="34" charset="0"/>
              </a:rPr>
              <a:t>Прочитайте текст и ответьте на вопрос. </a:t>
            </a:r>
            <a:endParaRPr lang="ru-RU">
              <a:solidFill>
                <a:srgbClr val="000066"/>
              </a:solidFill>
              <a:latin typeface="Arial" pitchFamily="34" charset="0"/>
            </a:endParaRPr>
          </a:p>
          <a:p>
            <a:pPr indent="342900"/>
            <a:r>
              <a:rPr lang="ru-RU" sz="1400" b="1">
                <a:solidFill>
                  <a:srgbClr val="003300"/>
                </a:solidFill>
                <a:latin typeface="Arial" pitchFamily="34" charset="0"/>
              </a:rPr>
              <a:t>Учащиеся проанализировали собранные данные с целью выявления зависимости между особенностями климата и географическим положением пункта.</a:t>
            </a:r>
            <a:r>
              <a:rPr lang="ru-RU" b="1"/>
              <a:t> </a:t>
            </a:r>
            <a:r>
              <a:rPr lang="ru-RU" sz="1400" b="1">
                <a:solidFill>
                  <a:srgbClr val="003300"/>
                </a:solidFill>
                <a:latin typeface="Arial" pitchFamily="34" charset="0"/>
              </a:rPr>
              <a:t>Результаты их наблюдений приведены в таблице. Какую из изученных на уроках географии закономерностей подтверждают собранные данные?</a:t>
            </a:r>
          </a:p>
        </p:txBody>
      </p:sp>
      <p:sp>
        <p:nvSpPr>
          <p:cNvPr id="188419" name="Rectangle 3"/>
          <p:cNvSpPr>
            <a:spLocks noChangeArrowheads="1"/>
          </p:cNvSpPr>
          <p:nvPr/>
        </p:nvSpPr>
        <p:spPr bwMode="auto">
          <a:xfrm>
            <a:off x="179388" y="4479925"/>
            <a:ext cx="8785225" cy="2225675"/>
          </a:xfrm>
          <a:prstGeom prst="rect">
            <a:avLst/>
          </a:prstGeom>
          <a:noFill/>
          <a:ln w="9525">
            <a:noFill/>
            <a:miter lim="800000"/>
            <a:headEnd/>
            <a:tailEnd/>
          </a:ln>
          <a:effectLst/>
        </p:spPr>
        <p:txBody>
          <a:bodyPr anchor="ctr">
            <a:spAutoFit/>
          </a:bodyPr>
          <a:lstStyle/>
          <a:p>
            <a:r>
              <a:rPr lang="ru-RU" sz="2000" b="1">
                <a:solidFill>
                  <a:srgbClr val="CC0000"/>
                </a:solidFill>
                <a:latin typeface="Arial" pitchFamily="34" charset="0"/>
              </a:rPr>
              <a:t>1)</a:t>
            </a:r>
            <a:r>
              <a:rPr lang="ru-RU" sz="2000" b="1">
                <a:solidFill>
                  <a:srgbClr val="000099"/>
                </a:solidFill>
                <a:latin typeface="Arial" pitchFamily="34" charset="0"/>
              </a:rPr>
              <a:t> Саша: Чем восточнее, тем прохладнее в июле.</a:t>
            </a:r>
          </a:p>
          <a:p>
            <a:r>
              <a:rPr lang="ru-RU" sz="2000" b="1">
                <a:solidFill>
                  <a:srgbClr val="CC0000"/>
                </a:solidFill>
                <a:latin typeface="Arial" pitchFamily="34" charset="0"/>
              </a:rPr>
              <a:t>2)</a:t>
            </a:r>
            <a:r>
              <a:rPr lang="ru-RU" sz="2000" b="1">
                <a:solidFill>
                  <a:srgbClr val="000099"/>
                </a:solidFill>
                <a:latin typeface="Arial" pitchFamily="34" charset="0"/>
              </a:rPr>
              <a:t> Анна: Чем дальше на юго-восток, тем меньше годовая амплитуда температур. </a:t>
            </a:r>
          </a:p>
          <a:p>
            <a:r>
              <a:rPr lang="ru-RU" sz="2000" b="1">
                <a:solidFill>
                  <a:srgbClr val="CC0000"/>
                </a:solidFill>
                <a:latin typeface="Arial" pitchFamily="34" charset="0"/>
              </a:rPr>
              <a:t>3)</a:t>
            </a:r>
            <a:r>
              <a:rPr lang="ru-RU" sz="2000" b="1">
                <a:solidFill>
                  <a:srgbClr val="000099"/>
                </a:solidFill>
                <a:latin typeface="Arial" pitchFamily="34" charset="0"/>
              </a:rPr>
              <a:t> Катя: Чем дальше на юго-восток, тем реже выпадают атмосферные осадки.</a:t>
            </a:r>
          </a:p>
          <a:p>
            <a:r>
              <a:rPr lang="ru-RU" sz="2000" b="1">
                <a:solidFill>
                  <a:srgbClr val="CC0000"/>
                </a:solidFill>
                <a:latin typeface="Arial" pitchFamily="34" charset="0"/>
              </a:rPr>
              <a:t>4)</a:t>
            </a:r>
            <a:r>
              <a:rPr lang="ru-RU" sz="2000" b="1">
                <a:solidFill>
                  <a:srgbClr val="000099"/>
                </a:solidFill>
                <a:latin typeface="Arial" pitchFamily="34" charset="0"/>
              </a:rPr>
              <a:t> Алексей: Чем выше расположен пункт, тем меньше в нем выпадает атмосферных осадков.</a:t>
            </a:r>
          </a:p>
        </p:txBody>
      </p:sp>
      <p:sp>
        <p:nvSpPr>
          <p:cNvPr id="188420" name="Rectangle 4"/>
          <p:cNvSpPr>
            <a:spLocks noChangeArrowheads="1"/>
          </p:cNvSpPr>
          <p:nvPr/>
        </p:nvSpPr>
        <p:spPr bwMode="auto">
          <a:xfrm>
            <a:off x="8388350" y="47244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graphicFrame>
        <p:nvGraphicFramePr>
          <p:cNvPr id="188469" name="Group 53"/>
          <p:cNvGraphicFramePr>
            <a:graphicFrameLocks noGrp="1"/>
          </p:cNvGraphicFramePr>
          <p:nvPr>
            <p:ph/>
          </p:nvPr>
        </p:nvGraphicFramePr>
        <p:xfrm>
          <a:off x="179388" y="1412875"/>
          <a:ext cx="8640762" cy="3037840"/>
        </p:xfrm>
        <a:graphic>
          <a:graphicData uri="http://schemas.openxmlformats.org/drawingml/2006/table">
            <a:tbl>
              <a:tblPr/>
              <a:tblGrid>
                <a:gridCol w="1512887"/>
                <a:gridCol w="2016125"/>
                <a:gridCol w="1306513"/>
                <a:gridCol w="1270000"/>
                <a:gridCol w="1187450"/>
                <a:gridCol w="1347787"/>
              </a:tblGrid>
              <a:tr h="48895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Пункт наблюдения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Географические координаты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Высота над уровнем моря, 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Средняя температура воздуха, </a:t>
                      </a:r>
                      <a:r>
                        <a:rPr kumimoji="0" lang="en-US" sz="1400" b="1" i="0" u="none" strike="noStrike" cap="none" normalizeH="0" baseline="0" smtClean="0">
                          <a:ln>
                            <a:noFill/>
                          </a:ln>
                          <a:solidFill>
                            <a:srgbClr val="000066"/>
                          </a:solidFill>
                          <a:effectLst/>
                          <a:latin typeface="Arial" pitchFamily="34" charset="0"/>
                          <a:cs typeface="Arial" pitchFamily="34" charset="0"/>
                        </a:rPr>
                        <a:t>°</a:t>
                      </a:r>
                      <a:r>
                        <a:rPr kumimoji="0" lang="ru-RU" sz="1400" b="1" i="0" u="none" strike="noStrike" cap="none" normalizeH="0" baseline="0" smtClean="0">
                          <a:ln>
                            <a:noFill/>
                          </a:ln>
                          <a:solidFill>
                            <a:srgbClr val="000066"/>
                          </a:solidFill>
                          <a:effectLst/>
                          <a:latin typeface="Arial" pitchFamily="34" charset="0"/>
                        </a:rPr>
                        <a:t>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Среднее годовое количество дней с осадками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июль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январь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Иваново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57</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с.ш. 41</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в.д.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Казань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55</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с.ш. 49</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в.д.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Самара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53</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с.ш. 50</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в.д.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+20,5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Оренбург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51</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cs typeface="Arial" pitchFamily="34" charset="0"/>
                        </a:rPr>
                        <a:t>с.ш. 55</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cs typeface="Arial" pitchFamily="34" charset="0"/>
                        </a:rPr>
                        <a:t>в.д.</a:t>
                      </a:r>
                      <a:endParaRPr kumimoji="0" lang="en-US" sz="2000" b="1" i="0" u="none" strike="noStrike" cap="none" normalizeH="0" baseline="0" smtClean="0">
                        <a:ln>
                          <a:noFill/>
                        </a:ln>
                        <a:solidFill>
                          <a:srgbClr val="0033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+21,8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8842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250825" y="549275"/>
            <a:ext cx="8713788" cy="556895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4.5</a:t>
            </a:r>
            <a:r>
              <a:rPr lang="ru-RU" sz="2400" b="1">
                <a:solidFill>
                  <a:srgbClr val="000066"/>
                </a:solidFill>
                <a:latin typeface="Arial" pitchFamily="34" charset="0"/>
              </a:rPr>
              <a:t> В каком из перечисленных регионов России производится наибольшая добыча нефти?</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Сахалинская </a:t>
            </a:r>
            <a:r>
              <a:rPr lang="ru-RU" sz="2000" b="1">
                <a:solidFill>
                  <a:srgbClr val="003300"/>
                </a:solidFill>
                <a:latin typeface="Arial" pitchFamily="34" charset="0"/>
              </a:rPr>
              <a:t>область</a:t>
            </a:r>
            <a:r>
              <a:rPr lang="ru-RU" sz="2400" b="1">
                <a:solidFill>
                  <a:srgbClr val="003300"/>
                </a:solidFill>
                <a:latin typeface="Arial" pitchFamily="34" charset="0"/>
              </a:rPr>
              <a:t>;        </a:t>
            </a:r>
            <a:r>
              <a:rPr lang="ru-RU" sz="2400" b="1">
                <a:solidFill>
                  <a:srgbClr val="CC0000"/>
                </a:solidFill>
                <a:latin typeface="Arial" pitchFamily="34" charset="0"/>
              </a:rPr>
              <a:t>2)</a:t>
            </a:r>
            <a:r>
              <a:rPr lang="ru-RU" sz="2400" b="1">
                <a:solidFill>
                  <a:srgbClr val="003300"/>
                </a:solidFill>
                <a:latin typeface="Arial" pitchFamily="34" charset="0"/>
              </a:rPr>
              <a:t> </a:t>
            </a:r>
            <a:r>
              <a:rPr lang="ru-RU" sz="2000" b="1">
                <a:solidFill>
                  <a:srgbClr val="003300"/>
                </a:solidFill>
                <a:latin typeface="Arial" pitchFamily="34" charset="0"/>
              </a:rPr>
              <a:t>Республика</a:t>
            </a:r>
            <a:r>
              <a:rPr lang="ru-RU" sz="2400" b="1">
                <a:solidFill>
                  <a:srgbClr val="003300"/>
                </a:solidFill>
                <a:latin typeface="Arial" pitchFamily="34" charset="0"/>
              </a:rPr>
              <a:t> Татарстан;</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Ханты-Мансийский АО;   </a:t>
            </a:r>
            <a:r>
              <a:rPr lang="ru-RU" sz="2400" b="1">
                <a:solidFill>
                  <a:srgbClr val="CC0000"/>
                </a:solidFill>
                <a:latin typeface="Arial" pitchFamily="34" charset="0"/>
              </a:rPr>
              <a:t>4)</a:t>
            </a:r>
            <a:r>
              <a:rPr lang="ru-RU" sz="2400" b="1">
                <a:solidFill>
                  <a:srgbClr val="003300"/>
                </a:solidFill>
                <a:latin typeface="Arial" pitchFamily="34" charset="0"/>
              </a:rPr>
              <a:t> </a:t>
            </a:r>
            <a:r>
              <a:rPr lang="ru-RU" sz="2000" b="1">
                <a:solidFill>
                  <a:srgbClr val="003300"/>
                </a:solidFill>
                <a:latin typeface="Arial" pitchFamily="34" charset="0"/>
              </a:rPr>
              <a:t>Республика</a:t>
            </a:r>
            <a:r>
              <a:rPr lang="ru-RU" sz="2400" b="1">
                <a:solidFill>
                  <a:srgbClr val="003300"/>
                </a:solidFill>
                <a:latin typeface="Arial" pitchFamily="34" charset="0"/>
              </a:rPr>
              <a:t> Коми.</a:t>
            </a:r>
          </a:p>
          <a:p>
            <a:pPr marL="800100" lvl="1"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5.5</a:t>
            </a:r>
            <a:r>
              <a:rPr lang="ru-RU" sz="2400" b="1">
                <a:solidFill>
                  <a:srgbClr val="000066"/>
                </a:solidFill>
                <a:latin typeface="Arial" pitchFamily="34" charset="0"/>
              </a:rPr>
              <a:t> В каком из перечисленных городов России имеется крупный металлургический комбинат полного цикла?</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Челябинск;            </a:t>
            </a:r>
            <a:r>
              <a:rPr lang="ru-RU" sz="2400" b="1">
                <a:solidFill>
                  <a:srgbClr val="CC0000"/>
                </a:solidFill>
                <a:latin typeface="Arial" pitchFamily="34" charset="0"/>
              </a:rPr>
              <a:t>2)</a:t>
            </a:r>
            <a:r>
              <a:rPr lang="ru-RU" sz="2400" b="1">
                <a:solidFill>
                  <a:srgbClr val="003300"/>
                </a:solidFill>
                <a:latin typeface="Arial" pitchFamily="34" charset="0"/>
              </a:rPr>
              <a:t> Краснодар;</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Петрозаводск;      </a:t>
            </a:r>
            <a:r>
              <a:rPr lang="ru-RU" sz="2400" b="1">
                <a:solidFill>
                  <a:srgbClr val="CC0000"/>
                </a:solidFill>
                <a:latin typeface="Arial" pitchFamily="34" charset="0"/>
              </a:rPr>
              <a:t>4) </a:t>
            </a:r>
            <a:r>
              <a:rPr lang="ru-RU" sz="2400" b="1">
                <a:solidFill>
                  <a:srgbClr val="003300"/>
                </a:solidFill>
                <a:latin typeface="Arial" pitchFamily="34" charset="0"/>
              </a:rPr>
              <a:t>Магадан.</a:t>
            </a:r>
          </a:p>
          <a:p>
            <a:pPr marL="342900"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6.5</a:t>
            </a:r>
            <a:r>
              <a:rPr lang="ru-RU" sz="2400" b="1">
                <a:solidFill>
                  <a:srgbClr val="000066"/>
                </a:solidFill>
                <a:latin typeface="Arial" pitchFamily="34" charset="0"/>
              </a:rPr>
              <a:t> Какой экономический район России имеет самую высокую долю производства с/х продукции?</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Поволжский;       </a:t>
            </a:r>
            <a:r>
              <a:rPr lang="ru-RU" sz="2400" b="1">
                <a:solidFill>
                  <a:srgbClr val="CC0000"/>
                </a:solidFill>
                <a:latin typeface="Arial" pitchFamily="34" charset="0"/>
              </a:rPr>
              <a:t>2)</a:t>
            </a:r>
            <a:r>
              <a:rPr lang="ru-RU" sz="2400" b="1">
                <a:solidFill>
                  <a:srgbClr val="003300"/>
                </a:solidFill>
                <a:latin typeface="Arial" pitchFamily="34" charset="0"/>
              </a:rPr>
              <a:t> Уральский;</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Центральный;     </a:t>
            </a:r>
            <a:r>
              <a:rPr lang="ru-RU" sz="2400" b="1">
                <a:solidFill>
                  <a:srgbClr val="CC0000"/>
                </a:solidFill>
                <a:latin typeface="Arial" pitchFamily="34" charset="0"/>
              </a:rPr>
              <a:t>4) </a:t>
            </a:r>
            <a:r>
              <a:rPr lang="ru-RU" sz="2400" b="1">
                <a:solidFill>
                  <a:srgbClr val="003300"/>
                </a:solidFill>
                <a:latin typeface="Arial" pitchFamily="34" charset="0"/>
              </a:rPr>
              <a:t>Северо-Кавказский.</a:t>
            </a:r>
          </a:p>
          <a:p>
            <a:pPr marL="342900" indent="-342900"/>
            <a:endParaRPr lang="ru-RU" sz="2400" b="1">
              <a:solidFill>
                <a:srgbClr val="003300"/>
              </a:solidFill>
              <a:latin typeface="Arial" pitchFamily="34" charset="0"/>
            </a:endParaRPr>
          </a:p>
        </p:txBody>
      </p:sp>
      <p:sp>
        <p:nvSpPr>
          <p:cNvPr id="17413" name="Rectangle 5"/>
          <p:cNvSpPr>
            <a:spLocks noChangeArrowheads="1"/>
          </p:cNvSpPr>
          <p:nvPr/>
        </p:nvSpPr>
        <p:spPr bwMode="auto">
          <a:xfrm>
            <a:off x="8316913" y="33337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
        <p:nvSpPr>
          <p:cNvPr id="17414" name="Rectangle 6"/>
          <p:cNvSpPr>
            <a:spLocks noChangeArrowheads="1"/>
          </p:cNvSpPr>
          <p:nvPr/>
        </p:nvSpPr>
        <p:spPr bwMode="auto">
          <a:xfrm>
            <a:off x="7956550" y="32131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17415" name="Rectangle 7"/>
          <p:cNvSpPr>
            <a:spLocks noChangeArrowheads="1"/>
          </p:cNvSpPr>
          <p:nvPr/>
        </p:nvSpPr>
        <p:spPr bwMode="auto">
          <a:xfrm>
            <a:off x="8101013" y="501332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741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7414">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7415">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179388" y="295275"/>
            <a:ext cx="8713787" cy="1004888"/>
          </a:xfrm>
          <a:prstGeom prst="rect">
            <a:avLst/>
          </a:prstGeom>
          <a:noFill/>
          <a:ln w="9525">
            <a:noFill/>
            <a:miter lim="800000"/>
            <a:headEnd/>
            <a:tailEnd/>
          </a:ln>
          <a:effectLst/>
        </p:spPr>
        <p:txBody>
          <a:bodyPr anchor="ctr">
            <a:spAutoFit/>
          </a:bodyPr>
          <a:lstStyle/>
          <a:p>
            <a:pPr indent="342900"/>
            <a:r>
              <a:rPr lang="ru-RU" b="1">
                <a:solidFill>
                  <a:srgbClr val="FF0000"/>
                </a:solidFill>
                <a:latin typeface="Arial" pitchFamily="34" charset="0"/>
              </a:rPr>
              <a:t>8.28</a:t>
            </a:r>
            <a:r>
              <a:rPr lang="ru-RU" b="1">
                <a:latin typeface="Arial" pitchFamily="34" charset="0"/>
              </a:rPr>
              <a:t>  </a:t>
            </a:r>
            <a:r>
              <a:rPr lang="ru-RU" b="1">
                <a:solidFill>
                  <a:srgbClr val="000066"/>
                </a:solidFill>
                <a:latin typeface="Arial" pitchFamily="34" charset="0"/>
              </a:rPr>
              <a:t>Прочитайте текст и ответьте на вопрос. </a:t>
            </a:r>
            <a:endParaRPr lang="ru-RU">
              <a:solidFill>
                <a:srgbClr val="000066"/>
              </a:solidFill>
              <a:latin typeface="Arial" pitchFamily="34" charset="0"/>
            </a:endParaRPr>
          </a:p>
          <a:p>
            <a:pPr indent="342900"/>
            <a:r>
              <a:rPr lang="ru-RU" sz="1400" b="1">
                <a:solidFill>
                  <a:srgbClr val="003300"/>
                </a:solidFill>
                <a:latin typeface="Arial" pitchFamily="34" charset="0"/>
              </a:rPr>
              <a:t>Учащиеся разных школ России определили высоту Солнца над горизонтом и зафиксировали температуру воздуха. Результаты их наблюдений приведены в таблице. Какую из изученных на уроках географии закономерностей подтверждают собранные данные?</a:t>
            </a:r>
          </a:p>
        </p:txBody>
      </p:sp>
      <p:graphicFrame>
        <p:nvGraphicFramePr>
          <p:cNvPr id="185475" name="Group 131"/>
          <p:cNvGraphicFramePr>
            <a:graphicFrameLocks noGrp="1"/>
          </p:cNvGraphicFramePr>
          <p:nvPr>
            <p:ph sz="half" idx="1"/>
          </p:nvPr>
        </p:nvGraphicFramePr>
        <p:xfrm>
          <a:off x="250825" y="1412875"/>
          <a:ext cx="8362950" cy="2865120"/>
        </p:xfrm>
        <a:graphic>
          <a:graphicData uri="http://schemas.openxmlformats.org/drawingml/2006/table">
            <a:tbl>
              <a:tblPr/>
              <a:tblGrid>
                <a:gridCol w="1703388"/>
                <a:gridCol w="2041525"/>
                <a:gridCol w="1439862"/>
                <a:gridCol w="1512888"/>
                <a:gridCol w="1665287"/>
              </a:tblGrid>
              <a:tr h="633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Пункт наблюдения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Географическая широта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Высота Солнца над горизонтом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Средняя температура воздуха, </a:t>
                      </a:r>
                      <a:r>
                        <a:rPr kumimoji="0" lang="en-US" sz="1400" b="1" i="0" u="none" strike="noStrike" cap="none" normalizeH="0" baseline="0" smtClean="0">
                          <a:ln>
                            <a:noFill/>
                          </a:ln>
                          <a:solidFill>
                            <a:srgbClr val="000066"/>
                          </a:solidFill>
                          <a:effectLst/>
                          <a:latin typeface="Arial" pitchFamily="34" charset="0"/>
                          <a:cs typeface="Arial" pitchFamily="34" charset="0"/>
                        </a:rPr>
                        <a:t>°</a:t>
                      </a:r>
                      <a:r>
                        <a:rPr kumimoji="0" lang="ru-RU" sz="1400" b="1" i="0" u="none" strike="noStrike" cap="none" normalizeH="0" baseline="0" smtClean="0">
                          <a:ln>
                            <a:noFill/>
                          </a:ln>
                          <a:solidFill>
                            <a:srgbClr val="000066"/>
                          </a:solidFill>
                          <a:effectLst/>
                          <a:latin typeface="Arial" pitchFamily="34" charset="0"/>
                        </a:rPr>
                        <a:t>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Время наблюдения (московское)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Санкт-Петербург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60</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с.ш. 30</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в.д.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30</a:t>
                      </a:r>
                      <a:r>
                        <a:rPr kumimoji="0" lang="en-US" sz="2400" b="1" i="0" u="none" strike="noStrike" cap="none" normalizeH="0" baseline="0" smtClean="0">
                          <a:ln>
                            <a:noFill/>
                          </a:ln>
                          <a:solidFill>
                            <a:srgbClr val="0033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13ч.00мин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Москва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56</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с.ш. </a:t>
                      </a:r>
                      <a:r>
                        <a:rPr kumimoji="0" lang="ru-RU" sz="2000" b="1" i="0" u="none" strike="noStrike" cap="none" normalizeH="0" baseline="0" smtClean="0">
                          <a:ln>
                            <a:noFill/>
                          </a:ln>
                          <a:solidFill>
                            <a:srgbClr val="003300"/>
                          </a:solidFill>
                          <a:effectLst/>
                          <a:latin typeface="Arial" pitchFamily="34" charset="0"/>
                          <a:cs typeface="Times New Roman" pitchFamily="18" charset="0"/>
                        </a:rPr>
                        <a:t>37º в.д.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34</a:t>
                      </a:r>
                      <a:r>
                        <a:rPr kumimoji="0" lang="en-US" sz="2400" b="1" i="0" u="none" strike="noStrike" cap="none" normalizeH="0" baseline="0" smtClean="0">
                          <a:ln>
                            <a:noFill/>
                          </a:ln>
                          <a:solidFill>
                            <a:srgbClr val="0033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13ч.28мин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Липецк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53</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с.ш. </a:t>
                      </a:r>
                      <a:r>
                        <a:rPr kumimoji="0" lang="ru-RU" sz="2000" b="1" i="0" u="none" strike="noStrike" cap="none" normalizeH="0" baseline="0" smtClean="0">
                          <a:ln>
                            <a:noFill/>
                          </a:ln>
                          <a:solidFill>
                            <a:srgbClr val="003300"/>
                          </a:solidFill>
                          <a:effectLst/>
                          <a:latin typeface="Arial" pitchFamily="34" charset="0"/>
                          <a:cs typeface="Times New Roman" pitchFamily="18" charset="0"/>
                        </a:rPr>
                        <a:t>40º в.д.</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1" i="0" u="none" strike="noStrike" cap="none" normalizeH="0" baseline="0" smtClean="0">
                        <a:ln>
                          <a:noFill/>
                        </a:ln>
                        <a:solidFill>
                          <a:srgbClr val="0033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37</a:t>
                      </a:r>
                      <a:r>
                        <a:rPr kumimoji="0" lang="en-US" sz="2400" b="1" i="0" u="none" strike="noStrike" cap="none" normalizeH="0" baseline="0" smtClean="0">
                          <a:ln>
                            <a:noFill/>
                          </a:ln>
                          <a:solidFill>
                            <a:srgbClr val="0033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13ч.40мин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Астрахань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46</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cs typeface="Arial" pitchFamily="34" charset="0"/>
                        </a:rPr>
                        <a:t>с.ш. </a:t>
                      </a:r>
                      <a:r>
                        <a:rPr kumimoji="0" lang="ru-RU" sz="2000" b="1" i="0" u="none" strike="noStrike" cap="none" normalizeH="0" baseline="0" smtClean="0">
                          <a:ln>
                            <a:noFill/>
                          </a:ln>
                          <a:solidFill>
                            <a:srgbClr val="003300"/>
                          </a:solidFill>
                          <a:effectLst/>
                          <a:latin typeface="Arial" pitchFamily="34" charset="0"/>
                          <a:cs typeface="Times New Roman" pitchFamily="18" charset="0"/>
                        </a:rPr>
                        <a:t>48º в.д.</a:t>
                      </a:r>
                      <a:endParaRPr kumimoji="0" lang="en-US" sz="2000" b="1" i="0" u="none" strike="noStrike" cap="none" normalizeH="0" baseline="0" smtClean="0">
                        <a:ln>
                          <a:noFill/>
                        </a:ln>
                        <a:solidFill>
                          <a:srgbClr val="0033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44</a:t>
                      </a:r>
                      <a:r>
                        <a:rPr kumimoji="0" lang="en-US" sz="2400" b="1" i="0" u="none" strike="noStrike" cap="none" normalizeH="0" baseline="0" smtClean="0">
                          <a:ln>
                            <a:noFill/>
                          </a:ln>
                          <a:solidFill>
                            <a:srgbClr val="0033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14ч.00мин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5385" name="Rectangle 41"/>
          <p:cNvSpPr>
            <a:spLocks noChangeArrowheads="1"/>
          </p:cNvSpPr>
          <p:nvPr/>
        </p:nvSpPr>
        <p:spPr bwMode="auto">
          <a:xfrm>
            <a:off x="179388" y="4479925"/>
            <a:ext cx="8785225" cy="2225675"/>
          </a:xfrm>
          <a:prstGeom prst="rect">
            <a:avLst/>
          </a:prstGeom>
          <a:noFill/>
          <a:ln w="9525">
            <a:noFill/>
            <a:miter lim="800000"/>
            <a:headEnd/>
            <a:tailEnd/>
          </a:ln>
          <a:effectLst/>
        </p:spPr>
        <p:txBody>
          <a:bodyPr anchor="ctr">
            <a:spAutoFit/>
          </a:bodyPr>
          <a:lstStyle/>
          <a:p>
            <a:r>
              <a:rPr lang="ru-RU" sz="2000" b="1">
                <a:solidFill>
                  <a:srgbClr val="CC0000"/>
                </a:solidFill>
                <a:latin typeface="Arial" pitchFamily="34" charset="0"/>
              </a:rPr>
              <a:t>1)</a:t>
            </a:r>
            <a:r>
              <a:rPr lang="ru-RU" sz="2000" b="1">
                <a:solidFill>
                  <a:srgbClr val="000099"/>
                </a:solidFill>
                <a:latin typeface="Arial" pitchFamily="34" charset="0"/>
              </a:rPr>
              <a:t> </a:t>
            </a:r>
            <a:r>
              <a:rPr lang="ru-RU" sz="2000" b="1">
                <a:solidFill>
                  <a:srgbClr val="000066"/>
                </a:solidFill>
                <a:latin typeface="Arial" pitchFamily="34" charset="0"/>
              </a:rPr>
              <a:t>Континентальность климата увеличивается в направлении с северо-запада на юго-восток.</a:t>
            </a:r>
          </a:p>
          <a:p>
            <a:r>
              <a:rPr lang="ru-RU" sz="2000" b="1">
                <a:solidFill>
                  <a:srgbClr val="CC0000"/>
                </a:solidFill>
                <a:latin typeface="Arial" pitchFamily="34" charset="0"/>
              </a:rPr>
              <a:t>2)</a:t>
            </a:r>
            <a:r>
              <a:rPr lang="ru-RU" sz="2000" b="1">
                <a:solidFill>
                  <a:srgbClr val="000099"/>
                </a:solidFill>
                <a:latin typeface="Arial" pitchFamily="34" charset="0"/>
              </a:rPr>
              <a:t> </a:t>
            </a:r>
            <a:r>
              <a:rPr lang="ru-RU" sz="2000" b="1">
                <a:solidFill>
                  <a:srgbClr val="000066"/>
                </a:solidFill>
                <a:latin typeface="Arial" pitchFamily="34" charset="0"/>
              </a:rPr>
              <a:t>Температура воздуха изменяется в течение суток.</a:t>
            </a:r>
          </a:p>
          <a:p>
            <a:r>
              <a:rPr lang="ru-RU" sz="2000" b="1">
                <a:solidFill>
                  <a:srgbClr val="CC0000"/>
                </a:solidFill>
                <a:latin typeface="Arial" pitchFamily="34" charset="0"/>
              </a:rPr>
              <a:t>3)</a:t>
            </a:r>
            <a:r>
              <a:rPr lang="ru-RU" sz="2000" b="1">
                <a:solidFill>
                  <a:srgbClr val="000099"/>
                </a:solidFill>
                <a:latin typeface="Arial" pitchFamily="34" charset="0"/>
              </a:rPr>
              <a:t> </a:t>
            </a:r>
            <a:r>
              <a:rPr lang="ru-RU" sz="2000" b="1">
                <a:solidFill>
                  <a:srgbClr val="000066"/>
                </a:solidFill>
                <a:latin typeface="Arial" pitchFamily="34" charset="0"/>
              </a:rPr>
              <a:t>Высота Солнца изменяется в зависимости от географической широты местности.</a:t>
            </a:r>
          </a:p>
          <a:p>
            <a:r>
              <a:rPr lang="ru-RU" sz="2000" b="1">
                <a:solidFill>
                  <a:srgbClr val="CC0000"/>
                </a:solidFill>
                <a:latin typeface="Arial" pitchFamily="34" charset="0"/>
              </a:rPr>
              <a:t>4) </a:t>
            </a:r>
            <a:r>
              <a:rPr lang="ru-RU" sz="2000" b="1">
                <a:solidFill>
                  <a:srgbClr val="000066"/>
                </a:solidFill>
                <a:latin typeface="Arial" pitchFamily="34" charset="0"/>
              </a:rPr>
              <a:t>Высота Солнца изменяется в течение дня в зависимости от времени наблюдения.</a:t>
            </a:r>
          </a:p>
        </p:txBody>
      </p:sp>
      <p:sp>
        <p:nvSpPr>
          <p:cNvPr id="185386" name="Rectangle 42"/>
          <p:cNvSpPr>
            <a:spLocks noChangeArrowheads="1"/>
          </p:cNvSpPr>
          <p:nvPr/>
        </p:nvSpPr>
        <p:spPr bwMode="auto">
          <a:xfrm>
            <a:off x="8578850" y="47244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85386">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179388" y="295275"/>
            <a:ext cx="8713787" cy="1004888"/>
          </a:xfrm>
          <a:prstGeom prst="rect">
            <a:avLst/>
          </a:prstGeom>
          <a:noFill/>
          <a:ln w="9525">
            <a:noFill/>
            <a:miter lim="800000"/>
            <a:headEnd/>
            <a:tailEnd/>
          </a:ln>
          <a:effectLst/>
        </p:spPr>
        <p:txBody>
          <a:bodyPr anchor="ctr">
            <a:spAutoFit/>
          </a:bodyPr>
          <a:lstStyle/>
          <a:p>
            <a:pPr indent="342900"/>
            <a:r>
              <a:rPr lang="ru-RU" b="1">
                <a:solidFill>
                  <a:srgbClr val="FF0000"/>
                </a:solidFill>
                <a:latin typeface="Arial" pitchFamily="34" charset="0"/>
              </a:rPr>
              <a:t>9.28</a:t>
            </a:r>
            <a:r>
              <a:rPr lang="ru-RU" b="1">
                <a:latin typeface="Arial" pitchFamily="34" charset="0"/>
              </a:rPr>
              <a:t>  </a:t>
            </a:r>
            <a:r>
              <a:rPr lang="ru-RU" b="1">
                <a:solidFill>
                  <a:srgbClr val="000066"/>
                </a:solidFill>
                <a:latin typeface="Arial" pitchFamily="34" charset="0"/>
              </a:rPr>
              <a:t>Прочитайте текст и ответьте на вопрос. </a:t>
            </a:r>
            <a:endParaRPr lang="ru-RU">
              <a:solidFill>
                <a:srgbClr val="000066"/>
              </a:solidFill>
              <a:latin typeface="Arial" pitchFamily="34" charset="0"/>
            </a:endParaRPr>
          </a:p>
          <a:p>
            <a:pPr indent="342900"/>
            <a:r>
              <a:rPr lang="ru-RU" sz="1400" b="1">
                <a:solidFill>
                  <a:srgbClr val="003300"/>
                </a:solidFill>
                <a:latin typeface="Arial" pitchFamily="34" charset="0"/>
              </a:rPr>
              <a:t>Учащиеся разных школ России определили высоту Солнца над горизонтом и зафиксировали температуру воздуха. Результаты их наблюдений приведены в таблице. Какую из изученных на уроках географии закономерностей подтверждают собранные данные?</a:t>
            </a:r>
          </a:p>
        </p:txBody>
      </p:sp>
      <p:sp>
        <p:nvSpPr>
          <p:cNvPr id="186409" name="Rectangle 41"/>
          <p:cNvSpPr>
            <a:spLocks noChangeArrowheads="1"/>
          </p:cNvSpPr>
          <p:nvPr/>
        </p:nvSpPr>
        <p:spPr bwMode="auto">
          <a:xfrm>
            <a:off x="179388" y="4479925"/>
            <a:ext cx="8785225" cy="2225675"/>
          </a:xfrm>
          <a:prstGeom prst="rect">
            <a:avLst/>
          </a:prstGeom>
          <a:noFill/>
          <a:ln w="9525">
            <a:noFill/>
            <a:miter lim="800000"/>
            <a:headEnd/>
            <a:tailEnd/>
          </a:ln>
          <a:effectLst/>
        </p:spPr>
        <p:txBody>
          <a:bodyPr anchor="ctr">
            <a:spAutoFit/>
          </a:bodyPr>
          <a:lstStyle/>
          <a:p>
            <a:r>
              <a:rPr lang="ru-RU" sz="2000" b="1">
                <a:solidFill>
                  <a:srgbClr val="CC0000"/>
                </a:solidFill>
                <a:latin typeface="Arial" pitchFamily="34" charset="0"/>
              </a:rPr>
              <a:t>1)</a:t>
            </a:r>
            <a:r>
              <a:rPr lang="ru-RU" sz="2000" b="1">
                <a:solidFill>
                  <a:srgbClr val="000099"/>
                </a:solidFill>
                <a:latin typeface="Arial" pitchFamily="34" charset="0"/>
              </a:rPr>
              <a:t> Кристина: Чем дальше на юго-восток, тем меньше годовое количество атмосферных осадков.</a:t>
            </a:r>
          </a:p>
          <a:p>
            <a:r>
              <a:rPr lang="ru-RU" sz="2000" b="1">
                <a:solidFill>
                  <a:srgbClr val="CC0000"/>
                </a:solidFill>
                <a:latin typeface="Arial" pitchFamily="34" charset="0"/>
              </a:rPr>
              <a:t>2)</a:t>
            </a:r>
            <a:r>
              <a:rPr lang="ru-RU" sz="2000" b="1">
                <a:solidFill>
                  <a:srgbClr val="000099"/>
                </a:solidFill>
                <a:latin typeface="Arial" pitchFamily="34" charset="0"/>
              </a:rPr>
              <a:t> Иван: Чем дальше на юго-восток, тем ниже средние температуры воздуха в январе.</a:t>
            </a:r>
          </a:p>
          <a:p>
            <a:r>
              <a:rPr lang="ru-RU" sz="2000" b="1">
                <a:solidFill>
                  <a:srgbClr val="CC0000"/>
                </a:solidFill>
                <a:latin typeface="Arial" pitchFamily="34" charset="0"/>
              </a:rPr>
              <a:t>3)</a:t>
            </a:r>
            <a:r>
              <a:rPr lang="ru-RU" sz="2000" b="1">
                <a:solidFill>
                  <a:srgbClr val="000099"/>
                </a:solidFill>
                <a:latin typeface="Arial" pitchFamily="34" charset="0"/>
              </a:rPr>
              <a:t> Петр: Чем выше над уровнем моря расположен пункт, тем больше в нем выпадает атмосферных осадков.</a:t>
            </a:r>
          </a:p>
          <a:p>
            <a:r>
              <a:rPr lang="ru-RU" sz="2000" b="1">
                <a:solidFill>
                  <a:srgbClr val="CC0000"/>
                </a:solidFill>
                <a:latin typeface="Arial" pitchFamily="34" charset="0"/>
              </a:rPr>
              <a:t>4)</a:t>
            </a:r>
            <a:r>
              <a:rPr lang="ru-RU" sz="2000" b="1">
                <a:solidFill>
                  <a:srgbClr val="000099"/>
                </a:solidFill>
                <a:latin typeface="Arial" pitchFamily="34" charset="0"/>
              </a:rPr>
              <a:t> Света: Чем севернее, тем холоднее в январе.</a:t>
            </a:r>
          </a:p>
        </p:txBody>
      </p:sp>
      <p:sp>
        <p:nvSpPr>
          <p:cNvPr id="186410" name="Rectangle 42"/>
          <p:cNvSpPr>
            <a:spLocks noChangeArrowheads="1"/>
          </p:cNvSpPr>
          <p:nvPr/>
        </p:nvSpPr>
        <p:spPr bwMode="auto">
          <a:xfrm>
            <a:off x="8388350" y="47244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graphicFrame>
        <p:nvGraphicFramePr>
          <p:cNvPr id="186459" name="Group 91"/>
          <p:cNvGraphicFramePr>
            <a:graphicFrameLocks noGrp="1"/>
          </p:cNvGraphicFramePr>
          <p:nvPr>
            <p:ph/>
          </p:nvPr>
        </p:nvGraphicFramePr>
        <p:xfrm>
          <a:off x="179388" y="1412875"/>
          <a:ext cx="8640762" cy="2824480"/>
        </p:xfrm>
        <a:graphic>
          <a:graphicData uri="http://schemas.openxmlformats.org/drawingml/2006/table">
            <a:tbl>
              <a:tblPr/>
              <a:tblGrid>
                <a:gridCol w="1512887"/>
                <a:gridCol w="2016125"/>
                <a:gridCol w="1306513"/>
                <a:gridCol w="1270000"/>
                <a:gridCol w="1187450"/>
                <a:gridCol w="1347787"/>
              </a:tblGrid>
              <a:tr h="48895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Пункт наблюдения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Географические координаты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Высота над уровнем моря, 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Средняя температура воздуха, </a:t>
                      </a:r>
                      <a:r>
                        <a:rPr kumimoji="0" lang="en-US" sz="1400" b="1" i="0" u="none" strike="noStrike" cap="none" normalizeH="0" baseline="0" smtClean="0">
                          <a:ln>
                            <a:noFill/>
                          </a:ln>
                          <a:solidFill>
                            <a:srgbClr val="000066"/>
                          </a:solidFill>
                          <a:effectLst/>
                          <a:latin typeface="Arial" pitchFamily="34" charset="0"/>
                          <a:cs typeface="Arial" pitchFamily="34" charset="0"/>
                        </a:rPr>
                        <a:t>°</a:t>
                      </a:r>
                      <a:r>
                        <a:rPr kumimoji="0" lang="ru-RU" sz="1400" b="1" i="0" u="none" strike="noStrike" cap="none" normalizeH="0" baseline="0" smtClean="0">
                          <a:ln>
                            <a:noFill/>
                          </a:ln>
                          <a:solidFill>
                            <a:srgbClr val="000066"/>
                          </a:solidFill>
                          <a:effectLst/>
                          <a:latin typeface="Arial" pitchFamily="34" charset="0"/>
                        </a:rPr>
                        <a:t>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Среднее годовое количество осадков</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июль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январь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Петрозаводск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61</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с.ш. 34</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в.д.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554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Вологда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59</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с.ш. 40</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в.д.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569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Казань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55</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с.ш. 49</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rPr>
                        <a:t>в.д.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554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660066"/>
                          </a:solidFill>
                          <a:effectLst/>
                          <a:latin typeface="Arial" pitchFamily="34" charset="0"/>
                        </a:rPr>
                        <a:t>Уфа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003300"/>
                          </a:solidFill>
                          <a:effectLst/>
                          <a:latin typeface="Arial" pitchFamily="34" charset="0"/>
                        </a:rPr>
                        <a:t>54</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cs typeface="Arial" pitchFamily="34" charset="0"/>
                        </a:rPr>
                        <a:t>с.ш. 56</a:t>
                      </a:r>
                      <a:r>
                        <a:rPr kumimoji="0" lang="en-US" sz="2000" b="1" i="0" u="none" strike="noStrike" cap="none" normalizeH="0" baseline="0" smtClean="0">
                          <a:ln>
                            <a:noFill/>
                          </a:ln>
                          <a:solidFill>
                            <a:srgbClr val="003300"/>
                          </a:solidFill>
                          <a:effectLst/>
                          <a:latin typeface="Arial" pitchFamily="34" charset="0"/>
                          <a:cs typeface="Arial" pitchFamily="34" charset="0"/>
                        </a:rPr>
                        <a:t>°</a:t>
                      </a:r>
                      <a:r>
                        <a:rPr kumimoji="0" lang="ru-RU" sz="2000" b="1" i="0" u="none" strike="noStrike" cap="none" normalizeH="0" baseline="0" smtClean="0">
                          <a:ln>
                            <a:noFill/>
                          </a:ln>
                          <a:solidFill>
                            <a:srgbClr val="003300"/>
                          </a:solidFill>
                          <a:effectLst/>
                          <a:latin typeface="Arial" pitchFamily="34" charset="0"/>
                          <a:cs typeface="Arial" pitchFamily="34" charset="0"/>
                        </a:rPr>
                        <a:t>в.д.</a:t>
                      </a:r>
                      <a:endParaRPr kumimoji="0" lang="en-US" sz="2000" b="1" i="0" u="none" strike="noStrike" cap="none" normalizeH="0" baseline="0" smtClean="0">
                        <a:ln>
                          <a:noFill/>
                        </a:ln>
                        <a:solidFill>
                          <a:srgbClr val="0033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smtClean="0">
                          <a:ln>
                            <a:noFill/>
                          </a:ln>
                          <a:solidFill>
                            <a:srgbClr val="003300"/>
                          </a:solidFill>
                          <a:effectLst/>
                          <a:latin typeface="Arial" pitchFamily="34" charset="0"/>
                        </a:rPr>
                        <a:t>571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8641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250825" y="260350"/>
            <a:ext cx="8713788" cy="556895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1.29</a:t>
            </a:r>
            <a:r>
              <a:rPr lang="ru-RU" sz="2400" b="1">
                <a:solidFill>
                  <a:srgbClr val="000066"/>
                </a:solidFill>
                <a:latin typeface="Arial" pitchFamily="34" charset="0"/>
              </a:rPr>
              <a:t> 22 декабря полярная ночь наблюдается на:</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п-ве Сомали;        </a:t>
            </a:r>
            <a:r>
              <a:rPr lang="ru-RU" sz="2400" b="1">
                <a:solidFill>
                  <a:srgbClr val="CC0000"/>
                </a:solidFill>
                <a:latin typeface="Arial" pitchFamily="34" charset="0"/>
              </a:rPr>
              <a:t>2)</a:t>
            </a:r>
            <a:r>
              <a:rPr lang="ru-RU" sz="2400" b="1">
                <a:solidFill>
                  <a:srgbClr val="003300"/>
                </a:solidFill>
                <a:latin typeface="Arial" pitchFamily="34" charset="0"/>
              </a:rPr>
              <a:t> о-вах Шпицберген;</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п-ве Камчатка;     </a:t>
            </a:r>
            <a:r>
              <a:rPr lang="ru-RU" sz="2400" b="1">
                <a:solidFill>
                  <a:srgbClr val="CC0000"/>
                </a:solidFill>
                <a:latin typeface="Arial" pitchFamily="34" charset="0"/>
              </a:rPr>
              <a:t>4)</a:t>
            </a:r>
            <a:r>
              <a:rPr lang="ru-RU" sz="2400" b="1">
                <a:solidFill>
                  <a:srgbClr val="003300"/>
                </a:solidFill>
                <a:latin typeface="Arial" pitchFamily="34" charset="0"/>
              </a:rPr>
              <a:t> о-вах Новая Зеландия.</a:t>
            </a:r>
          </a:p>
          <a:p>
            <a:pPr marL="800100" lvl="1"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2.29</a:t>
            </a:r>
            <a:r>
              <a:rPr lang="ru-RU" sz="2400" b="1">
                <a:solidFill>
                  <a:srgbClr val="000066"/>
                </a:solidFill>
                <a:latin typeface="Arial" pitchFamily="34" charset="0"/>
              </a:rPr>
              <a:t> В каком из перечисленных городов 22 июня продолжительность дня наибольшая?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Санкт-Петербург;            </a:t>
            </a:r>
            <a:r>
              <a:rPr lang="ru-RU" sz="2400" b="1">
                <a:solidFill>
                  <a:srgbClr val="CC0000"/>
                </a:solidFill>
                <a:latin typeface="Arial" pitchFamily="34" charset="0"/>
              </a:rPr>
              <a:t>2)</a:t>
            </a:r>
            <a:r>
              <a:rPr lang="ru-RU" sz="2400" b="1">
                <a:solidFill>
                  <a:srgbClr val="003300"/>
                </a:solidFill>
                <a:latin typeface="Arial" pitchFamily="34" charset="0"/>
              </a:rPr>
              <a:t> Рим;</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Дели;                                 </a:t>
            </a:r>
            <a:r>
              <a:rPr lang="ru-RU" sz="2400" b="1">
                <a:solidFill>
                  <a:srgbClr val="CC0000"/>
                </a:solidFill>
                <a:latin typeface="Arial" pitchFamily="34" charset="0"/>
              </a:rPr>
              <a:t>4) </a:t>
            </a:r>
            <a:r>
              <a:rPr lang="ru-RU" sz="2400" b="1">
                <a:solidFill>
                  <a:srgbClr val="003300"/>
                </a:solidFill>
                <a:latin typeface="Arial" pitchFamily="34" charset="0"/>
              </a:rPr>
              <a:t>Пекин.</a:t>
            </a:r>
          </a:p>
          <a:p>
            <a:pPr marL="342900"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3.29</a:t>
            </a:r>
            <a:r>
              <a:rPr lang="ru-RU" sz="2400" b="1">
                <a:solidFill>
                  <a:srgbClr val="000066"/>
                </a:solidFill>
                <a:latin typeface="Arial" pitchFamily="34" charset="0"/>
              </a:rPr>
              <a:t> Над каким из перечисленных островов 23 сентября в полдень по местному времени Солнце находится выше всего над горизонтом?</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Ньюфаундленд;       </a:t>
            </a:r>
            <a:r>
              <a:rPr lang="ru-RU" sz="2400" b="1">
                <a:solidFill>
                  <a:srgbClr val="CC0000"/>
                </a:solidFill>
                <a:latin typeface="Arial" pitchFamily="34" charset="0"/>
              </a:rPr>
              <a:t>2)</a:t>
            </a:r>
            <a:r>
              <a:rPr lang="ru-RU" sz="2400" b="1">
                <a:solidFill>
                  <a:srgbClr val="003300"/>
                </a:solidFill>
                <a:latin typeface="Arial" pitchFamily="34" charset="0"/>
              </a:rPr>
              <a:t> Куба;</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Суматра;                    </a:t>
            </a:r>
            <a:r>
              <a:rPr lang="ru-RU" sz="2400" b="1">
                <a:solidFill>
                  <a:srgbClr val="CC0000"/>
                </a:solidFill>
                <a:latin typeface="Arial" pitchFamily="34" charset="0"/>
              </a:rPr>
              <a:t>4) </a:t>
            </a:r>
            <a:r>
              <a:rPr lang="ru-RU" sz="2400" b="1">
                <a:solidFill>
                  <a:srgbClr val="003300"/>
                </a:solidFill>
                <a:latin typeface="Arial" pitchFamily="34" charset="0"/>
              </a:rPr>
              <a:t>Тасмания.</a:t>
            </a:r>
          </a:p>
          <a:p>
            <a:pPr marL="342900" indent="-342900"/>
            <a:endParaRPr lang="ru-RU" sz="2400" b="1">
              <a:solidFill>
                <a:srgbClr val="003300"/>
              </a:solidFill>
              <a:latin typeface="Arial" pitchFamily="34" charset="0"/>
            </a:endParaRPr>
          </a:p>
        </p:txBody>
      </p:sp>
      <p:sp>
        <p:nvSpPr>
          <p:cNvPr id="190467" name="Rectangle 3"/>
          <p:cNvSpPr>
            <a:spLocks noChangeArrowheads="1"/>
          </p:cNvSpPr>
          <p:nvPr/>
        </p:nvSpPr>
        <p:spPr bwMode="auto">
          <a:xfrm>
            <a:off x="8172450" y="40481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
        <p:nvSpPr>
          <p:cNvPr id="190468" name="Rectangle 4"/>
          <p:cNvSpPr>
            <a:spLocks noChangeArrowheads="1"/>
          </p:cNvSpPr>
          <p:nvPr/>
        </p:nvSpPr>
        <p:spPr bwMode="auto">
          <a:xfrm>
            <a:off x="7596188" y="23495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190469" name="Rectangle 5"/>
          <p:cNvSpPr>
            <a:spLocks noChangeArrowheads="1"/>
          </p:cNvSpPr>
          <p:nvPr/>
        </p:nvSpPr>
        <p:spPr bwMode="auto">
          <a:xfrm>
            <a:off x="7956550" y="47244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90467">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90468">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90469">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250825" y="260350"/>
            <a:ext cx="8713788" cy="629920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4.29</a:t>
            </a:r>
            <a:r>
              <a:rPr lang="ru-RU" sz="2400" b="1">
                <a:solidFill>
                  <a:srgbClr val="000066"/>
                </a:solidFill>
                <a:latin typeface="Arial" pitchFamily="34" charset="0"/>
              </a:rPr>
              <a:t> Над какой из перечисленных территорий 23 сентября в полдень по местному времени Солнце находится ниже всего над горизонтом?</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п-в Индостан;         </a:t>
            </a:r>
            <a:r>
              <a:rPr lang="ru-RU" sz="2400" b="1">
                <a:solidFill>
                  <a:srgbClr val="CC0000"/>
                </a:solidFill>
                <a:latin typeface="Arial" pitchFamily="34" charset="0"/>
              </a:rPr>
              <a:t>2)</a:t>
            </a:r>
            <a:r>
              <a:rPr lang="ru-RU" sz="2400" b="1">
                <a:solidFill>
                  <a:srgbClr val="003300"/>
                </a:solidFill>
                <a:latin typeface="Arial" pitchFamily="34" charset="0"/>
              </a:rPr>
              <a:t> о-в Мадагаскар;</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Балканский п-в;     </a:t>
            </a:r>
            <a:r>
              <a:rPr lang="ru-RU" sz="2400" b="1">
                <a:solidFill>
                  <a:srgbClr val="CC0000"/>
                </a:solidFill>
                <a:latin typeface="Arial" pitchFamily="34" charset="0"/>
              </a:rPr>
              <a:t>4)</a:t>
            </a:r>
            <a:r>
              <a:rPr lang="ru-RU" sz="2400" b="1">
                <a:solidFill>
                  <a:srgbClr val="003300"/>
                </a:solidFill>
                <a:latin typeface="Arial" pitchFamily="34" charset="0"/>
              </a:rPr>
              <a:t> о-в Гренландия.</a:t>
            </a:r>
          </a:p>
          <a:p>
            <a:pPr marL="800100" lvl="1"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5.29</a:t>
            </a:r>
            <a:r>
              <a:rPr lang="ru-RU" sz="2400" b="1">
                <a:solidFill>
                  <a:srgbClr val="000066"/>
                </a:solidFill>
                <a:latin typeface="Arial" pitchFamily="34" charset="0"/>
              </a:rPr>
              <a:t> В каком из перечисленных городов 21 марта высота Солнца над горизонтом наибольшая?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Каир;                </a:t>
            </a:r>
            <a:r>
              <a:rPr lang="ru-RU" sz="2400" b="1">
                <a:solidFill>
                  <a:srgbClr val="CC0000"/>
                </a:solidFill>
                <a:latin typeface="Arial" pitchFamily="34" charset="0"/>
              </a:rPr>
              <a:t>2)</a:t>
            </a:r>
            <a:r>
              <a:rPr lang="ru-RU" sz="2400" b="1">
                <a:solidFill>
                  <a:srgbClr val="003300"/>
                </a:solidFill>
                <a:latin typeface="Arial" pitchFamily="34" charset="0"/>
              </a:rPr>
              <a:t> Осло;</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Вашингтон;     </a:t>
            </a:r>
            <a:r>
              <a:rPr lang="ru-RU" sz="2400" b="1">
                <a:solidFill>
                  <a:srgbClr val="CC0000"/>
                </a:solidFill>
                <a:latin typeface="Arial" pitchFamily="34" charset="0"/>
              </a:rPr>
              <a:t>4) </a:t>
            </a:r>
            <a:r>
              <a:rPr lang="ru-RU" sz="2400" b="1">
                <a:solidFill>
                  <a:srgbClr val="003300"/>
                </a:solidFill>
                <a:latin typeface="Arial" pitchFamily="34" charset="0"/>
              </a:rPr>
              <a:t>Лондон.</a:t>
            </a:r>
          </a:p>
          <a:p>
            <a:pPr marL="342900"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6.29</a:t>
            </a:r>
            <a:r>
              <a:rPr lang="ru-RU" sz="2400" b="1">
                <a:solidFill>
                  <a:srgbClr val="000066"/>
                </a:solidFill>
                <a:latin typeface="Arial" pitchFamily="34" charset="0"/>
              </a:rPr>
              <a:t> Над каким из перечисленных островов 21 марта в полдень по местному времени Солнце находится выше всего над горизонтом?</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Исландия;                </a:t>
            </a:r>
            <a:r>
              <a:rPr lang="ru-RU" sz="2400" b="1">
                <a:solidFill>
                  <a:srgbClr val="CC0000"/>
                </a:solidFill>
                <a:latin typeface="Arial" pitchFamily="34" charset="0"/>
              </a:rPr>
              <a:t>2)</a:t>
            </a:r>
            <a:r>
              <a:rPr lang="ru-RU" sz="2400" b="1">
                <a:solidFill>
                  <a:srgbClr val="003300"/>
                </a:solidFill>
                <a:latin typeface="Arial" pitchFamily="34" charset="0"/>
              </a:rPr>
              <a:t> Мадагаскар;</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Калимантан;            </a:t>
            </a:r>
            <a:r>
              <a:rPr lang="ru-RU" sz="2400" b="1">
                <a:solidFill>
                  <a:srgbClr val="CC0000"/>
                </a:solidFill>
                <a:latin typeface="Arial" pitchFamily="34" charset="0"/>
              </a:rPr>
              <a:t>4) </a:t>
            </a:r>
            <a:r>
              <a:rPr lang="ru-RU" sz="2400" b="1">
                <a:solidFill>
                  <a:srgbClr val="003300"/>
                </a:solidFill>
                <a:latin typeface="Arial" pitchFamily="34" charset="0"/>
              </a:rPr>
              <a:t>Сахалин.</a:t>
            </a:r>
          </a:p>
          <a:p>
            <a:pPr marL="342900" indent="-342900"/>
            <a:endParaRPr lang="ru-RU" sz="2400" b="1">
              <a:solidFill>
                <a:srgbClr val="003300"/>
              </a:solidFill>
              <a:latin typeface="Arial" pitchFamily="34" charset="0"/>
            </a:endParaRPr>
          </a:p>
        </p:txBody>
      </p:sp>
      <p:sp>
        <p:nvSpPr>
          <p:cNvPr id="191491" name="Rectangle 3"/>
          <p:cNvSpPr>
            <a:spLocks noChangeArrowheads="1"/>
          </p:cNvSpPr>
          <p:nvPr/>
        </p:nvSpPr>
        <p:spPr bwMode="auto">
          <a:xfrm>
            <a:off x="7667625" y="11255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
        <p:nvSpPr>
          <p:cNvPr id="191492" name="Rectangle 4"/>
          <p:cNvSpPr>
            <a:spLocks noChangeArrowheads="1"/>
          </p:cNvSpPr>
          <p:nvPr/>
        </p:nvSpPr>
        <p:spPr bwMode="auto">
          <a:xfrm>
            <a:off x="7308850" y="32845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191493" name="Rectangle 5"/>
          <p:cNvSpPr>
            <a:spLocks noChangeArrowheads="1"/>
          </p:cNvSpPr>
          <p:nvPr/>
        </p:nvSpPr>
        <p:spPr bwMode="auto">
          <a:xfrm>
            <a:off x="7524750" y="53736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91491">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91492">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9149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250825" y="260350"/>
            <a:ext cx="8713788" cy="556895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7.29</a:t>
            </a:r>
            <a:r>
              <a:rPr lang="ru-RU" sz="2400" b="1">
                <a:solidFill>
                  <a:srgbClr val="000066"/>
                </a:solidFill>
                <a:latin typeface="Arial" pitchFamily="34" charset="0"/>
              </a:rPr>
              <a:t> В каком из перечисленных городов 22 декабря продолжительность светового дня наибольшая?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Рио-де-Жанейро;         </a:t>
            </a:r>
            <a:r>
              <a:rPr lang="ru-RU" sz="2400" b="1">
                <a:solidFill>
                  <a:srgbClr val="CC0000"/>
                </a:solidFill>
                <a:latin typeface="Arial" pitchFamily="34" charset="0"/>
              </a:rPr>
              <a:t>2)</a:t>
            </a:r>
            <a:r>
              <a:rPr lang="ru-RU" sz="2400" b="1">
                <a:solidFill>
                  <a:srgbClr val="003300"/>
                </a:solidFill>
                <a:latin typeface="Arial" pitchFamily="34" charset="0"/>
              </a:rPr>
              <a:t> Париж;</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Стамбул;                       </a:t>
            </a:r>
            <a:r>
              <a:rPr lang="ru-RU" sz="2400" b="1">
                <a:solidFill>
                  <a:srgbClr val="CC0000"/>
                </a:solidFill>
                <a:latin typeface="Arial" pitchFamily="34" charset="0"/>
              </a:rPr>
              <a:t>4)</a:t>
            </a:r>
            <a:r>
              <a:rPr lang="ru-RU" sz="2400" b="1">
                <a:solidFill>
                  <a:srgbClr val="003300"/>
                </a:solidFill>
                <a:latin typeface="Arial" pitchFamily="34" charset="0"/>
              </a:rPr>
              <a:t> Москва.</a:t>
            </a:r>
          </a:p>
          <a:p>
            <a:pPr marL="800100" lvl="1"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8.29</a:t>
            </a:r>
            <a:r>
              <a:rPr lang="ru-RU" sz="2400" b="1">
                <a:solidFill>
                  <a:srgbClr val="000066"/>
                </a:solidFill>
                <a:latin typeface="Arial" pitchFamily="34" charset="0"/>
              </a:rPr>
              <a:t> На каком из перечисленных островов 23 сентября высота Солнца над горизонтом наименьшая?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Новая Гвинея;        </a:t>
            </a:r>
            <a:r>
              <a:rPr lang="ru-RU" sz="2400" b="1">
                <a:solidFill>
                  <a:srgbClr val="CC0000"/>
                </a:solidFill>
                <a:latin typeface="Arial" pitchFamily="34" charset="0"/>
              </a:rPr>
              <a:t>2)</a:t>
            </a:r>
            <a:r>
              <a:rPr lang="ru-RU" sz="2400" b="1">
                <a:solidFill>
                  <a:srgbClr val="003300"/>
                </a:solidFill>
                <a:latin typeface="Arial" pitchFamily="34" charset="0"/>
              </a:rPr>
              <a:t> Шри-Ланка;</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Тасмания;                </a:t>
            </a:r>
            <a:r>
              <a:rPr lang="ru-RU" sz="2400" b="1">
                <a:solidFill>
                  <a:srgbClr val="CC0000"/>
                </a:solidFill>
                <a:latin typeface="Arial" pitchFamily="34" charset="0"/>
              </a:rPr>
              <a:t>4) </a:t>
            </a:r>
            <a:r>
              <a:rPr lang="ru-RU" sz="2400" b="1">
                <a:solidFill>
                  <a:srgbClr val="003300"/>
                </a:solidFill>
                <a:latin typeface="Arial" pitchFamily="34" charset="0"/>
              </a:rPr>
              <a:t>Исландия.</a:t>
            </a:r>
          </a:p>
          <a:p>
            <a:pPr marL="342900"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9.29</a:t>
            </a:r>
            <a:r>
              <a:rPr lang="ru-RU" sz="2400" b="1">
                <a:solidFill>
                  <a:srgbClr val="000066"/>
                </a:solidFill>
                <a:latin typeface="Arial" pitchFamily="34" charset="0"/>
              </a:rPr>
              <a:t> На каком из перечисленных островов 21 марта высота Солнце над горизонтом наибольшая?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Ява;                  </a:t>
            </a:r>
            <a:r>
              <a:rPr lang="ru-RU" sz="2400" b="1">
                <a:solidFill>
                  <a:srgbClr val="CC0000"/>
                </a:solidFill>
                <a:latin typeface="Arial" pitchFamily="34" charset="0"/>
              </a:rPr>
              <a:t>2)</a:t>
            </a:r>
            <a:r>
              <a:rPr lang="ru-RU" sz="2400" b="1">
                <a:solidFill>
                  <a:srgbClr val="003300"/>
                </a:solidFill>
                <a:latin typeface="Arial" pitchFamily="34" charset="0"/>
              </a:rPr>
              <a:t> Шри-Ланка;</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Хонсю;             </a:t>
            </a:r>
            <a:r>
              <a:rPr lang="ru-RU" sz="2400" b="1">
                <a:solidFill>
                  <a:srgbClr val="CC0000"/>
                </a:solidFill>
                <a:latin typeface="Arial" pitchFamily="34" charset="0"/>
              </a:rPr>
              <a:t>4) </a:t>
            </a:r>
            <a:r>
              <a:rPr lang="ru-RU" sz="2400" b="1">
                <a:solidFill>
                  <a:srgbClr val="003300"/>
                </a:solidFill>
                <a:latin typeface="Arial" pitchFamily="34" charset="0"/>
              </a:rPr>
              <a:t>Исландия.</a:t>
            </a:r>
          </a:p>
          <a:p>
            <a:pPr marL="342900" indent="-342900"/>
            <a:endParaRPr lang="ru-RU" sz="2400" b="1">
              <a:solidFill>
                <a:srgbClr val="003300"/>
              </a:solidFill>
              <a:latin typeface="Arial" pitchFamily="34" charset="0"/>
            </a:endParaRPr>
          </a:p>
        </p:txBody>
      </p:sp>
      <p:sp>
        <p:nvSpPr>
          <p:cNvPr id="192515" name="Rectangle 3"/>
          <p:cNvSpPr>
            <a:spLocks noChangeArrowheads="1"/>
          </p:cNvSpPr>
          <p:nvPr/>
        </p:nvSpPr>
        <p:spPr bwMode="auto">
          <a:xfrm>
            <a:off x="7667625" y="11255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192516" name="Rectangle 4"/>
          <p:cNvSpPr>
            <a:spLocks noChangeArrowheads="1"/>
          </p:cNvSpPr>
          <p:nvPr/>
        </p:nvSpPr>
        <p:spPr bwMode="auto">
          <a:xfrm>
            <a:off x="7308850" y="28527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
        <p:nvSpPr>
          <p:cNvPr id="192517" name="Rectangle 5"/>
          <p:cNvSpPr>
            <a:spLocks noChangeArrowheads="1"/>
          </p:cNvSpPr>
          <p:nvPr/>
        </p:nvSpPr>
        <p:spPr bwMode="auto">
          <a:xfrm>
            <a:off x="7451725" y="486886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92515">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92516">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92517">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7" name="Rectangle 5"/>
          <p:cNvSpPr>
            <a:spLocks noChangeArrowheads="1"/>
          </p:cNvSpPr>
          <p:nvPr/>
        </p:nvSpPr>
        <p:spPr bwMode="auto">
          <a:xfrm>
            <a:off x="179388" y="476250"/>
            <a:ext cx="8713787" cy="483870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1.30</a:t>
            </a:r>
            <a:r>
              <a:rPr lang="ru-RU" sz="2400" b="1">
                <a:solidFill>
                  <a:srgbClr val="000066"/>
                </a:solidFill>
                <a:latin typeface="Arial" pitchFamily="34" charset="0"/>
              </a:rPr>
              <a:t> Определите страну по её краткому описанию.</a:t>
            </a:r>
          </a:p>
          <a:p>
            <a:pPr marL="800100" lvl="1" indent="-342900"/>
            <a:r>
              <a:rPr lang="ru-RU" sz="2400" b="1">
                <a:solidFill>
                  <a:srgbClr val="003300"/>
                </a:solidFill>
                <a:latin typeface="Arial" pitchFamily="34" charset="0"/>
              </a:rPr>
              <a:t>			Это одна из крупных по площади территории , но одна из слабозаселенных стран мира. Средняя плотность населения составляет не более трех человек на 1 кв. км. Большая часть населения сосредоточена на востоке и юго-востоке страны. Столица – не самый крупный её город. Одной из характерных черт природы является широкое распространение пустынь. Страна богата многими видами природных ресурсов, ограничены лишь водные и лесные ресурсы.</a:t>
            </a:r>
          </a:p>
          <a:p>
            <a:pPr marL="800100" lvl="1" indent="-342900"/>
            <a:endParaRPr lang="ru-RU" sz="2400" b="1">
              <a:solidFill>
                <a:srgbClr val="003300"/>
              </a:solidFill>
              <a:latin typeface="Arial" pitchFamily="34" charset="0"/>
            </a:endParaRPr>
          </a:p>
        </p:txBody>
      </p:sp>
      <p:sp>
        <p:nvSpPr>
          <p:cNvPr id="187398" name="Rectangle 6"/>
          <p:cNvSpPr>
            <a:spLocks noChangeArrowheads="1"/>
          </p:cNvSpPr>
          <p:nvPr/>
        </p:nvSpPr>
        <p:spPr bwMode="auto">
          <a:xfrm>
            <a:off x="2627313" y="5300663"/>
            <a:ext cx="3876675"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Австралия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87398">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179388" y="476250"/>
            <a:ext cx="8713787" cy="374332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2.30</a:t>
            </a:r>
            <a:r>
              <a:rPr lang="ru-RU" sz="2400" b="1">
                <a:solidFill>
                  <a:srgbClr val="000066"/>
                </a:solidFill>
                <a:latin typeface="Arial" pitchFamily="34" charset="0"/>
              </a:rPr>
              <a:t> Определите регион России по его краткому описанию.</a:t>
            </a:r>
          </a:p>
          <a:p>
            <a:pPr marL="800100" lvl="1" indent="-342900"/>
            <a:r>
              <a:rPr lang="ru-RU" sz="2400" b="1">
                <a:solidFill>
                  <a:srgbClr val="003300"/>
                </a:solidFill>
                <a:latin typeface="Arial" pitchFamily="34" charset="0"/>
              </a:rPr>
              <a:t>			Этот автономный округ находится в азиатской части страны. Он омывается водами одного из морей Северного Ледовитого океана. На территории округа находится устье одной из наиболее протяженных рек России. Большую часть территории округа занимает тундра. Основное природное богатство – природный газ.</a:t>
            </a:r>
          </a:p>
          <a:p>
            <a:pPr marL="800100" lvl="1" indent="-342900"/>
            <a:endParaRPr lang="ru-RU" sz="2400" b="1">
              <a:solidFill>
                <a:srgbClr val="003300"/>
              </a:solidFill>
              <a:latin typeface="Arial" pitchFamily="34" charset="0"/>
            </a:endParaRPr>
          </a:p>
        </p:txBody>
      </p:sp>
      <p:sp>
        <p:nvSpPr>
          <p:cNvPr id="193539" name="Rectangle 3"/>
          <p:cNvSpPr>
            <a:spLocks noChangeArrowheads="1"/>
          </p:cNvSpPr>
          <p:nvPr/>
        </p:nvSpPr>
        <p:spPr bwMode="auto">
          <a:xfrm>
            <a:off x="1116013" y="5013325"/>
            <a:ext cx="715010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Ямало-Ненецкий АО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93539">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179388" y="476250"/>
            <a:ext cx="8713787" cy="447357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3.30</a:t>
            </a:r>
            <a:r>
              <a:rPr lang="ru-RU" sz="2400" b="1">
                <a:solidFill>
                  <a:srgbClr val="000066"/>
                </a:solidFill>
                <a:latin typeface="Arial" pitchFamily="34" charset="0"/>
              </a:rPr>
              <a:t> Определите страну по её краткому описанию.</a:t>
            </a:r>
          </a:p>
          <a:p>
            <a:pPr marL="800100" lvl="1" indent="-342900"/>
            <a:r>
              <a:rPr lang="ru-RU" sz="2400" b="1">
                <a:solidFill>
                  <a:srgbClr val="003300"/>
                </a:solidFill>
                <a:latin typeface="Arial" pitchFamily="34" charset="0"/>
              </a:rPr>
              <a:t>			Это одна из крупных по площади территории стран мира, имеет выход к трем океанам. На её территории находится одна из крайних точек материка, на котором она расположена. По суше она граничит лишь с одной единственной страной. На юге вдоль границы с этой страной сосредоточена большая часть населения. Страна богата разнообразными полезными ископаемыми,  а также лесными, земельными, водными ресурсами.</a:t>
            </a:r>
          </a:p>
          <a:p>
            <a:pPr marL="800100" lvl="1" indent="-342900"/>
            <a:endParaRPr lang="ru-RU" sz="2400" b="1">
              <a:solidFill>
                <a:srgbClr val="003300"/>
              </a:solidFill>
              <a:latin typeface="Arial" pitchFamily="34" charset="0"/>
            </a:endParaRPr>
          </a:p>
        </p:txBody>
      </p:sp>
      <p:sp>
        <p:nvSpPr>
          <p:cNvPr id="195587" name="Rectangle 3"/>
          <p:cNvSpPr>
            <a:spLocks noChangeArrowheads="1"/>
          </p:cNvSpPr>
          <p:nvPr/>
        </p:nvSpPr>
        <p:spPr bwMode="auto">
          <a:xfrm>
            <a:off x="2627313" y="5300663"/>
            <a:ext cx="2595562"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Канада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95587">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179388" y="115888"/>
            <a:ext cx="8713787" cy="593407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4.30</a:t>
            </a:r>
            <a:r>
              <a:rPr lang="ru-RU" sz="2400" b="1">
                <a:solidFill>
                  <a:srgbClr val="000066"/>
                </a:solidFill>
                <a:latin typeface="Arial" pitchFamily="34" charset="0"/>
              </a:rPr>
              <a:t> Определите регион России по его краткому описанию.</a:t>
            </a:r>
          </a:p>
          <a:p>
            <a:pPr marL="800100" lvl="1" indent="-342900"/>
            <a:r>
              <a:rPr lang="ru-RU" sz="2400" b="1">
                <a:solidFill>
                  <a:srgbClr val="003300"/>
                </a:solidFill>
                <a:latin typeface="Arial" pitchFamily="34" charset="0"/>
              </a:rPr>
              <a:t>			Эта область находится на юге европейской части России, имеет выход к морю, на западе граничит с одной из зарубежных стран. В рельефе преобладают равнины; на западе территории имеются месторождения каменного угля. Благоприятный климат, плодородные черноземные почвы способствуют развитию мощного агропромышленного комплекса. В области сооружена атомная электростанция. Административный центр – город-миллионер, через него проходят важные автомобильная и железнодорожная магистрали, связывающие Центр России с южными регионами России и зарубежными странами.</a:t>
            </a:r>
          </a:p>
        </p:txBody>
      </p:sp>
      <p:sp>
        <p:nvSpPr>
          <p:cNvPr id="196611" name="Rectangle 3"/>
          <p:cNvSpPr>
            <a:spLocks noChangeArrowheads="1"/>
          </p:cNvSpPr>
          <p:nvPr/>
        </p:nvSpPr>
        <p:spPr bwMode="auto">
          <a:xfrm>
            <a:off x="2843213" y="6156325"/>
            <a:ext cx="5316537" cy="701675"/>
          </a:xfrm>
          <a:prstGeom prst="rect">
            <a:avLst/>
          </a:prstGeom>
          <a:noFill/>
          <a:ln w="9525">
            <a:noFill/>
            <a:miter lim="800000"/>
            <a:headEnd/>
            <a:tailEnd/>
          </a:ln>
          <a:effectLst/>
        </p:spPr>
        <p:txBody>
          <a:bodyPr wrap="none">
            <a:spAutoFit/>
          </a:bodyPr>
          <a:lstStyle/>
          <a:p>
            <a:r>
              <a:rPr lang="ru-RU" sz="4000" b="1">
                <a:solidFill>
                  <a:schemeClr val="bg1"/>
                </a:solidFill>
                <a:latin typeface="Arial" pitchFamily="34" charset="0"/>
              </a:rPr>
              <a:t>Ростовская область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9661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179388" y="476250"/>
            <a:ext cx="8713787" cy="447357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5.30</a:t>
            </a:r>
            <a:r>
              <a:rPr lang="ru-RU" sz="2400" b="1">
                <a:solidFill>
                  <a:srgbClr val="000066"/>
                </a:solidFill>
                <a:latin typeface="Arial" pitchFamily="34" charset="0"/>
              </a:rPr>
              <a:t> Определите регион России по его краткому описанию.</a:t>
            </a:r>
          </a:p>
          <a:p>
            <a:pPr marL="800100" lvl="1" indent="-342900"/>
            <a:r>
              <a:rPr lang="ru-RU" sz="2400" b="1">
                <a:solidFill>
                  <a:srgbClr val="003300"/>
                </a:solidFill>
                <a:latin typeface="Arial" pitchFamily="34" charset="0"/>
              </a:rPr>
              <a:t>			Этот край имеет приморское положение. Его административный центр находится на равном расстоянии от Северного Полюса и экватора. Основные формы рельефа – горы (высотой более 3000 м)  и низменность. Живописные горные ландшафты, морское побережье, лечебные грязи и минеральные источники привлекают в край большое количество туристов и отдыхающих.</a:t>
            </a:r>
          </a:p>
          <a:p>
            <a:pPr marL="800100" lvl="1" indent="-342900"/>
            <a:endParaRPr lang="ru-RU" sz="2400" b="1">
              <a:solidFill>
                <a:srgbClr val="003300"/>
              </a:solidFill>
              <a:latin typeface="Arial" pitchFamily="34" charset="0"/>
            </a:endParaRPr>
          </a:p>
        </p:txBody>
      </p:sp>
      <p:sp>
        <p:nvSpPr>
          <p:cNvPr id="197635" name="Rectangle 3"/>
          <p:cNvSpPr>
            <a:spLocks noChangeArrowheads="1"/>
          </p:cNvSpPr>
          <p:nvPr/>
        </p:nvSpPr>
        <p:spPr bwMode="auto">
          <a:xfrm>
            <a:off x="755650" y="5157788"/>
            <a:ext cx="7177088"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Краснодарский край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97635">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250825" y="260350"/>
            <a:ext cx="8713788" cy="629920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7.5</a:t>
            </a:r>
            <a:r>
              <a:rPr lang="ru-RU" sz="2400" b="1">
                <a:solidFill>
                  <a:srgbClr val="000066"/>
                </a:solidFill>
                <a:latin typeface="Arial" pitchFamily="34" charset="0"/>
              </a:rPr>
              <a:t> Какой экономический район России имеет самую высокую долю производства электроэнергии?</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Поволжский;        </a:t>
            </a:r>
            <a:r>
              <a:rPr lang="ru-RU" sz="2400" b="1">
                <a:solidFill>
                  <a:srgbClr val="CC0000"/>
                </a:solidFill>
                <a:latin typeface="Arial" pitchFamily="34" charset="0"/>
              </a:rPr>
              <a:t>2)</a:t>
            </a:r>
            <a:r>
              <a:rPr lang="ru-RU" sz="2400" b="1">
                <a:solidFill>
                  <a:srgbClr val="003300"/>
                </a:solidFill>
                <a:latin typeface="Arial" pitchFamily="34" charset="0"/>
              </a:rPr>
              <a:t> Уральский;</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Центральный;     </a:t>
            </a:r>
            <a:r>
              <a:rPr lang="ru-RU" sz="2400" b="1">
                <a:solidFill>
                  <a:srgbClr val="CC0000"/>
                </a:solidFill>
                <a:latin typeface="Arial" pitchFamily="34" charset="0"/>
              </a:rPr>
              <a:t>4)</a:t>
            </a:r>
            <a:r>
              <a:rPr lang="ru-RU" sz="2400" b="1">
                <a:solidFill>
                  <a:srgbClr val="003300"/>
                </a:solidFill>
                <a:latin typeface="Arial" pitchFamily="34" charset="0"/>
              </a:rPr>
              <a:t> Северо-Кавказский.</a:t>
            </a:r>
          </a:p>
          <a:p>
            <a:pPr marL="800100" lvl="1"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8.5</a:t>
            </a:r>
            <a:r>
              <a:rPr lang="ru-RU" sz="2400" b="1">
                <a:solidFill>
                  <a:srgbClr val="000066"/>
                </a:solidFill>
                <a:latin typeface="Arial" pitchFamily="34" charset="0"/>
              </a:rPr>
              <a:t> Какой экономический район России имеет самую высокую долю производства продукции машиностроения?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Поволжский;            </a:t>
            </a:r>
            <a:r>
              <a:rPr lang="ru-RU" sz="2400" b="1">
                <a:solidFill>
                  <a:srgbClr val="CC0000"/>
                </a:solidFill>
                <a:latin typeface="Arial" pitchFamily="34" charset="0"/>
              </a:rPr>
              <a:t>2)</a:t>
            </a:r>
            <a:r>
              <a:rPr lang="ru-RU" sz="2400" b="1">
                <a:solidFill>
                  <a:srgbClr val="003300"/>
                </a:solidFill>
                <a:latin typeface="Arial" pitchFamily="34" charset="0"/>
              </a:rPr>
              <a:t> Уральский;</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Центральный;         </a:t>
            </a:r>
            <a:r>
              <a:rPr lang="ru-RU" sz="2400" b="1">
                <a:solidFill>
                  <a:srgbClr val="CC0000"/>
                </a:solidFill>
                <a:latin typeface="Arial" pitchFamily="34" charset="0"/>
              </a:rPr>
              <a:t>4) </a:t>
            </a:r>
            <a:r>
              <a:rPr lang="ru-RU" sz="2400" b="1">
                <a:solidFill>
                  <a:srgbClr val="003300"/>
                </a:solidFill>
                <a:latin typeface="Arial" pitchFamily="34" charset="0"/>
              </a:rPr>
              <a:t>Северо-Западный.</a:t>
            </a:r>
          </a:p>
          <a:p>
            <a:pPr marL="342900"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9.5</a:t>
            </a:r>
            <a:r>
              <a:rPr lang="ru-RU" sz="2400" b="1">
                <a:solidFill>
                  <a:srgbClr val="000066"/>
                </a:solidFill>
                <a:latin typeface="Arial" pitchFamily="34" charset="0"/>
              </a:rPr>
              <a:t> Какой экономический район России имеет самую высокую долю производства продукции пищевой промышленности?</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Поволжский;       </a:t>
            </a:r>
            <a:r>
              <a:rPr lang="ru-RU" sz="2400" b="1">
                <a:solidFill>
                  <a:srgbClr val="CC0000"/>
                </a:solidFill>
                <a:latin typeface="Arial" pitchFamily="34" charset="0"/>
              </a:rPr>
              <a:t>2)</a:t>
            </a:r>
            <a:r>
              <a:rPr lang="ru-RU" sz="2400" b="1">
                <a:solidFill>
                  <a:srgbClr val="003300"/>
                </a:solidFill>
                <a:latin typeface="Arial" pitchFamily="34" charset="0"/>
              </a:rPr>
              <a:t> Уральский;</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Центральный;     </a:t>
            </a:r>
            <a:r>
              <a:rPr lang="ru-RU" sz="2400" b="1">
                <a:solidFill>
                  <a:srgbClr val="CC0000"/>
                </a:solidFill>
                <a:latin typeface="Arial" pitchFamily="34" charset="0"/>
              </a:rPr>
              <a:t>4) </a:t>
            </a:r>
            <a:r>
              <a:rPr lang="ru-RU" sz="2400" b="1">
                <a:solidFill>
                  <a:srgbClr val="003300"/>
                </a:solidFill>
                <a:latin typeface="Arial" pitchFamily="34" charset="0"/>
              </a:rPr>
              <a:t>Северо-Кавказский.</a:t>
            </a:r>
          </a:p>
          <a:p>
            <a:pPr marL="342900" indent="-342900"/>
            <a:endParaRPr lang="ru-RU" sz="2400" b="1">
              <a:solidFill>
                <a:srgbClr val="003300"/>
              </a:solidFill>
              <a:latin typeface="Arial" pitchFamily="34" charset="0"/>
            </a:endParaRPr>
          </a:p>
        </p:txBody>
      </p:sp>
      <p:sp>
        <p:nvSpPr>
          <p:cNvPr id="19461" name="Rectangle 5"/>
          <p:cNvSpPr>
            <a:spLocks noChangeArrowheads="1"/>
          </p:cNvSpPr>
          <p:nvPr/>
        </p:nvSpPr>
        <p:spPr bwMode="auto">
          <a:xfrm>
            <a:off x="8101013" y="83661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
        <p:nvSpPr>
          <p:cNvPr id="19462" name="Rectangle 6"/>
          <p:cNvSpPr>
            <a:spLocks noChangeArrowheads="1"/>
          </p:cNvSpPr>
          <p:nvPr/>
        </p:nvSpPr>
        <p:spPr bwMode="auto">
          <a:xfrm>
            <a:off x="8172450" y="28527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
        <p:nvSpPr>
          <p:cNvPr id="19463" name="Rectangle 7"/>
          <p:cNvSpPr>
            <a:spLocks noChangeArrowheads="1"/>
          </p:cNvSpPr>
          <p:nvPr/>
        </p:nvSpPr>
        <p:spPr bwMode="auto">
          <a:xfrm>
            <a:off x="8027988" y="530066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9461">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9462">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946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179388" y="476250"/>
            <a:ext cx="8713787" cy="337820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6.30</a:t>
            </a:r>
            <a:r>
              <a:rPr lang="ru-RU" sz="2400" b="1">
                <a:solidFill>
                  <a:srgbClr val="000066"/>
                </a:solidFill>
                <a:latin typeface="Arial" pitchFamily="34" charset="0"/>
              </a:rPr>
              <a:t> Определите страну по её краткому описанию.</a:t>
            </a:r>
          </a:p>
          <a:p>
            <a:pPr marL="800100" lvl="1" indent="-342900"/>
            <a:r>
              <a:rPr lang="ru-RU" sz="2400" b="1">
                <a:solidFill>
                  <a:srgbClr val="003300"/>
                </a:solidFill>
                <a:latin typeface="Arial" pitchFamily="34" charset="0"/>
              </a:rPr>
              <a:t>			Эта страна – одна из крупнейших по территории и численности населения стран мира. Имеет выход к трем морям одного океана. По её территории протекают две великие реки. Страна является родиной многих культурных растений: риса, проса, сои, чая. Добывают уголь, руды железа и многих цветных металлов.</a:t>
            </a:r>
          </a:p>
          <a:p>
            <a:pPr marL="800100" lvl="1" indent="-342900"/>
            <a:endParaRPr lang="ru-RU" sz="2400" b="1">
              <a:solidFill>
                <a:srgbClr val="003300"/>
              </a:solidFill>
              <a:latin typeface="Arial" pitchFamily="34" charset="0"/>
            </a:endParaRPr>
          </a:p>
        </p:txBody>
      </p:sp>
      <p:sp>
        <p:nvSpPr>
          <p:cNvPr id="198659" name="Rectangle 3"/>
          <p:cNvSpPr>
            <a:spLocks noChangeArrowheads="1"/>
          </p:cNvSpPr>
          <p:nvPr/>
        </p:nvSpPr>
        <p:spPr bwMode="auto">
          <a:xfrm>
            <a:off x="3203575" y="5157788"/>
            <a:ext cx="21653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Китай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98659">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179388" y="476250"/>
            <a:ext cx="8713787" cy="556895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7.30</a:t>
            </a:r>
            <a:r>
              <a:rPr lang="ru-RU" sz="2400" b="1">
                <a:solidFill>
                  <a:srgbClr val="000066"/>
                </a:solidFill>
                <a:latin typeface="Arial" pitchFamily="34" charset="0"/>
              </a:rPr>
              <a:t> Определите страну по её краткому описанию.</a:t>
            </a:r>
          </a:p>
          <a:p>
            <a:pPr marL="800100" lvl="1" indent="-342900"/>
            <a:r>
              <a:rPr lang="ru-RU" sz="2400" b="1">
                <a:solidFill>
                  <a:srgbClr val="003300"/>
                </a:solidFill>
                <a:latin typeface="Arial" pitchFamily="34" charset="0"/>
              </a:rPr>
              <a:t>			В этой островной стране нет смены времен года, здесь всегда жарко и выпадает много атмосферных осадков. Продолжительность дня и ночи примерно одинакова в течение всего года. Она омывается водами двух океанов. Страна богата такими полезными ископаемыми, как нефть, оловянные руды, бокситы. Здесь часто происходят землетрясения, имеются действующие вулканы. Эта страна – преимущественно сельскохозяйственная, большая часть её населения занимается земледелием, основной с/х культурой является рис.</a:t>
            </a:r>
          </a:p>
          <a:p>
            <a:pPr marL="800100" lvl="1" indent="-342900"/>
            <a:endParaRPr lang="ru-RU" sz="2400" b="1">
              <a:solidFill>
                <a:srgbClr val="003300"/>
              </a:solidFill>
              <a:latin typeface="Arial" pitchFamily="34" charset="0"/>
            </a:endParaRPr>
          </a:p>
        </p:txBody>
      </p:sp>
      <p:sp>
        <p:nvSpPr>
          <p:cNvPr id="199683" name="Rectangle 3"/>
          <p:cNvSpPr>
            <a:spLocks noChangeArrowheads="1"/>
          </p:cNvSpPr>
          <p:nvPr/>
        </p:nvSpPr>
        <p:spPr bwMode="auto">
          <a:xfrm>
            <a:off x="2195513" y="5589588"/>
            <a:ext cx="39052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Индонезия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9968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179388" y="476250"/>
            <a:ext cx="8713787" cy="520382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8.30</a:t>
            </a:r>
            <a:r>
              <a:rPr lang="ru-RU" sz="2400" b="1">
                <a:solidFill>
                  <a:srgbClr val="000066"/>
                </a:solidFill>
                <a:latin typeface="Arial" pitchFamily="34" charset="0"/>
              </a:rPr>
              <a:t> Определите страну по её краткому описанию.</a:t>
            </a:r>
          </a:p>
          <a:p>
            <a:pPr marL="800100" lvl="1" indent="-342900"/>
            <a:r>
              <a:rPr lang="ru-RU" sz="2400" b="1">
                <a:solidFill>
                  <a:srgbClr val="003300"/>
                </a:solidFill>
                <a:latin typeface="Arial" pitchFamily="34" charset="0"/>
              </a:rPr>
              <a:t>			Эта страна относится к числу крупных по численности населения и по площади (занимает почти половину площади материка) стран мира. Она имеет выход лишь к Атлантическому океану. Рельеф равнинный: здесь находится одна из крупнейших по площади в мире низменностей и одно из крупнейших в мире плоскогорий. Здесь протекает самая полноводная река мира. Страна богата рудными полезными ископаемыми, водными, лесными ресурсами. В этой стране много городов, которые сосредоточены в основном на океаническом побережье.</a:t>
            </a:r>
          </a:p>
          <a:p>
            <a:pPr marL="800100" lvl="1" indent="-342900"/>
            <a:endParaRPr lang="ru-RU" sz="2400" b="1">
              <a:solidFill>
                <a:srgbClr val="003300"/>
              </a:solidFill>
              <a:latin typeface="Arial" pitchFamily="34" charset="0"/>
            </a:endParaRPr>
          </a:p>
        </p:txBody>
      </p:sp>
      <p:sp>
        <p:nvSpPr>
          <p:cNvPr id="200707" name="Rectangle 3"/>
          <p:cNvSpPr>
            <a:spLocks noChangeArrowheads="1"/>
          </p:cNvSpPr>
          <p:nvPr/>
        </p:nvSpPr>
        <p:spPr bwMode="auto">
          <a:xfrm>
            <a:off x="2195513" y="5516563"/>
            <a:ext cx="34988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Бразилия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00707">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179388" y="476250"/>
            <a:ext cx="8713787" cy="374332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9.30</a:t>
            </a:r>
            <a:r>
              <a:rPr lang="ru-RU" sz="2400" b="1">
                <a:solidFill>
                  <a:srgbClr val="000066"/>
                </a:solidFill>
                <a:latin typeface="Arial" pitchFamily="34" charset="0"/>
              </a:rPr>
              <a:t> Определите страну по её краткому описанию.</a:t>
            </a:r>
          </a:p>
          <a:p>
            <a:pPr marL="800100" lvl="1" indent="-342900"/>
            <a:r>
              <a:rPr lang="ru-RU" sz="2400" b="1">
                <a:solidFill>
                  <a:srgbClr val="003300"/>
                </a:solidFill>
                <a:latin typeface="Arial" pitchFamily="34" charset="0"/>
              </a:rPr>
              <a:t>			Эта страна протянулась узкой полосой на юго-западе континента, вдоль берега океана, от тропических до умеренных широт. Большую часть страны занимают горы; много вулканов, часты землетрясения. На севере расположена пустыня. Главные минеральные богатства страны – месторождения меди и селитры. Прибрежные воды океана богаты рыбой.</a:t>
            </a:r>
          </a:p>
          <a:p>
            <a:pPr marL="800100" lvl="1" indent="-342900"/>
            <a:endParaRPr lang="ru-RU" sz="2400" b="1">
              <a:solidFill>
                <a:srgbClr val="003300"/>
              </a:solidFill>
              <a:latin typeface="Arial" pitchFamily="34" charset="0"/>
            </a:endParaRPr>
          </a:p>
        </p:txBody>
      </p:sp>
      <p:sp>
        <p:nvSpPr>
          <p:cNvPr id="201731" name="Rectangle 3"/>
          <p:cNvSpPr>
            <a:spLocks noChangeArrowheads="1"/>
          </p:cNvSpPr>
          <p:nvPr/>
        </p:nvSpPr>
        <p:spPr bwMode="auto">
          <a:xfrm>
            <a:off x="3635375" y="5300663"/>
            <a:ext cx="1946275"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Чили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0173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ChangeArrowheads="1"/>
          </p:cNvSpPr>
          <p:nvPr/>
        </p:nvSpPr>
        <p:spPr bwMode="auto">
          <a:xfrm>
            <a:off x="250825" y="260350"/>
            <a:ext cx="8713788" cy="617855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1.6</a:t>
            </a:r>
            <a:r>
              <a:rPr lang="ru-RU" sz="2400" b="1">
                <a:solidFill>
                  <a:srgbClr val="000066"/>
                </a:solidFill>
                <a:latin typeface="Arial" pitchFamily="34" charset="0"/>
              </a:rPr>
              <a:t> Определите, к традиционным занятиям какого из перечисленных народов России относятся резьба по кости морского зверя и рыболовство.</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татары;    </a:t>
            </a:r>
            <a:r>
              <a:rPr lang="ru-RU" sz="2400" b="1">
                <a:solidFill>
                  <a:srgbClr val="CC0000"/>
                </a:solidFill>
                <a:latin typeface="Arial" pitchFamily="34" charset="0"/>
              </a:rPr>
              <a:t>2)</a:t>
            </a:r>
            <a:r>
              <a:rPr lang="ru-RU" sz="2400" b="1">
                <a:solidFill>
                  <a:srgbClr val="003300"/>
                </a:solidFill>
                <a:latin typeface="Arial" pitchFamily="34" charset="0"/>
              </a:rPr>
              <a:t> чукчи;    </a:t>
            </a:r>
            <a:r>
              <a:rPr lang="ru-RU" sz="2400" b="1">
                <a:solidFill>
                  <a:srgbClr val="CC0000"/>
                </a:solidFill>
                <a:latin typeface="Arial" pitchFamily="34" charset="0"/>
              </a:rPr>
              <a:t>3)</a:t>
            </a:r>
            <a:r>
              <a:rPr lang="ru-RU" sz="2400" b="1">
                <a:solidFill>
                  <a:srgbClr val="003300"/>
                </a:solidFill>
                <a:latin typeface="Arial" pitchFamily="34" charset="0"/>
              </a:rPr>
              <a:t> буряты;   </a:t>
            </a:r>
            <a:r>
              <a:rPr lang="ru-RU" sz="2400" b="1">
                <a:solidFill>
                  <a:srgbClr val="CC0000"/>
                </a:solidFill>
                <a:latin typeface="Arial" pitchFamily="34" charset="0"/>
              </a:rPr>
              <a:t>4)</a:t>
            </a:r>
            <a:r>
              <a:rPr lang="ru-RU" sz="2400" b="1">
                <a:solidFill>
                  <a:srgbClr val="003300"/>
                </a:solidFill>
                <a:latin typeface="Arial" pitchFamily="34" charset="0"/>
              </a:rPr>
              <a:t> карачаевцы.</a:t>
            </a:r>
          </a:p>
          <a:p>
            <a:pPr marL="800100" lvl="1"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2.6</a:t>
            </a:r>
            <a:r>
              <a:rPr lang="ru-RU" sz="2400" b="1">
                <a:solidFill>
                  <a:srgbClr val="000066"/>
                </a:solidFill>
                <a:latin typeface="Arial" pitchFamily="34" charset="0"/>
              </a:rPr>
              <a:t> Определите, к традиционным занятиям какого из перечисленных народов России относится пастбищное животноводство (овцеводство, коневодство и верблюдоводство).</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карелы;    </a:t>
            </a:r>
            <a:r>
              <a:rPr lang="ru-RU" sz="2400" b="1">
                <a:solidFill>
                  <a:srgbClr val="CC0000"/>
                </a:solidFill>
                <a:latin typeface="Arial" pitchFamily="34" charset="0"/>
              </a:rPr>
              <a:t>2)</a:t>
            </a:r>
            <a:r>
              <a:rPr lang="ru-RU" sz="2400" b="1">
                <a:solidFill>
                  <a:srgbClr val="003300"/>
                </a:solidFill>
                <a:latin typeface="Arial" pitchFamily="34" charset="0"/>
              </a:rPr>
              <a:t> марийцы;    </a:t>
            </a:r>
            <a:r>
              <a:rPr lang="ru-RU" sz="2400" b="1">
                <a:solidFill>
                  <a:srgbClr val="CC0000"/>
                </a:solidFill>
                <a:latin typeface="Arial" pitchFamily="34" charset="0"/>
              </a:rPr>
              <a:t>3) </a:t>
            </a:r>
            <a:r>
              <a:rPr lang="ru-RU" sz="2400" b="1">
                <a:solidFill>
                  <a:srgbClr val="003300"/>
                </a:solidFill>
                <a:latin typeface="Arial" pitchFamily="34" charset="0"/>
              </a:rPr>
              <a:t>коми;    </a:t>
            </a:r>
            <a:r>
              <a:rPr lang="ru-RU" sz="2400" b="1">
                <a:solidFill>
                  <a:srgbClr val="CC0000"/>
                </a:solidFill>
                <a:latin typeface="Arial" pitchFamily="34" charset="0"/>
              </a:rPr>
              <a:t>4) </a:t>
            </a:r>
            <a:r>
              <a:rPr lang="ru-RU" sz="2400" b="1">
                <a:solidFill>
                  <a:srgbClr val="003300"/>
                </a:solidFill>
                <a:latin typeface="Arial" pitchFamily="34" charset="0"/>
              </a:rPr>
              <a:t>калмыки.</a:t>
            </a:r>
          </a:p>
          <a:p>
            <a:pPr marL="342900"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3.6</a:t>
            </a:r>
            <a:r>
              <a:rPr lang="ru-RU" sz="2400" b="1">
                <a:solidFill>
                  <a:srgbClr val="000066"/>
                </a:solidFill>
                <a:latin typeface="Arial" pitchFamily="34" charset="0"/>
              </a:rPr>
              <a:t> Определите, к традиционным занятиям каких из перечисленных народов России относятся охота, морской зверобойный промысел и рыболовство.</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чуваши и марийцы;</a:t>
            </a:r>
          </a:p>
          <a:p>
            <a:pPr marL="800100" lvl="1" indent="-342900"/>
            <a:r>
              <a:rPr lang="ru-RU" sz="2400" b="1">
                <a:solidFill>
                  <a:srgbClr val="CC0000"/>
                </a:solidFill>
                <a:latin typeface="Arial" pitchFamily="34" charset="0"/>
              </a:rPr>
              <a:t>2)</a:t>
            </a:r>
            <a:r>
              <a:rPr lang="ru-RU" sz="2400" b="1">
                <a:solidFill>
                  <a:srgbClr val="003300"/>
                </a:solidFill>
                <a:latin typeface="Arial" pitchFamily="34" charset="0"/>
              </a:rPr>
              <a:t> эскимосы и алеуты;</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буряты и тувинцы;</a:t>
            </a:r>
          </a:p>
          <a:p>
            <a:pPr marL="800100" lvl="1" indent="-342900"/>
            <a:r>
              <a:rPr lang="ru-RU" sz="2400" b="1">
                <a:solidFill>
                  <a:srgbClr val="CC0000"/>
                </a:solidFill>
                <a:latin typeface="Arial" pitchFamily="34" charset="0"/>
              </a:rPr>
              <a:t>4) </a:t>
            </a:r>
            <a:r>
              <a:rPr lang="ru-RU" sz="2400" b="1">
                <a:solidFill>
                  <a:srgbClr val="003300"/>
                </a:solidFill>
                <a:latin typeface="Arial" pitchFamily="34" charset="0"/>
              </a:rPr>
              <a:t>карачаевцы и кабардинцы.</a:t>
            </a:r>
          </a:p>
        </p:txBody>
      </p:sp>
      <p:sp>
        <p:nvSpPr>
          <p:cNvPr id="18443" name="Rectangle 11"/>
          <p:cNvSpPr>
            <a:spLocks noChangeArrowheads="1"/>
          </p:cNvSpPr>
          <p:nvPr/>
        </p:nvSpPr>
        <p:spPr bwMode="auto">
          <a:xfrm>
            <a:off x="8578850" y="83661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
        <p:nvSpPr>
          <p:cNvPr id="18444" name="Rectangle 12"/>
          <p:cNvSpPr>
            <a:spLocks noChangeArrowheads="1"/>
          </p:cNvSpPr>
          <p:nvPr/>
        </p:nvSpPr>
        <p:spPr bwMode="auto">
          <a:xfrm>
            <a:off x="8101013" y="23495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
        <p:nvSpPr>
          <p:cNvPr id="18445" name="Rectangle 13"/>
          <p:cNvSpPr>
            <a:spLocks noChangeArrowheads="1"/>
          </p:cNvSpPr>
          <p:nvPr/>
        </p:nvSpPr>
        <p:spPr bwMode="auto">
          <a:xfrm>
            <a:off x="7740650" y="522922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844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8444">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8445">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179388" y="620713"/>
            <a:ext cx="8713787" cy="508317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4.6</a:t>
            </a:r>
            <a:r>
              <a:rPr lang="ru-RU" sz="2400" b="1">
                <a:solidFill>
                  <a:srgbClr val="000066"/>
                </a:solidFill>
                <a:latin typeface="Arial" pitchFamily="34" charset="0"/>
              </a:rPr>
              <a:t> Определите, к традиционным занятиям каких из перечисленных народов России относятся оленеводство, охота и рыболовство.</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башкиры и чуваши;    </a:t>
            </a:r>
            <a:r>
              <a:rPr lang="ru-RU" sz="2400" b="1">
                <a:solidFill>
                  <a:srgbClr val="CC0000"/>
                </a:solidFill>
                <a:latin typeface="Arial" pitchFamily="34" charset="0"/>
              </a:rPr>
              <a:t>2)</a:t>
            </a:r>
            <a:r>
              <a:rPr lang="ru-RU" sz="2400" b="1">
                <a:solidFill>
                  <a:srgbClr val="003300"/>
                </a:solidFill>
                <a:latin typeface="Arial" pitchFamily="34" charset="0"/>
              </a:rPr>
              <a:t> эвены и ненцы;</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мордва и тувинцы;     </a:t>
            </a:r>
            <a:r>
              <a:rPr lang="ru-RU" sz="2400" b="1">
                <a:solidFill>
                  <a:srgbClr val="CC0000"/>
                </a:solidFill>
                <a:latin typeface="Arial" pitchFamily="34" charset="0"/>
              </a:rPr>
              <a:t>4)</a:t>
            </a:r>
            <a:r>
              <a:rPr lang="ru-RU" sz="2400" b="1">
                <a:solidFill>
                  <a:srgbClr val="003300"/>
                </a:solidFill>
                <a:latin typeface="Arial" pitchFamily="34" charset="0"/>
              </a:rPr>
              <a:t> калмыки и марийцы.</a:t>
            </a:r>
          </a:p>
          <a:p>
            <a:pPr marL="800100" lvl="1"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5.6</a:t>
            </a:r>
            <a:r>
              <a:rPr lang="ru-RU" sz="2400" b="1">
                <a:solidFill>
                  <a:srgbClr val="000066"/>
                </a:solidFill>
                <a:latin typeface="Arial" pitchFamily="34" charset="0"/>
              </a:rPr>
              <a:t> Определите, к традиционным занятиям какого из перечисленных народов России относится охота, рыболовство и кочевое оленеводство.</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калмыки;    </a:t>
            </a:r>
            <a:r>
              <a:rPr lang="ru-RU" sz="2400" b="1">
                <a:solidFill>
                  <a:srgbClr val="CC0000"/>
                </a:solidFill>
                <a:latin typeface="Arial" pitchFamily="34" charset="0"/>
              </a:rPr>
              <a:t>2)</a:t>
            </a:r>
            <a:r>
              <a:rPr lang="ru-RU" sz="2400" b="1">
                <a:solidFill>
                  <a:srgbClr val="003300"/>
                </a:solidFill>
                <a:latin typeface="Arial" pitchFamily="34" charset="0"/>
              </a:rPr>
              <a:t> эвенки;    </a:t>
            </a:r>
            <a:r>
              <a:rPr lang="ru-RU" sz="2400" b="1">
                <a:solidFill>
                  <a:srgbClr val="CC0000"/>
                </a:solidFill>
                <a:latin typeface="Arial" pitchFamily="34" charset="0"/>
              </a:rPr>
              <a:t>3) </a:t>
            </a:r>
            <a:r>
              <a:rPr lang="ru-RU" sz="2400" b="1">
                <a:solidFill>
                  <a:srgbClr val="003300"/>
                </a:solidFill>
                <a:latin typeface="Arial" pitchFamily="34" charset="0"/>
              </a:rPr>
              <a:t>башкиры;    </a:t>
            </a:r>
            <a:r>
              <a:rPr lang="ru-RU" sz="2400" b="1">
                <a:solidFill>
                  <a:srgbClr val="CC0000"/>
                </a:solidFill>
                <a:latin typeface="Arial" pitchFamily="34" charset="0"/>
              </a:rPr>
              <a:t>4) </a:t>
            </a:r>
            <a:r>
              <a:rPr lang="ru-RU" sz="2400" b="1">
                <a:solidFill>
                  <a:srgbClr val="003300"/>
                </a:solidFill>
                <a:latin typeface="Arial" pitchFamily="34" charset="0"/>
              </a:rPr>
              <a:t>мордва.</a:t>
            </a:r>
          </a:p>
          <a:p>
            <a:pPr marL="342900"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6.6</a:t>
            </a:r>
            <a:r>
              <a:rPr lang="ru-RU" sz="2400" b="1">
                <a:solidFill>
                  <a:srgbClr val="000066"/>
                </a:solidFill>
                <a:latin typeface="Arial" pitchFamily="34" charset="0"/>
              </a:rPr>
              <a:t> Определите, какие из традиционных занятий характерны для ненцев.</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оленеводство;                       </a:t>
            </a:r>
            <a:r>
              <a:rPr lang="ru-RU" sz="2400" b="1">
                <a:solidFill>
                  <a:srgbClr val="CC0000"/>
                </a:solidFill>
                <a:latin typeface="Arial" pitchFamily="34" charset="0"/>
              </a:rPr>
              <a:t>2)</a:t>
            </a:r>
            <a:r>
              <a:rPr lang="ru-RU" sz="2400" b="1">
                <a:solidFill>
                  <a:srgbClr val="003300"/>
                </a:solidFill>
                <a:latin typeface="Arial" pitchFamily="34" charset="0"/>
              </a:rPr>
              <a:t> пушной промысел;</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пастбищное овцеводство;  </a:t>
            </a:r>
            <a:r>
              <a:rPr lang="ru-RU" sz="2400" b="1">
                <a:solidFill>
                  <a:srgbClr val="CC0000"/>
                </a:solidFill>
                <a:latin typeface="Arial" pitchFamily="34" charset="0"/>
              </a:rPr>
              <a:t>4) </a:t>
            </a:r>
            <a:r>
              <a:rPr lang="ru-RU" sz="2400" b="1">
                <a:solidFill>
                  <a:srgbClr val="003300"/>
                </a:solidFill>
                <a:latin typeface="Arial" pitchFamily="34" charset="0"/>
              </a:rPr>
              <a:t>резьба по дереву.</a:t>
            </a:r>
          </a:p>
        </p:txBody>
      </p:sp>
      <p:sp>
        <p:nvSpPr>
          <p:cNvPr id="20485" name="Rectangle 5"/>
          <p:cNvSpPr>
            <a:spLocks noChangeArrowheads="1"/>
          </p:cNvSpPr>
          <p:nvPr/>
        </p:nvSpPr>
        <p:spPr bwMode="auto">
          <a:xfrm>
            <a:off x="8243888" y="119697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
        <p:nvSpPr>
          <p:cNvPr id="20486" name="Rectangle 6"/>
          <p:cNvSpPr>
            <a:spLocks noChangeArrowheads="1"/>
          </p:cNvSpPr>
          <p:nvPr/>
        </p:nvSpPr>
        <p:spPr bwMode="auto">
          <a:xfrm>
            <a:off x="8388350" y="28527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
        <p:nvSpPr>
          <p:cNvPr id="20487" name="Rectangle 7"/>
          <p:cNvSpPr>
            <a:spLocks noChangeArrowheads="1"/>
          </p:cNvSpPr>
          <p:nvPr/>
        </p:nvSpPr>
        <p:spPr bwMode="auto">
          <a:xfrm>
            <a:off x="8316913" y="573405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0485">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20486">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20487">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250825" y="549275"/>
            <a:ext cx="8713788" cy="556895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1.1</a:t>
            </a:r>
            <a:r>
              <a:rPr lang="ru-RU" sz="2400" b="1">
                <a:solidFill>
                  <a:srgbClr val="000066"/>
                </a:solidFill>
                <a:latin typeface="Arial" pitchFamily="34" charset="0"/>
              </a:rPr>
              <a:t> Как называется материк, на территории которого протекают реки Меконг и Иравади?</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Южная Америка;     </a:t>
            </a:r>
            <a:r>
              <a:rPr lang="ru-RU" sz="2400" b="1">
                <a:solidFill>
                  <a:srgbClr val="CC0000"/>
                </a:solidFill>
                <a:latin typeface="Arial" pitchFamily="34" charset="0"/>
              </a:rPr>
              <a:t>2)</a:t>
            </a:r>
            <a:r>
              <a:rPr lang="ru-RU" sz="2400" b="1">
                <a:solidFill>
                  <a:srgbClr val="003300"/>
                </a:solidFill>
                <a:latin typeface="Arial" pitchFamily="34" charset="0"/>
              </a:rPr>
              <a:t> Евразия;</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Австралия;               </a:t>
            </a:r>
            <a:r>
              <a:rPr lang="ru-RU" sz="2400" b="1">
                <a:solidFill>
                  <a:srgbClr val="CC0000"/>
                </a:solidFill>
                <a:latin typeface="Arial" pitchFamily="34" charset="0"/>
              </a:rPr>
              <a:t>4)</a:t>
            </a:r>
            <a:r>
              <a:rPr lang="ru-RU" sz="2400" b="1">
                <a:solidFill>
                  <a:srgbClr val="003300"/>
                </a:solidFill>
                <a:latin typeface="Arial" pitchFamily="34" charset="0"/>
              </a:rPr>
              <a:t> Африка.</a:t>
            </a:r>
          </a:p>
          <a:p>
            <a:pPr marL="800100" lvl="1"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2.1</a:t>
            </a:r>
            <a:r>
              <a:rPr lang="ru-RU" sz="2400" b="1">
                <a:solidFill>
                  <a:srgbClr val="000066"/>
                </a:solidFill>
                <a:latin typeface="Arial" pitchFamily="34" charset="0"/>
              </a:rPr>
              <a:t> На каком из перечисленных материков находятся озера Эри и Мичиган?</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Австралия;         </a:t>
            </a:r>
            <a:r>
              <a:rPr lang="ru-RU" sz="2400" b="1">
                <a:solidFill>
                  <a:srgbClr val="CC0000"/>
                </a:solidFill>
                <a:latin typeface="Arial" pitchFamily="34" charset="0"/>
              </a:rPr>
              <a:t>2)</a:t>
            </a:r>
            <a:r>
              <a:rPr lang="ru-RU" sz="2400" b="1">
                <a:solidFill>
                  <a:srgbClr val="003300"/>
                </a:solidFill>
                <a:latin typeface="Arial" pitchFamily="34" charset="0"/>
              </a:rPr>
              <a:t> Северная Америка;</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Африка;              </a:t>
            </a:r>
            <a:r>
              <a:rPr lang="ru-RU" sz="2400" b="1">
                <a:solidFill>
                  <a:srgbClr val="CC0000"/>
                </a:solidFill>
                <a:latin typeface="Arial" pitchFamily="34" charset="0"/>
              </a:rPr>
              <a:t>4) </a:t>
            </a:r>
            <a:r>
              <a:rPr lang="ru-RU" sz="2400" b="1">
                <a:solidFill>
                  <a:srgbClr val="003300"/>
                </a:solidFill>
                <a:latin typeface="Arial" pitchFamily="34" charset="0"/>
              </a:rPr>
              <a:t>Южная Америка.</a:t>
            </a:r>
          </a:p>
          <a:p>
            <a:pPr marL="342900"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3.1</a:t>
            </a:r>
            <a:r>
              <a:rPr lang="ru-RU" sz="2400" b="1">
                <a:solidFill>
                  <a:srgbClr val="000066"/>
                </a:solidFill>
                <a:latin typeface="Arial" pitchFamily="34" charset="0"/>
              </a:rPr>
              <a:t> Как называется материк, на территории которого протекают река Колорадо?</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Африка;                </a:t>
            </a:r>
            <a:r>
              <a:rPr lang="ru-RU" sz="2400" b="1">
                <a:solidFill>
                  <a:srgbClr val="CC0000"/>
                </a:solidFill>
                <a:latin typeface="Arial" pitchFamily="34" charset="0"/>
              </a:rPr>
              <a:t>2)</a:t>
            </a:r>
            <a:r>
              <a:rPr lang="ru-RU" sz="2400" b="1">
                <a:solidFill>
                  <a:srgbClr val="003300"/>
                </a:solidFill>
                <a:latin typeface="Arial" pitchFamily="34" charset="0"/>
              </a:rPr>
              <a:t> Северная Америка;</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Австралия;          </a:t>
            </a:r>
            <a:r>
              <a:rPr lang="ru-RU" sz="2400" b="1">
                <a:solidFill>
                  <a:srgbClr val="CC0000"/>
                </a:solidFill>
                <a:latin typeface="Arial" pitchFamily="34" charset="0"/>
              </a:rPr>
              <a:t>4) </a:t>
            </a:r>
            <a:r>
              <a:rPr lang="ru-RU" sz="2400" b="1">
                <a:solidFill>
                  <a:srgbClr val="003300"/>
                </a:solidFill>
                <a:latin typeface="Arial" pitchFamily="34" charset="0"/>
              </a:rPr>
              <a:t>Южная Америка.</a:t>
            </a:r>
          </a:p>
          <a:p>
            <a:pPr marL="342900" indent="-342900"/>
            <a:endParaRPr lang="ru-RU" sz="2400" b="1">
              <a:solidFill>
                <a:srgbClr val="003300"/>
              </a:solidFill>
              <a:latin typeface="Arial" pitchFamily="34" charset="0"/>
            </a:endParaRPr>
          </a:p>
        </p:txBody>
      </p:sp>
      <p:sp>
        <p:nvSpPr>
          <p:cNvPr id="3077" name="Rectangle 5"/>
          <p:cNvSpPr>
            <a:spLocks noChangeArrowheads="1"/>
          </p:cNvSpPr>
          <p:nvPr/>
        </p:nvSpPr>
        <p:spPr bwMode="auto">
          <a:xfrm>
            <a:off x="7667625" y="11255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
        <p:nvSpPr>
          <p:cNvPr id="3078" name="Rectangle 6"/>
          <p:cNvSpPr>
            <a:spLocks noChangeArrowheads="1"/>
          </p:cNvSpPr>
          <p:nvPr/>
        </p:nvSpPr>
        <p:spPr bwMode="auto">
          <a:xfrm>
            <a:off x="7956550" y="30686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
        <p:nvSpPr>
          <p:cNvPr id="3079" name="Rectangle 7"/>
          <p:cNvSpPr>
            <a:spLocks noChangeArrowheads="1"/>
          </p:cNvSpPr>
          <p:nvPr/>
        </p:nvSpPr>
        <p:spPr bwMode="auto">
          <a:xfrm>
            <a:off x="8027988" y="501332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077">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078">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079">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179388" y="620713"/>
            <a:ext cx="8713787" cy="508317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7.6</a:t>
            </a:r>
            <a:r>
              <a:rPr lang="ru-RU" sz="2400" b="1">
                <a:solidFill>
                  <a:srgbClr val="000066"/>
                </a:solidFill>
                <a:latin typeface="Arial" pitchFamily="34" charset="0"/>
              </a:rPr>
              <a:t> Определите, к традиционным занятиям какого из перечисленных народов России относится резьба по кости.</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калмыки;           </a:t>
            </a:r>
            <a:r>
              <a:rPr lang="ru-RU" sz="2400" b="1">
                <a:solidFill>
                  <a:srgbClr val="CC0000"/>
                </a:solidFill>
                <a:latin typeface="Arial" pitchFamily="34" charset="0"/>
              </a:rPr>
              <a:t>2)</a:t>
            </a:r>
            <a:r>
              <a:rPr lang="ru-RU" sz="2400" b="1">
                <a:solidFill>
                  <a:srgbClr val="003300"/>
                </a:solidFill>
                <a:latin typeface="Arial" pitchFamily="34" charset="0"/>
              </a:rPr>
              <a:t> мордовцы;</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кабардинцы;     </a:t>
            </a:r>
            <a:r>
              <a:rPr lang="ru-RU" sz="2400" b="1">
                <a:solidFill>
                  <a:srgbClr val="CC0000"/>
                </a:solidFill>
                <a:latin typeface="Arial" pitchFamily="34" charset="0"/>
              </a:rPr>
              <a:t>4)</a:t>
            </a:r>
            <a:r>
              <a:rPr lang="ru-RU" sz="2400" b="1">
                <a:solidFill>
                  <a:srgbClr val="003300"/>
                </a:solidFill>
                <a:latin typeface="Arial" pitchFamily="34" charset="0"/>
              </a:rPr>
              <a:t> эскимосы.</a:t>
            </a:r>
          </a:p>
          <a:p>
            <a:pPr marL="800100" lvl="1"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8.6</a:t>
            </a:r>
            <a:r>
              <a:rPr lang="ru-RU" sz="2400" b="1">
                <a:solidFill>
                  <a:srgbClr val="000066"/>
                </a:solidFill>
                <a:latin typeface="Arial" pitchFamily="34" charset="0"/>
              </a:rPr>
              <a:t> Определите, к традиционным занятиям какого из перечисленных народов России относится резьба по металлу.</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дагестанцы;    </a:t>
            </a:r>
            <a:r>
              <a:rPr lang="ru-RU" sz="2400" b="1">
                <a:solidFill>
                  <a:srgbClr val="CC0000"/>
                </a:solidFill>
                <a:latin typeface="Arial" pitchFamily="34" charset="0"/>
              </a:rPr>
              <a:t>2)</a:t>
            </a:r>
            <a:r>
              <a:rPr lang="ru-RU" sz="2400" b="1">
                <a:solidFill>
                  <a:srgbClr val="003300"/>
                </a:solidFill>
                <a:latin typeface="Arial" pitchFamily="34" charset="0"/>
              </a:rPr>
              <a:t> коряки;    </a:t>
            </a:r>
            <a:r>
              <a:rPr lang="ru-RU" sz="2400" b="1">
                <a:solidFill>
                  <a:srgbClr val="CC0000"/>
                </a:solidFill>
                <a:latin typeface="Arial" pitchFamily="34" charset="0"/>
              </a:rPr>
              <a:t>3) </a:t>
            </a:r>
            <a:r>
              <a:rPr lang="ru-RU" sz="2400" b="1">
                <a:solidFill>
                  <a:srgbClr val="003300"/>
                </a:solidFill>
                <a:latin typeface="Arial" pitchFamily="34" charset="0"/>
              </a:rPr>
              <a:t>якуты;   </a:t>
            </a:r>
            <a:r>
              <a:rPr lang="ru-RU" sz="2400" b="1">
                <a:solidFill>
                  <a:srgbClr val="CC0000"/>
                </a:solidFill>
                <a:latin typeface="Arial" pitchFamily="34" charset="0"/>
              </a:rPr>
              <a:t>4) </a:t>
            </a:r>
            <a:r>
              <a:rPr lang="ru-RU" sz="2400" b="1">
                <a:solidFill>
                  <a:srgbClr val="003300"/>
                </a:solidFill>
                <a:latin typeface="Arial" pitchFamily="34" charset="0"/>
              </a:rPr>
              <a:t>русские.</a:t>
            </a:r>
          </a:p>
          <a:p>
            <a:pPr marL="342900"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9.6</a:t>
            </a:r>
            <a:r>
              <a:rPr lang="ru-RU" sz="2400" b="1">
                <a:solidFill>
                  <a:srgbClr val="000066"/>
                </a:solidFill>
                <a:latin typeface="Arial" pitchFamily="34" charset="0"/>
              </a:rPr>
              <a:t> Определите, к традиционным занятиям какого народа России относится ковроткачество.</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поморы;           </a:t>
            </a:r>
            <a:r>
              <a:rPr lang="ru-RU" sz="2400" b="1">
                <a:solidFill>
                  <a:srgbClr val="CC0000"/>
                </a:solidFill>
                <a:latin typeface="Arial" pitchFamily="34" charset="0"/>
              </a:rPr>
              <a:t>2)</a:t>
            </a:r>
            <a:r>
              <a:rPr lang="ru-RU" sz="2400" b="1">
                <a:solidFill>
                  <a:srgbClr val="003300"/>
                </a:solidFill>
                <a:latin typeface="Arial" pitchFamily="34" charset="0"/>
              </a:rPr>
              <a:t> коми;</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эвенки;             </a:t>
            </a:r>
            <a:r>
              <a:rPr lang="ru-RU" sz="2400" b="1">
                <a:solidFill>
                  <a:srgbClr val="CC0000"/>
                </a:solidFill>
                <a:latin typeface="Arial" pitchFamily="34" charset="0"/>
              </a:rPr>
              <a:t>4) </a:t>
            </a:r>
            <a:r>
              <a:rPr lang="ru-RU" sz="2400" b="1">
                <a:solidFill>
                  <a:srgbClr val="003300"/>
                </a:solidFill>
                <a:latin typeface="Arial" pitchFamily="34" charset="0"/>
              </a:rPr>
              <a:t>народы Кавказа.</a:t>
            </a:r>
          </a:p>
        </p:txBody>
      </p:sp>
      <p:sp>
        <p:nvSpPr>
          <p:cNvPr id="21509" name="Rectangle 5"/>
          <p:cNvSpPr>
            <a:spLocks noChangeArrowheads="1"/>
          </p:cNvSpPr>
          <p:nvPr/>
        </p:nvSpPr>
        <p:spPr bwMode="auto">
          <a:xfrm>
            <a:off x="8027988" y="148431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
        <p:nvSpPr>
          <p:cNvPr id="21510" name="Rectangle 6"/>
          <p:cNvSpPr>
            <a:spLocks noChangeArrowheads="1"/>
          </p:cNvSpPr>
          <p:nvPr/>
        </p:nvSpPr>
        <p:spPr bwMode="auto">
          <a:xfrm>
            <a:off x="8459788" y="29972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21511" name="Rectangle 7"/>
          <p:cNvSpPr>
            <a:spLocks noChangeArrowheads="1"/>
          </p:cNvSpPr>
          <p:nvPr/>
        </p:nvSpPr>
        <p:spPr bwMode="auto">
          <a:xfrm>
            <a:off x="7667625" y="508476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1509">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21510">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2151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721" name="Group 169"/>
          <p:cNvGraphicFramePr>
            <a:graphicFrameLocks noGrp="1"/>
          </p:cNvGraphicFramePr>
          <p:nvPr>
            <p:ph/>
          </p:nvPr>
        </p:nvGraphicFramePr>
        <p:xfrm>
          <a:off x="179388" y="260350"/>
          <a:ext cx="8640762" cy="3795396"/>
        </p:xfrm>
        <a:graphic>
          <a:graphicData uri="http://schemas.openxmlformats.org/drawingml/2006/table">
            <a:tbl>
              <a:tblPr/>
              <a:tblGrid>
                <a:gridCol w="1543050"/>
                <a:gridCol w="977900"/>
                <a:gridCol w="611187"/>
                <a:gridCol w="727075"/>
                <a:gridCol w="617538"/>
                <a:gridCol w="771525"/>
                <a:gridCol w="657225"/>
                <a:gridCol w="647700"/>
                <a:gridCol w="647700"/>
                <a:gridCol w="654050"/>
                <a:gridCol w="785812"/>
              </a:tblGrid>
              <a:tr h="411163">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регион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S</a:t>
                      </a:r>
                      <a:r>
                        <a:rPr kumimoji="0" lang="ru-RU" sz="1600" b="0" i="0" u="none" strike="noStrike" cap="none" normalizeH="0" baseline="0" smtClean="0">
                          <a:ln>
                            <a:noFill/>
                          </a:ln>
                          <a:solidFill>
                            <a:schemeClr val="tx1"/>
                          </a:solidFill>
                          <a:effectLst/>
                          <a:latin typeface="Arial" pitchFamily="34" charset="0"/>
                        </a:rPr>
                        <a:t> территории, тыс. км</a:t>
                      </a:r>
                      <a:r>
                        <a:rPr kumimoji="0" lang="ru-RU" sz="1600" b="0" i="0" u="none" strike="noStrike" cap="none" normalizeH="0" baseline="3000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9">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Численность населения по годам, тыс. чел.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11163">
                <a:tc vMerge="1">
                  <a:txBody>
                    <a:bodyPr/>
                    <a:lstStyle/>
                    <a:p>
                      <a:endParaRPr lang="ru-RU"/>
                    </a:p>
                  </a:txBody>
                  <a:tcPr/>
                </a:tc>
                <a:tc v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всего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городского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сельского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412750">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Новосибирс-кая обл.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2732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2725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2670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691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655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Ханты-Мансийский АО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1360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1488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1189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1357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Ивановская обл.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1195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1036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983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Республика Коми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1157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1058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975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722" name="Rectangle 170"/>
          <p:cNvSpPr>
            <a:spLocks noChangeArrowheads="1"/>
          </p:cNvSpPr>
          <p:nvPr/>
        </p:nvSpPr>
        <p:spPr bwMode="auto">
          <a:xfrm>
            <a:off x="0" y="4437063"/>
            <a:ext cx="9144000" cy="1917700"/>
          </a:xfrm>
          <a:prstGeom prst="rect">
            <a:avLst/>
          </a:prstGeom>
          <a:noFill/>
          <a:ln w="9525">
            <a:noFill/>
            <a:miter lim="800000"/>
            <a:headEnd/>
            <a:tailEnd/>
          </a:ln>
          <a:effectLst/>
        </p:spPr>
        <p:txBody>
          <a:bodyPr>
            <a:spAutoFit/>
          </a:bodyPr>
          <a:lstStyle/>
          <a:p>
            <a:r>
              <a:rPr lang="ru-RU" sz="2400" b="1">
                <a:solidFill>
                  <a:srgbClr val="FF0000"/>
                </a:solidFill>
                <a:latin typeface="Arial" pitchFamily="34" charset="0"/>
              </a:rPr>
              <a:t>1.7</a:t>
            </a:r>
            <a:r>
              <a:rPr lang="ru-RU" sz="2400" b="1">
                <a:solidFill>
                  <a:srgbClr val="000066"/>
                </a:solidFill>
                <a:latin typeface="Arial" pitchFamily="34" charset="0"/>
              </a:rPr>
              <a:t> Используя данные таблицы, определите в каком из перечисленных регионов за период с 1995 по 2007 гг. наблюдался рост численности городского населения.</a:t>
            </a:r>
          </a:p>
          <a:p>
            <a:pPr lvl="1"/>
            <a:r>
              <a:rPr lang="ru-RU" sz="2400" b="1">
                <a:solidFill>
                  <a:srgbClr val="CC0000"/>
                </a:solidFill>
                <a:latin typeface="Arial" pitchFamily="34" charset="0"/>
              </a:rPr>
              <a:t>1)</a:t>
            </a:r>
            <a:r>
              <a:rPr lang="ru-RU" sz="2400" b="1">
                <a:solidFill>
                  <a:srgbClr val="003300"/>
                </a:solidFill>
                <a:latin typeface="Arial" pitchFamily="34" charset="0"/>
              </a:rPr>
              <a:t> Новосибирская </a:t>
            </a:r>
            <a:r>
              <a:rPr lang="ru-RU" sz="2000" b="1">
                <a:solidFill>
                  <a:srgbClr val="003300"/>
                </a:solidFill>
                <a:latin typeface="Arial" pitchFamily="34" charset="0"/>
              </a:rPr>
              <a:t>область</a:t>
            </a:r>
            <a:r>
              <a:rPr lang="ru-RU" sz="2400" b="1">
                <a:solidFill>
                  <a:srgbClr val="003300"/>
                </a:solidFill>
                <a:latin typeface="Arial" pitchFamily="34" charset="0"/>
              </a:rPr>
              <a:t>; </a:t>
            </a:r>
            <a:r>
              <a:rPr lang="ru-RU" sz="2400" b="1">
                <a:solidFill>
                  <a:srgbClr val="CC0000"/>
                </a:solidFill>
                <a:latin typeface="Arial" pitchFamily="34" charset="0"/>
              </a:rPr>
              <a:t>2)</a:t>
            </a:r>
            <a:r>
              <a:rPr lang="ru-RU" sz="2400" b="1">
                <a:solidFill>
                  <a:srgbClr val="003300"/>
                </a:solidFill>
                <a:latin typeface="Arial" pitchFamily="34" charset="0"/>
              </a:rPr>
              <a:t> Ханты-Мансийский АО;</a:t>
            </a:r>
          </a:p>
          <a:p>
            <a:pPr lvl="1"/>
            <a:r>
              <a:rPr lang="ru-RU" sz="2400" b="1">
                <a:solidFill>
                  <a:srgbClr val="CC0000"/>
                </a:solidFill>
                <a:latin typeface="Arial" pitchFamily="34" charset="0"/>
              </a:rPr>
              <a:t>3)</a:t>
            </a:r>
            <a:r>
              <a:rPr lang="ru-RU" sz="2400" b="1">
                <a:solidFill>
                  <a:srgbClr val="003300"/>
                </a:solidFill>
                <a:latin typeface="Arial" pitchFamily="34" charset="0"/>
              </a:rPr>
              <a:t> Ивановская </a:t>
            </a:r>
            <a:r>
              <a:rPr lang="ru-RU" sz="2000" b="1">
                <a:solidFill>
                  <a:srgbClr val="003300"/>
                </a:solidFill>
                <a:latin typeface="Arial" pitchFamily="34" charset="0"/>
              </a:rPr>
              <a:t>область</a:t>
            </a:r>
            <a:r>
              <a:rPr lang="ru-RU" sz="2400" b="1">
                <a:solidFill>
                  <a:srgbClr val="003300"/>
                </a:solidFill>
                <a:latin typeface="Arial" pitchFamily="34" charset="0"/>
              </a:rPr>
              <a:t>;        </a:t>
            </a:r>
            <a:r>
              <a:rPr lang="ru-RU" sz="2400" b="1">
                <a:solidFill>
                  <a:srgbClr val="CC0000"/>
                </a:solidFill>
                <a:latin typeface="Arial" pitchFamily="34" charset="0"/>
              </a:rPr>
              <a:t>4) </a:t>
            </a:r>
            <a:r>
              <a:rPr lang="ru-RU" sz="2400" b="1">
                <a:solidFill>
                  <a:srgbClr val="003300"/>
                </a:solidFill>
                <a:latin typeface="Arial" pitchFamily="34" charset="0"/>
              </a:rPr>
              <a:t>Республика Коми.</a:t>
            </a:r>
          </a:p>
        </p:txBody>
      </p:sp>
      <p:sp>
        <p:nvSpPr>
          <p:cNvPr id="23723" name="Rectangle 171"/>
          <p:cNvSpPr>
            <a:spLocks noChangeArrowheads="1"/>
          </p:cNvSpPr>
          <p:nvPr/>
        </p:nvSpPr>
        <p:spPr bwMode="auto">
          <a:xfrm>
            <a:off x="8388350" y="58054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372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90" name="Group 90"/>
          <p:cNvGraphicFramePr>
            <a:graphicFrameLocks noGrp="1"/>
          </p:cNvGraphicFramePr>
          <p:nvPr>
            <p:ph/>
          </p:nvPr>
        </p:nvGraphicFramePr>
        <p:xfrm>
          <a:off x="179388" y="260350"/>
          <a:ext cx="8640762" cy="3551556"/>
        </p:xfrm>
        <a:graphic>
          <a:graphicData uri="http://schemas.openxmlformats.org/drawingml/2006/table">
            <a:tbl>
              <a:tblPr/>
              <a:tblGrid>
                <a:gridCol w="1543050"/>
                <a:gridCol w="977900"/>
                <a:gridCol w="611187"/>
                <a:gridCol w="727075"/>
                <a:gridCol w="617538"/>
                <a:gridCol w="771525"/>
                <a:gridCol w="657225"/>
                <a:gridCol w="647700"/>
                <a:gridCol w="647700"/>
                <a:gridCol w="654050"/>
                <a:gridCol w="785812"/>
              </a:tblGrid>
              <a:tr h="411163">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регион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S</a:t>
                      </a:r>
                      <a:r>
                        <a:rPr kumimoji="0" lang="ru-RU" sz="1600" b="0" i="0" u="none" strike="noStrike" cap="none" normalizeH="0" baseline="0" smtClean="0">
                          <a:ln>
                            <a:noFill/>
                          </a:ln>
                          <a:solidFill>
                            <a:schemeClr val="tx1"/>
                          </a:solidFill>
                          <a:effectLst/>
                          <a:latin typeface="Arial" pitchFamily="34" charset="0"/>
                        </a:rPr>
                        <a:t> территории, тыс. км</a:t>
                      </a:r>
                      <a:r>
                        <a:rPr kumimoji="0" lang="ru-RU" sz="1600" b="0" i="0" u="none" strike="noStrike" cap="none" normalizeH="0" baseline="3000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9">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Численность населения по годам, тыс. чел.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11163">
                <a:tc vMerge="1">
                  <a:txBody>
                    <a:bodyPr/>
                    <a:lstStyle/>
                    <a:p>
                      <a:endParaRPr lang="ru-RU"/>
                    </a:p>
                  </a:txBody>
                  <a:tcPr/>
                </a:tc>
                <a:tc v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всего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городского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сельского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412750">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Ивановская обл.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1195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1088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1036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985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Республика Тыва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Ростовская обл.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4482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4454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4276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3042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2857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1440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1443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1419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Магаданская обл.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82" name="Rectangle 82"/>
          <p:cNvSpPr>
            <a:spLocks noChangeArrowheads="1"/>
          </p:cNvSpPr>
          <p:nvPr/>
        </p:nvSpPr>
        <p:spPr bwMode="auto">
          <a:xfrm>
            <a:off x="250825" y="4221163"/>
            <a:ext cx="8642350" cy="191770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2.7</a:t>
            </a:r>
            <a:r>
              <a:rPr lang="ru-RU" sz="2400" b="1">
                <a:solidFill>
                  <a:srgbClr val="000066"/>
                </a:solidFill>
                <a:latin typeface="Arial" pitchFamily="34" charset="0"/>
              </a:rPr>
              <a:t> Используя данные таблицы, определите в каком из перечисленных регионов за период с 1995 по 2007 гг. наблюдался рост численности всего населения.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Ивановская </a:t>
            </a:r>
            <a:r>
              <a:rPr lang="ru-RU" sz="2000" b="1">
                <a:solidFill>
                  <a:srgbClr val="003300"/>
                </a:solidFill>
                <a:latin typeface="Arial" pitchFamily="34" charset="0"/>
              </a:rPr>
              <a:t>область</a:t>
            </a:r>
            <a:r>
              <a:rPr lang="ru-RU" sz="2400" b="1">
                <a:solidFill>
                  <a:srgbClr val="003300"/>
                </a:solidFill>
                <a:latin typeface="Arial" pitchFamily="34" charset="0"/>
              </a:rPr>
              <a:t>;       </a:t>
            </a:r>
            <a:r>
              <a:rPr lang="ru-RU" sz="2400" b="1">
                <a:solidFill>
                  <a:srgbClr val="CC0000"/>
                </a:solidFill>
                <a:latin typeface="Arial" pitchFamily="34" charset="0"/>
              </a:rPr>
              <a:t>2)</a:t>
            </a:r>
            <a:r>
              <a:rPr lang="ru-RU" sz="2400" b="1">
                <a:solidFill>
                  <a:srgbClr val="003300"/>
                </a:solidFill>
                <a:latin typeface="Arial" pitchFamily="34" charset="0"/>
              </a:rPr>
              <a:t> Республика Тыва;</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Ростовская </a:t>
            </a:r>
            <a:r>
              <a:rPr lang="ru-RU" sz="2000" b="1">
                <a:solidFill>
                  <a:srgbClr val="003300"/>
                </a:solidFill>
                <a:latin typeface="Arial" pitchFamily="34" charset="0"/>
              </a:rPr>
              <a:t>область</a:t>
            </a:r>
            <a:r>
              <a:rPr lang="ru-RU" sz="2400" b="1">
                <a:solidFill>
                  <a:srgbClr val="003300"/>
                </a:solidFill>
                <a:latin typeface="Arial" pitchFamily="34" charset="0"/>
              </a:rPr>
              <a:t>;        </a:t>
            </a:r>
            <a:r>
              <a:rPr lang="ru-RU" sz="2400" b="1">
                <a:solidFill>
                  <a:srgbClr val="CC0000"/>
                </a:solidFill>
                <a:latin typeface="Arial" pitchFamily="34" charset="0"/>
              </a:rPr>
              <a:t>4) </a:t>
            </a:r>
            <a:r>
              <a:rPr lang="ru-RU" sz="2400" b="1">
                <a:solidFill>
                  <a:srgbClr val="003300"/>
                </a:solidFill>
                <a:latin typeface="Arial" pitchFamily="34" charset="0"/>
              </a:rPr>
              <a:t>Магаданская </a:t>
            </a:r>
            <a:r>
              <a:rPr lang="ru-RU" sz="2000" b="1">
                <a:solidFill>
                  <a:srgbClr val="003300"/>
                </a:solidFill>
                <a:latin typeface="Arial" pitchFamily="34" charset="0"/>
              </a:rPr>
              <a:t>область</a:t>
            </a:r>
            <a:r>
              <a:rPr lang="ru-RU" sz="2400" b="1">
                <a:solidFill>
                  <a:srgbClr val="003300"/>
                </a:solidFill>
                <a:latin typeface="Arial" pitchFamily="34" charset="0"/>
              </a:rPr>
              <a:t>.</a:t>
            </a:r>
          </a:p>
        </p:txBody>
      </p:sp>
      <p:sp>
        <p:nvSpPr>
          <p:cNvPr id="25691" name="Rectangle 91"/>
          <p:cNvSpPr>
            <a:spLocks noChangeArrowheads="1"/>
          </p:cNvSpPr>
          <p:nvPr/>
        </p:nvSpPr>
        <p:spPr bwMode="auto">
          <a:xfrm>
            <a:off x="8388350" y="55895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569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712" name="Group 88"/>
          <p:cNvGraphicFramePr>
            <a:graphicFrameLocks noGrp="1"/>
          </p:cNvGraphicFramePr>
          <p:nvPr>
            <p:ph/>
          </p:nvPr>
        </p:nvGraphicFramePr>
        <p:xfrm>
          <a:off x="179388" y="260350"/>
          <a:ext cx="8640762" cy="3551556"/>
        </p:xfrm>
        <a:graphic>
          <a:graphicData uri="http://schemas.openxmlformats.org/drawingml/2006/table">
            <a:tbl>
              <a:tblPr/>
              <a:tblGrid>
                <a:gridCol w="1543050"/>
                <a:gridCol w="977900"/>
                <a:gridCol w="611187"/>
                <a:gridCol w="727075"/>
                <a:gridCol w="617538"/>
                <a:gridCol w="771525"/>
                <a:gridCol w="657225"/>
                <a:gridCol w="647700"/>
                <a:gridCol w="647700"/>
                <a:gridCol w="654050"/>
                <a:gridCol w="785812"/>
              </a:tblGrid>
              <a:tr h="411163">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регион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S</a:t>
                      </a:r>
                      <a:r>
                        <a:rPr kumimoji="0" lang="ru-RU" sz="1600" b="0" i="0" u="none" strike="noStrike" cap="none" normalizeH="0" baseline="0" smtClean="0">
                          <a:ln>
                            <a:noFill/>
                          </a:ln>
                          <a:solidFill>
                            <a:schemeClr val="tx1"/>
                          </a:solidFill>
                          <a:effectLst/>
                          <a:latin typeface="Arial" pitchFamily="34" charset="0"/>
                        </a:rPr>
                        <a:t> территории, тыс. км</a:t>
                      </a:r>
                      <a:r>
                        <a:rPr kumimoji="0" lang="ru-RU" sz="1600" b="0" i="0" u="none" strike="noStrike" cap="none" normalizeH="0" baseline="3000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9">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Численность населения по годам, тыс. чел.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11163">
                <a:tc vMerge="1">
                  <a:txBody>
                    <a:bodyPr/>
                    <a:lstStyle/>
                    <a:p>
                      <a:endParaRPr lang="ru-RU"/>
                    </a:p>
                  </a:txBody>
                  <a:tcPr/>
                </a:tc>
                <a:tc v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всего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городского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сельского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412750">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Новосибирс-кая область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2730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2725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2670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691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675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Чувашская Республика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1346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1334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Республика Алтай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Новгородская область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660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467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706" name="Rectangle 82"/>
          <p:cNvSpPr>
            <a:spLocks noChangeArrowheads="1"/>
          </p:cNvSpPr>
          <p:nvPr/>
        </p:nvSpPr>
        <p:spPr bwMode="auto">
          <a:xfrm>
            <a:off x="250825" y="4149725"/>
            <a:ext cx="8497888" cy="2282825"/>
          </a:xfrm>
          <a:prstGeom prst="rect">
            <a:avLst/>
          </a:prstGeom>
          <a:noFill/>
          <a:ln w="9525">
            <a:noFill/>
            <a:miter lim="800000"/>
            <a:headEnd/>
            <a:tailEnd/>
          </a:ln>
          <a:effectLst/>
        </p:spPr>
        <p:txBody>
          <a:bodyPr>
            <a:spAutoFit/>
          </a:bodyPr>
          <a:lstStyle/>
          <a:p>
            <a:r>
              <a:rPr lang="ru-RU" sz="2400" b="1">
                <a:solidFill>
                  <a:srgbClr val="FF0000"/>
                </a:solidFill>
                <a:latin typeface="Arial" pitchFamily="34" charset="0"/>
              </a:rPr>
              <a:t>3.7</a:t>
            </a:r>
            <a:r>
              <a:rPr lang="ru-RU" sz="2400" b="1">
                <a:solidFill>
                  <a:srgbClr val="000066"/>
                </a:solidFill>
                <a:latin typeface="Arial" pitchFamily="34" charset="0"/>
              </a:rPr>
              <a:t> Используя данные таблицы, определите в каком из перечисленных регионов за период с 1995 по 2007 гг. наблюдался рост численности городского населения.</a:t>
            </a:r>
          </a:p>
          <a:p>
            <a:pPr lvl="1"/>
            <a:r>
              <a:rPr lang="ru-RU" sz="2400" b="1">
                <a:solidFill>
                  <a:srgbClr val="CC0000"/>
                </a:solidFill>
                <a:latin typeface="Arial" pitchFamily="34" charset="0"/>
              </a:rPr>
              <a:t>1)</a:t>
            </a:r>
            <a:r>
              <a:rPr lang="ru-RU" sz="2400" b="1">
                <a:solidFill>
                  <a:srgbClr val="003300"/>
                </a:solidFill>
                <a:latin typeface="Arial" pitchFamily="34" charset="0"/>
              </a:rPr>
              <a:t> Новосибирская </a:t>
            </a:r>
            <a:r>
              <a:rPr lang="ru-RU" sz="2000" b="1">
                <a:solidFill>
                  <a:srgbClr val="003300"/>
                </a:solidFill>
                <a:latin typeface="Arial" pitchFamily="34" charset="0"/>
              </a:rPr>
              <a:t>область</a:t>
            </a:r>
            <a:r>
              <a:rPr lang="ru-RU" sz="2400" b="1">
                <a:solidFill>
                  <a:srgbClr val="003300"/>
                </a:solidFill>
                <a:latin typeface="Arial" pitchFamily="34" charset="0"/>
              </a:rPr>
              <a:t>; </a:t>
            </a:r>
            <a:r>
              <a:rPr lang="ru-RU" sz="2400" b="1">
                <a:solidFill>
                  <a:srgbClr val="CC0000"/>
                </a:solidFill>
                <a:latin typeface="Arial" pitchFamily="34" charset="0"/>
              </a:rPr>
              <a:t>2)</a:t>
            </a:r>
            <a:r>
              <a:rPr lang="ru-RU" sz="2400" b="1">
                <a:solidFill>
                  <a:srgbClr val="003300"/>
                </a:solidFill>
                <a:latin typeface="Arial" pitchFamily="34" charset="0"/>
              </a:rPr>
              <a:t> Чувашская </a:t>
            </a:r>
            <a:r>
              <a:rPr lang="ru-RU" sz="2000" b="1">
                <a:solidFill>
                  <a:srgbClr val="003300"/>
                </a:solidFill>
                <a:latin typeface="Arial" pitchFamily="34" charset="0"/>
              </a:rPr>
              <a:t>Республика</a:t>
            </a:r>
            <a:r>
              <a:rPr lang="ru-RU" sz="2400" b="1">
                <a:solidFill>
                  <a:srgbClr val="003300"/>
                </a:solidFill>
                <a:latin typeface="Arial" pitchFamily="34" charset="0"/>
              </a:rPr>
              <a:t>;</a:t>
            </a:r>
          </a:p>
          <a:p>
            <a:pPr lvl="1"/>
            <a:r>
              <a:rPr lang="ru-RU" sz="2400" b="1">
                <a:solidFill>
                  <a:srgbClr val="CC0000"/>
                </a:solidFill>
                <a:latin typeface="Arial" pitchFamily="34" charset="0"/>
              </a:rPr>
              <a:t>3)</a:t>
            </a:r>
            <a:r>
              <a:rPr lang="ru-RU" sz="2400" b="1">
                <a:solidFill>
                  <a:srgbClr val="003300"/>
                </a:solidFill>
                <a:latin typeface="Arial" pitchFamily="34" charset="0"/>
              </a:rPr>
              <a:t> </a:t>
            </a:r>
            <a:r>
              <a:rPr lang="ru-RU" sz="2000" b="1">
                <a:solidFill>
                  <a:srgbClr val="003300"/>
                </a:solidFill>
                <a:latin typeface="Arial" pitchFamily="34" charset="0"/>
              </a:rPr>
              <a:t>Республика </a:t>
            </a:r>
            <a:r>
              <a:rPr lang="ru-RU" sz="2400" b="1">
                <a:solidFill>
                  <a:srgbClr val="003300"/>
                </a:solidFill>
                <a:latin typeface="Arial" pitchFamily="34" charset="0"/>
              </a:rPr>
              <a:t>Алтай;             </a:t>
            </a:r>
            <a:r>
              <a:rPr lang="ru-RU" sz="2400" b="1">
                <a:solidFill>
                  <a:srgbClr val="CC0000"/>
                </a:solidFill>
                <a:latin typeface="Arial" pitchFamily="34" charset="0"/>
              </a:rPr>
              <a:t>4) </a:t>
            </a:r>
            <a:r>
              <a:rPr lang="ru-RU" sz="2400" b="1">
                <a:solidFill>
                  <a:srgbClr val="003300"/>
                </a:solidFill>
                <a:latin typeface="Arial" pitchFamily="34" charset="0"/>
              </a:rPr>
              <a:t>Новгородская </a:t>
            </a:r>
            <a:r>
              <a:rPr lang="ru-RU" sz="2000" b="1">
                <a:solidFill>
                  <a:srgbClr val="003300"/>
                </a:solidFill>
                <a:latin typeface="Arial" pitchFamily="34" charset="0"/>
              </a:rPr>
              <a:t>область</a:t>
            </a:r>
            <a:r>
              <a:rPr lang="ru-RU" sz="2400" b="1">
                <a:solidFill>
                  <a:srgbClr val="003300"/>
                </a:solidFill>
                <a:latin typeface="Arial" pitchFamily="34" charset="0"/>
              </a:rPr>
              <a:t>.</a:t>
            </a:r>
          </a:p>
        </p:txBody>
      </p:sp>
      <p:sp>
        <p:nvSpPr>
          <p:cNvPr id="26713" name="Rectangle 89"/>
          <p:cNvSpPr>
            <a:spLocks noChangeArrowheads="1"/>
          </p:cNvSpPr>
          <p:nvPr/>
        </p:nvSpPr>
        <p:spPr bwMode="auto">
          <a:xfrm>
            <a:off x="8388350" y="486886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671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37" name="Group 89"/>
          <p:cNvGraphicFramePr>
            <a:graphicFrameLocks noGrp="1"/>
          </p:cNvGraphicFramePr>
          <p:nvPr>
            <p:ph/>
          </p:nvPr>
        </p:nvGraphicFramePr>
        <p:xfrm>
          <a:off x="179388" y="260350"/>
          <a:ext cx="8640762" cy="3382011"/>
        </p:xfrm>
        <a:graphic>
          <a:graphicData uri="http://schemas.openxmlformats.org/drawingml/2006/table">
            <a:tbl>
              <a:tblPr/>
              <a:tblGrid>
                <a:gridCol w="1543050"/>
                <a:gridCol w="977900"/>
                <a:gridCol w="611187"/>
                <a:gridCol w="727075"/>
                <a:gridCol w="617538"/>
                <a:gridCol w="771525"/>
                <a:gridCol w="657225"/>
                <a:gridCol w="647700"/>
                <a:gridCol w="647700"/>
                <a:gridCol w="654050"/>
                <a:gridCol w="785812"/>
              </a:tblGrid>
              <a:tr h="411163">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регион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S</a:t>
                      </a:r>
                      <a:r>
                        <a:rPr kumimoji="0" lang="ru-RU" sz="1600" b="0" i="0" u="none" strike="noStrike" cap="none" normalizeH="0" baseline="0" smtClean="0">
                          <a:ln>
                            <a:noFill/>
                          </a:ln>
                          <a:solidFill>
                            <a:schemeClr val="tx1"/>
                          </a:solidFill>
                          <a:effectLst/>
                          <a:latin typeface="Arial" pitchFamily="34" charset="0"/>
                        </a:rPr>
                        <a:t> территории, тыс. км</a:t>
                      </a:r>
                      <a:r>
                        <a:rPr kumimoji="0" lang="ru-RU" sz="1600" b="0" i="0" u="none" strike="noStrike" cap="none" normalizeH="0" baseline="3000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9">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Численность населения по годам, тыс. чел.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11163">
                <a:tc vMerge="1">
                  <a:txBody>
                    <a:bodyPr/>
                    <a:lstStyle/>
                    <a:p>
                      <a:endParaRPr lang="ru-RU"/>
                    </a:p>
                  </a:txBody>
                  <a:tcPr/>
                </a:tc>
                <a:tc v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всего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городского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сельского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412750">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Омская обл.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2136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1457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1402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624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Чувашская республика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1346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1334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Республика Дагестан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2443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2660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945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1134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1403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1526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Ивановская область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1195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1036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983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730" name="Rectangle 82"/>
          <p:cNvSpPr>
            <a:spLocks noChangeArrowheads="1"/>
          </p:cNvSpPr>
          <p:nvPr/>
        </p:nvSpPr>
        <p:spPr bwMode="auto">
          <a:xfrm>
            <a:off x="250825" y="3933825"/>
            <a:ext cx="8497888" cy="2282825"/>
          </a:xfrm>
          <a:prstGeom prst="rect">
            <a:avLst/>
          </a:prstGeom>
          <a:noFill/>
          <a:ln w="9525">
            <a:noFill/>
            <a:miter lim="800000"/>
            <a:headEnd/>
            <a:tailEnd/>
          </a:ln>
          <a:effectLst/>
        </p:spPr>
        <p:txBody>
          <a:bodyPr>
            <a:spAutoFit/>
          </a:bodyPr>
          <a:lstStyle/>
          <a:p>
            <a:r>
              <a:rPr lang="ru-RU" sz="2400" b="1">
                <a:solidFill>
                  <a:srgbClr val="FF0000"/>
                </a:solidFill>
                <a:latin typeface="Arial" pitchFamily="34" charset="0"/>
              </a:rPr>
              <a:t>4.7</a:t>
            </a:r>
            <a:r>
              <a:rPr lang="ru-RU" sz="2400" b="1">
                <a:solidFill>
                  <a:srgbClr val="000066"/>
                </a:solidFill>
                <a:latin typeface="Arial" pitchFamily="34" charset="0"/>
              </a:rPr>
              <a:t> Используя данные таблицы, определите в каком из перечисленных регионов за период с 1995 по 2007 гг. наблюдался рост численности сельского населения.</a:t>
            </a:r>
          </a:p>
          <a:p>
            <a:pPr lvl="1"/>
            <a:r>
              <a:rPr lang="ru-RU" sz="2400" b="1">
                <a:solidFill>
                  <a:srgbClr val="CC0000"/>
                </a:solidFill>
                <a:latin typeface="Arial" pitchFamily="34" charset="0"/>
              </a:rPr>
              <a:t>1)</a:t>
            </a:r>
            <a:r>
              <a:rPr lang="ru-RU" sz="2400" b="1">
                <a:solidFill>
                  <a:srgbClr val="003300"/>
                </a:solidFill>
                <a:latin typeface="Arial" pitchFamily="34" charset="0"/>
              </a:rPr>
              <a:t> Омская </a:t>
            </a:r>
            <a:r>
              <a:rPr lang="ru-RU" sz="2000" b="1">
                <a:solidFill>
                  <a:srgbClr val="003300"/>
                </a:solidFill>
                <a:latin typeface="Arial" pitchFamily="34" charset="0"/>
              </a:rPr>
              <a:t>область</a:t>
            </a:r>
            <a:r>
              <a:rPr lang="ru-RU" sz="2400" b="1">
                <a:solidFill>
                  <a:srgbClr val="003300"/>
                </a:solidFill>
                <a:latin typeface="Arial" pitchFamily="34" charset="0"/>
              </a:rPr>
              <a:t>;                </a:t>
            </a:r>
            <a:r>
              <a:rPr lang="ru-RU" sz="2400" b="1">
                <a:solidFill>
                  <a:srgbClr val="CC0000"/>
                </a:solidFill>
                <a:latin typeface="Arial" pitchFamily="34" charset="0"/>
              </a:rPr>
              <a:t>2)</a:t>
            </a:r>
            <a:r>
              <a:rPr lang="ru-RU" sz="2400" b="1">
                <a:solidFill>
                  <a:srgbClr val="003300"/>
                </a:solidFill>
                <a:latin typeface="Arial" pitchFamily="34" charset="0"/>
              </a:rPr>
              <a:t> Чувашская </a:t>
            </a:r>
            <a:r>
              <a:rPr lang="ru-RU" sz="2000" b="1">
                <a:solidFill>
                  <a:srgbClr val="003300"/>
                </a:solidFill>
                <a:latin typeface="Arial" pitchFamily="34" charset="0"/>
              </a:rPr>
              <a:t>Республика</a:t>
            </a:r>
            <a:r>
              <a:rPr lang="ru-RU" sz="2400" b="1">
                <a:solidFill>
                  <a:srgbClr val="003300"/>
                </a:solidFill>
                <a:latin typeface="Arial" pitchFamily="34" charset="0"/>
              </a:rPr>
              <a:t>;</a:t>
            </a:r>
          </a:p>
          <a:p>
            <a:pPr lvl="1"/>
            <a:r>
              <a:rPr lang="ru-RU" sz="2400" b="1">
                <a:solidFill>
                  <a:srgbClr val="CC0000"/>
                </a:solidFill>
                <a:latin typeface="Arial" pitchFamily="34" charset="0"/>
              </a:rPr>
              <a:t>3)</a:t>
            </a:r>
            <a:r>
              <a:rPr lang="ru-RU" sz="2400" b="1">
                <a:solidFill>
                  <a:srgbClr val="003300"/>
                </a:solidFill>
                <a:latin typeface="Arial" pitchFamily="34" charset="0"/>
              </a:rPr>
              <a:t> </a:t>
            </a:r>
            <a:r>
              <a:rPr lang="ru-RU" sz="2000" b="1">
                <a:solidFill>
                  <a:srgbClr val="003300"/>
                </a:solidFill>
                <a:latin typeface="Arial" pitchFamily="34" charset="0"/>
              </a:rPr>
              <a:t>Республика</a:t>
            </a:r>
            <a:r>
              <a:rPr lang="ru-RU" sz="2400" b="1">
                <a:solidFill>
                  <a:srgbClr val="003300"/>
                </a:solidFill>
                <a:latin typeface="Arial" pitchFamily="34" charset="0"/>
              </a:rPr>
              <a:t> Дагестан;        </a:t>
            </a:r>
            <a:r>
              <a:rPr lang="ru-RU" sz="2400" b="1">
                <a:solidFill>
                  <a:srgbClr val="CC0000"/>
                </a:solidFill>
                <a:latin typeface="Arial" pitchFamily="34" charset="0"/>
              </a:rPr>
              <a:t>4) </a:t>
            </a:r>
            <a:r>
              <a:rPr lang="ru-RU" sz="2400" b="1">
                <a:solidFill>
                  <a:srgbClr val="003300"/>
                </a:solidFill>
                <a:latin typeface="Arial" pitchFamily="34" charset="0"/>
              </a:rPr>
              <a:t>Ивановская </a:t>
            </a:r>
            <a:r>
              <a:rPr lang="ru-RU" sz="2000" b="1">
                <a:solidFill>
                  <a:srgbClr val="003300"/>
                </a:solidFill>
                <a:latin typeface="Arial" pitchFamily="34" charset="0"/>
              </a:rPr>
              <a:t>область</a:t>
            </a:r>
            <a:r>
              <a:rPr lang="ru-RU" sz="2400" b="1">
                <a:solidFill>
                  <a:srgbClr val="003300"/>
                </a:solidFill>
                <a:latin typeface="Arial" pitchFamily="34" charset="0"/>
              </a:rPr>
              <a:t>.</a:t>
            </a:r>
          </a:p>
        </p:txBody>
      </p:sp>
      <p:sp>
        <p:nvSpPr>
          <p:cNvPr id="27738" name="Rectangle 90"/>
          <p:cNvSpPr>
            <a:spLocks noChangeArrowheads="1"/>
          </p:cNvSpPr>
          <p:nvPr/>
        </p:nvSpPr>
        <p:spPr bwMode="auto">
          <a:xfrm>
            <a:off x="8388350" y="465296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7738">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857" name="Group 185"/>
          <p:cNvGraphicFramePr>
            <a:graphicFrameLocks noGrp="1"/>
          </p:cNvGraphicFramePr>
          <p:nvPr>
            <p:ph/>
          </p:nvPr>
        </p:nvGraphicFramePr>
        <p:xfrm>
          <a:off x="179388" y="260350"/>
          <a:ext cx="8640762" cy="3795396"/>
        </p:xfrm>
        <a:graphic>
          <a:graphicData uri="http://schemas.openxmlformats.org/drawingml/2006/table">
            <a:tbl>
              <a:tblPr/>
              <a:tblGrid>
                <a:gridCol w="1543050"/>
                <a:gridCol w="977900"/>
                <a:gridCol w="611187"/>
                <a:gridCol w="727075"/>
                <a:gridCol w="617538"/>
                <a:gridCol w="771525"/>
                <a:gridCol w="657225"/>
                <a:gridCol w="647700"/>
                <a:gridCol w="647700"/>
                <a:gridCol w="654050"/>
                <a:gridCol w="785812"/>
              </a:tblGrid>
              <a:tr h="411163">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регион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S</a:t>
                      </a:r>
                      <a:r>
                        <a:rPr kumimoji="0" lang="ru-RU" sz="1600" b="0" i="0" u="none" strike="noStrike" cap="none" normalizeH="0" baseline="0" smtClean="0">
                          <a:ln>
                            <a:noFill/>
                          </a:ln>
                          <a:solidFill>
                            <a:schemeClr val="tx1"/>
                          </a:solidFill>
                          <a:effectLst/>
                          <a:latin typeface="Arial" pitchFamily="34" charset="0"/>
                        </a:rPr>
                        <a:t> территории, тыс. км</a:t>
                      </a:r>
                      <a:r>
                        <a:rPr kumimoji="0" lang="ru-RU" sz="1600" b="0" i="0" u="none" strike="noStrike" cap="none" normalizeH="0" baseline="3000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9">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Численность населения по годам, тыс. чел.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11163">
                <a:tc vMerge="1">
                  <a:txBody>
                    <a:bodyPr/>
                    <a:lstStyle/>
                    <a:p>
                      <a:endParaRPr lang="ru-RU"/>
                    </a:p>
                  </a:txBody>
                  <a:tcPr/>
                </a:tc>
                <a:tc v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всего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городского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сельского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412750">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Республика Коми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1157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1058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975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Чувашская Республика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1346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1334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Кабардино-Балкарская Республика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486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498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Владимирская область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1631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1576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1460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1134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54" name="Rectangle 82"/>
          <p:cNvSpPr>
            <a:spLocks noChangeArrowheads="1"/>
          </p:cNvSpPr>
          <p:nvPr/>
        </p:nvSpPr>
        <p:spPr bwMode="auto">
          <a:xfrm>
            <a:off x="0" y="4149725"/>
            <a:ext cx="9144000" cy="2282825"/>
          </a:xfrm>
          <a:prstGeom prst="rect">
            <a:avLst/>
          </a:prstGeom>
          <a:noFill/>
          <a:ln w="9525">
            <a:noFill/>
            <a:miter lim="800000"/>
            <a:headEnd/>
            <a:tailEnd/>
          </a:ln>
          <a:effectLst/>
        </p:spPr>
        <p:txBody>
          <a:bodyPr>
            <a:spAutoFit/>
          </a:bodyPr>
          <a:lstStyle/>
          <a:p>
            <a:r>
              <a:rPr lang="ru-RU" sz="2400" b="1">
                <a:solidFill>
                  <a:srgbClr val="FF0000"/>
                </a:solidFill>
                <a:latin typeface="Arial" pitchFamily="34" charset="0"/>
              </a:rPr>
              <a:t>5.7</a:t>
            </a:r>
            <a:r>
              <a:rPr lang="ru-RU" sz="2400" b="1">
                <a:solidFill>
                  <a:srgbClr val="000066"/>
                </a:solidFill>
                <a:latin typeface="Arial" pitchFamily="34" charset="0"/>
              </a:rPr>
              <a:t> Используя данные таблицы, определите в каком из перечисленных регионов за период с 1995 по 2007 гг. наблюдался рост численности городского населения.</a:t>
            </a:r>
          </a:p>
          <a:p>
            <a:pPr lvl="1"/>
            <a:r>
              <a:rPr lang="ru-RU" sz="2400" b="1">
                <a:solidFill>
                  <a:srgbClr val="CC0000"/>
                </a:solidFill>
                <a:latin typeface="Arial" pitchFamily="34" charset="0"/>
              </a:rPr>
              <a:t>1)</a:t>
            </a:r>
            <a:r>
              <a:rPr lang="ru-RU" sz="2400" b="1">
                <a:solidFill>
                  <a:srgbClr val="003300"/>
                </a:solidFill>
                <a:latin typeface="Arial" pitchFamily="34" charset="0"/>
              </a:rPr>
              <a:t> </a:t>
            </a:r>
            <a:r>
              <a:rPr lang="ru-RU" sz="2000" b="1">
                <a:solidFill>
                  <a:srgbClr val="003300"/>
                </a:solidFill>
                <a:latin typeface="Arial" pitchFamily="34" charset="0"/>
              </a:rPr>
              <a:t>Республика</a:t>
            </a:r>
            <a:r>
              <a:rPr lang="ru-RU" sz="2400" b="1">
                <a:solidFill>
                  <a:srgbClr val="003300"/>
                </a:solidFill>
                <a:latin typeface="Arial" pitchFamily="34" charset="0"/>
              </a:rPr>
              <a:t> Коми;             </a:t>
            </a:r>
            <a:r>
              <a:rPr lang="ru-RU" sz="2400" b="1">
                <a:solidFill>
                  <a:srgbClr val="CC0000"/>
                </a:solidFill>
                <a:latin typeface="Arial" pitchFamily="34" charset="0"/>
              </a:rPr>
              <a:t>2)</a:t>
            </a:r>
            <a:r>
              <a:rPr lang="ru-RU" sz="2400" b="1">
                <a:solidFill>
                  <a:srgbClr val="003300"/>
                </a:solidFill>
                <a:latin typeface="Arial" pitchFamily="34" charset="0"/>
              </a:rPr>
              <a:t> Чувашская </a:t>
            </a:r>
            <a:r>
              <a:rPr lang="ru-RU" sz="2000" b="1">
                <a:solidFill>
                  <a:srgbClr val="003300"/>
                </a:solidFill>
                <a:latin typeface="Arial" pitchFamily="34" charset="0"/>
              </a:rPr>
              <a:t>Республика</a:t>
            </a:r>
            <a:r>
              <a:rPr lang="ru-RU" sz="2400" b="1">
                <a:solidFill>
                  <a:srgbClr val="003300"/>
                </a:solidFill>
                <a:latin typeface="Arial" pitchFamily="34" charset="0"/>
              </a:rPr>
              <a:t>;</a:t>
            </a:r>
          </a:p>
          <a:p>
            <a:pPr lvl="1"/>
            <a:r>
              <a:rPr lang="ru-RU" sz="2400" b="1">
                <a:solidFill>
                  <a:srgbClr val="CC0000"/>
                </a:solidFill>
                <a:latin typeface="Arial" pitchFamily="34" charset="0"/>
              </a:rPr>
              <a:t>3)</a:t>
            </a:r>
            <a:r>
              <a:rPr lang="ru-RU" sz="2400" b="1">
                <a:solidFill>
                  <a:srgbClr val="003300"/>
                </a:solidFill>
                <a:latin typeface="Arial" pitchFamily="34" charset="0"/>
              </a:rPr>
              <a:t> Кабардино-Балкарская </a:t>
            </a:r>
            <a:r>
              <a:rPr lang="ru-RU" sz="2400" b="1">
                <a:solidFill>
                  <a:srgbClr val="CC0000"/>
                </a:solidFill>
                <a:latin typeface="Arial" pitchFamily="34" charset="0"/>
              </a:rPr>
              <a:t>4) </a:t>
            </a:r>
            <a:r>
              <a:rPr lang="ru-RU" sz="2400" b="1">
                <a:solidFill>
                  <a:srgbClr val="003300"/>
                </a:solidFill>
                <a:latin typeface="Arial" pitchFamily="34" charset="0"/>
              </a:rPr>
              <a:t>Владимирская </a:t>
            </a:r>
            <a:r>
              <a:rPr lang="ru-RU" sz="2000" b="1">
                <a:solidFill>
                  <a:srgbClr val="003300"/>
                </a:solidFill>
                <a:latin typeface="Arial" pitchFamily="34" charset="0"/>
              </a:rPr>
              <a:t>область</a:t>
            </a:r>
            <a:r>
              <a:rPr lang="ru-RU" sz="2400" b="1">
                <a:solidFill>
                  <a:srgbClr val="003300"/>
                </a:solidFill>
                <a:latin typeface="Arial" pitchFamily="34" charset="0"/>
              </a:rPr>
              <a:t>.</a:t>
            </a:r>
          </a:p>
          <a:p>
            <a:pPr lvl="1"/>
            <a:r>
              <a:rPr lang="ru-RU" sz="2000" b="1">
                <a:solidFill>
                  <a:srgbClr val="003300"/>
                </a:solidFill>
                <a:latin typeface="Arial" pitchFamily="34" charset="0"/>
              </a:rPr>
              <a:t>Республика</a:t>
            </a:r>
            <a:r>
              <a:rPr lang="ru-RU" sz="2400" b="1">
                <a:solidFill>
                  <a:srgbClr val="003300"/>
                </a:solidFill>
                <a:latin typeface="Arial" pitchFamily="34" charset="0"/>
              </a:rPr>
              <a:t>; </a:t>
            </a:r>
          </a:p>
        </p:txBody>
      </p:sp>
      <p:sp>
        <p:nvSpPr>
          <p:cNvPr id="28910" name="Rectangle 238"/>
          <p:cNvSpPr>
            <a:spLocks noChangeArrowheads="1"/>
          </p:cNvSpPr>
          <p:nvPr/>
        </p:nvSpPr>
        <p:spPr bwMode="auto">
          <a:xfrm>
            <a:off x="8388350" y="530066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891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50" name="Rectangle 82"/>
          <p:cNvSpPr>
            <a:spLocks noChangeArrowheads="1"/>
          </p:cNvSpPr>
          <p:nvPr/>
        </p:nvSpPr>
        <p:spPr bwMode="auto">
          <a:xfrm>
            <a:off x="323850" y="4581525"/>
            <a:ext cx="8497888" cy="191770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6.7</a:t>
            </a:r>
            <a:r>
              <a:rPr lang="ru-RU" sz="2400" b="1">
                <a:solidFill>
                  <a:srgbClr val="000066"/>
                </a:solidFill>
                <a:latin typeface="Arial" pitchFamily="34" charset="0"/>
              </a:rPr>
              <a:t> Используя данные таблицы, определите, какой экономический район имеет самую большую численность населения.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Центральный;                  </a:t>
            </a:r>
            <a:r>
              <a:rPr lang="ru-RU" sz="2400" b="1">
                <a:solidFill>
                  <a:srgbClr val="CC0000"/>
                </a:solidFill>
                <a:latin typeface="Arial" pitchFamily="34" charset="0"/>
              </a:rPr>
              <a:t>2)</a:t>
            </a:r>
            <a:r>
              <a:rPr lang="ru-RU" sz="2400" b="1">
                <a:solidFill>
                  <a:srgbClr val="003300"/>
                </a:solidFill>
                <a:latin typeface="Arial" pitchFamily="34" charset="0"/>
              </a:rPr>
              <a:t> Западно-Сибирский;</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Восточно-Сибирский;     </a:t>
            </a:r>
            <a:r>
              <a:rPr lang="ru-RU" sz="2400" b="1">
                <a:solidFill>
                  <a:srgbClr val="CC0000"/>
                </a:solidFill>
                <a:latin typeface="Arial" pitchFamily="34" charset="0"/>
              </a:rPr>
              <a:t>4) </a:t>
            </a:r>
            <a:r>
              <a:rPr lang="ru-RU" sz="2400" b="1">
                <a:solidFill>
                  <a:srgbClr val="003300"/>
                </a:solidFill>
                <a:latin typeface="Arial" pitchFamily="34" charset="0"/>
              </a:rPr>
              <a:t>Уральский. </a:t>
            </a:r>
          </a:p>
        </p:txBody>
      </p:sp>
      <p:graphicFrame>
        <p:nvGraphicFramePr>
          <p:cNvPr id="33185" name="Group 417"/>
          <p:cNvGraphicFramePr>
            <a:graphicFrameLocks noGrp="1"/>
          </p:cNvGraphicFramePr>
          <p:nvPr>
            <p:ph/>
          </p:nvPr>
        </p:nvGraphicFramePr>
        <p:xfrm>
          <a:off x="250825" y="274638"/>
          <a:ext cx="8713788" cy="4006851"/>
        </p:xfrm>
        <a:graphic>
          <a:graphicData uri="http://schemas.openxmlformats.org/drawingml/2006/table">
            <a:tbl>
              <a:tblPr/>
              <a:tblGrid>
                <a:gridCol w="1670050"/>
                <a:gridCol w="608013"/>
                <a:gridCol w="606425"/>
                <a:gridCol w="608012"/>
                <a:gridCol w="684213"/>
                <a:gridCol w="649287"/>
                <a:gridCol w="574675"/>
                <a:gridCol w="596900"/>
                <a:gridCol w="606425"/>
                <a:gridCol w="682625"/>
                <a:gridCol w="706438"/>
                <a:gridCol w="720725"/>
              </a:tblGrid>
              <a:tr h="1425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Экономические районы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Центральный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Северо-Западный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Волго-Вятский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Центрально-Черноземный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Поволжский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Уральский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Северо-Кавказский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Западно-Сибирский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Восточно-Сибирский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Дальневосточный</a:t>
                      </a:r>
                    </a:p>
                  </a:txBody>
                  <a:tcPr vert="eaVert"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Площадь, тыс. км</a:t>
                      </a:r>
                      <a:r>
                        <a:rPr kumimoji="0" lang="ru-RU" sz="1600" b="0" i="0" u="none" strike="noStrike" cap="none" normalizeH="0" baseline="3000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824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2427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4123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6216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Население, млн. чел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Промышленность,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Сельское хозяйство,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186" name="Rectangle 418"/>
          <p:cNvSpPr>
            <a:spLocks noChangeArrowheads="1"/>
          </p:cNvSpPr>
          <p:nvPr/>
        </p:nvSpPr>
        <p:spPr bwMode="auto">
          <a:xfrm>
            <a:off x="8388350" y="479742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3186">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23850" y="4581525"/>
            <a:ext cx="8497888" cy="191770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7.7</a:t>
            </a:r>
            <a:r>
              <a:rPr lang="ru-RU" sz="2400" b="1">
                <a:solidFill>
                  <a:srgbClr val="000066"/>
                </a:solidFill>
                <a:latin typeface="Arial" pitchFamily="34" charset="0"/>
              </a:rPr>
              <a:t> Используя данные таблицы, определите, какой из перечисленных экономических районов имеет самую большую площадь территории.</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Центрально-Черноземный;  </a:t>
            </a:r>
            <a:r>
              <a:rPr lang="ru-RU" sz="2400" b="1">
                <a:solidFill>
                  <a:srgbClr val="CC0000"/>
                </a:solidFill>
                <a:latin typeface="Arial" pitchFamily="34" charset="0"/>
              </a:rPr>
              <a:t>2)</a:t>
            </a:r>
            <a:r>
              <a:rPr lang="ru-RU" sz="2400" b="1">
                <a:solidFill>
                  <a:srgbClr val="003300"/>
                </a:solidFill>
                <a:latin typeface="Arial" pitchFamily="34" charset="0"/>
              </a:rPr>
              <a:t> Волго-Вятский;</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Северо-Западный;                 </a:t>
            </a:r>
            <a:r>
              <a:rPr lang="ru-RU" sz="2400" b="1">
                <a:solidFill>
                  <a:srgbClr val="CC0000"/>
                </a:solidFill>
                <a:latin typeface="Arial" pitchFamily="34" charset="0"/>
              </a:rPr>
              <a:t>4) </a:t>
            </a:r>
            <a:r>
              <a:rPr lang="ru-RU" sz="2400" b="1">
                <a:solidFill>
                  <a:srgbClr val="003300"/>
                </a:solidFill>
                <a:latin typeface="Arial" pitchFamily="34" charset="0"/>
              </a:rPr>
              <a:t>Поволжский. </a:t>
            </a:r>
          </a:p>
        </p:txBody>
      </p:sp>
      <p:graphicFrame>
        <p:nvGraphicFramePr>
          <p:cNvPr id="34819" name="Group 3"/>
          <p:cNvGraphicFramePr>
            <a:graphicFrameLocks noGrp="1"/>
          </p:cNvGraphicFramePr>
          <p:nvPr>
            <p:ph/>
          </p:nvPr>
        </p:nvGraphicFramePr>
        <p:xfrm>
          <a:off x="250825" y="274638"/>
          <a:ext cx="8713788" cy="4006851"/>
        </p:xfrm>
        <a:graphic>
          <a:graphicData uri="http://schemas.openxmlformats.org/drawingml/2006/table">
            <a:tbl>
              <a:tblPr/>
              <a:tblGrid>
                <a:gridCol w="1670050"/>
                <a:gridCol w="608013"/>
                <a:gridCol w="606425"/>
                <a:gridCol w="608012"/>
                <a:gridCol w="684213"/>
                <a:gridCol w="649287"/>
                <a:gridCol w="574675"/>
                <a:gridCol w="596900"/>
                <a:gridCol w="606425"/>
                <a:gridCol w="682625"/>
                <a:gridCol w="706438"/>
                <a:gridCol w="720725"/>
              </a:tblGrid>
              <a:tr h="1425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Экономические районы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Центральный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Северо-Западный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Волго-Вятский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Центрально-Черноземный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Поволжский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Уральский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Северо-Кавказский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Западно-Сибирский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Восточно-Сибирский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Дальневосточный</a:t>
                      </a:r>
                    </a:p>
                  </a:txBody>
                  <a:tcPr vert="eaVert"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Площадь, тыс. км</a:t>
                      </a:r>
                      <a:r>
                        <a:rPr kumimoji="0" lang="ru-RU" sz="1600" b="0" i="0" u="none" strike="noStrike" cap="none" normalizeH="0" baseline="3000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824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2427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4123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6216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Население, млн. чел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Промышленность,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Сельское хозяйство,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99" name="Rectangle 83"/>
          <p:cNvSpPr>
            <a:spLocks noChangeArrowheads="1"/>
          </p:cNvSpPr>
          <p:nvPr/>
        </p:nvSpPr>
        <p:spPr bwMode="auto">
          <a:xfrm>
            <a:off x="8316913" y="522922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4899">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79388" y="4581525"/>
            <a:ext cx="8785225" cy="191770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8.7</a:t>
            </a:r>
            <a:r>
              <a:rPr lang="ru-RU" sz="2400" b="1">
                <a:solidFill>
                  <a:srgbClr val="000066"/>
                </a:solidFill>
                <a:latin typeface="Arial" pitchFamily="34" charset="0"/>
              </a:rPr>
              <a:t> Используя данные таблицы, определите, какой экономический район имеет наименьшую численность населения.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Северо-Западный;        </a:t>
            </a:r>
            <a:r>
              <a:rPr lang="ru-RU" sz="2400" b="1">
                <a:solidFill>
                  <a:srgbClr val="CC0000"/>
                </a:solidFill>
                <a:latin typeface="Arial" pitchFamily="34" charset="0"/>
              </a:rPr>
              <a:t>2)</a:t>
            </a:r>
            <a:r>
              <a:rPr lang="ru-RU" sz="2400" b="1">
                <a:solidFill>
                  <a:srgbClr val="003300"/>
                </a:solidFill>
                <a:latin typeface="Arial" pitchFamily="34" charset="0"/>
              </a:rPr>
              <a:t> Западно-Сибирский;</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Восточно-Сибирский;  </a:t>
            </a:r>
            <a:r>
              <a:rPr lang="ru-RU" sz="2400" b="1">
                <a:solidFill>
                  <a:srgbClr val="CC0000"/>
                </a:solidFill>
                <a:latin typeface="Arial" pitchFamily="34" charset="0"/>
              </a:rPr>
              <a:t>4) </a:t>
            </a:r>
            <a:r>
              <a:rPr lang="ru-RU" sz="2400" b="1">
                <a:solidFill>
                  <a:srgbClr val="003300"/>
                </a:solidFill>
                <a:latin typeface="Arial" pitchFamily="34" charset="0"/>
              </a:rPr>
              <a:t>Дальневосточный. </a:t>
            </a:r>
          </a:p>
        </p:txBody>
      </p:sp>
      <p:graphicFrame>
        <p:nvGraphicFramePr>
          <p:cNvPr id="35843" name="Group 3"/>
          <p:cNvGraphicFramePr>
            <a:graphicFrameLocks noGrp="1"/>
          </p:cNvGraphicFramePr>
          <p:nvPr>
            <p:ph/>
          </p:nvPr>
        </p:nvGraphicFramePr>
        <p:xfrm>
          <a:off x="250825" y="274638"/>
          <a:ext cx="8713788" cy="4006851"/>
        </p:xfrm>
        <a:graphic>
          <a:graphicData uri="http://schemas.openxmlformats.org/drawingml/2006/table">
            <a:tbl>
              <a:tblPr/>
              <a:tblGrid>
                <a:gridCol w="1670050"/>
                <a:gridCol w="608013"/>
                <a:gridCol w="606425"/>
                <a:gridCol w="608012"/>
                <a:gridCol w="684213"/>
                <a:gridCol w="649287"/>
                <a:gridCol w="574675"/>
                <a:gridCol w="596900"/>
                <a:gridCol w="606425"/>
                <a:gridCol w="682625"/>
                <a:gridCol w="706438"/>
                <a:gridCol w="720725"/>
              </a:tblGrid>
              <a:tr h="1425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Экономические районы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Центральный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Северо-Западный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Волго-Вятский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Центрально-Черноземный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Поволжский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Уральский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Северо-Кавказский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Западно-Сибирский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Восточно-Сибирский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Дальневосточный</a:t>
                      </a:r>
                    </a:p>
                  </a:txBody>
                  <a:tcPr vert="eaVert"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Площадь, тыс. км</a:t>
                      </a:r>
                      <a:r>
                        <a:rPr kumimoji="0" lang="ru-RU" sz="1600" b="0" i="0" u="none" strike="noStrike" cap="none" normalizeH="0" baseline="3000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824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2427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4123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6216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Население, млн. чел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Промышленность,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Сельское хозяйство,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923" name="Rectangle 83"/>
          <p:cNvSpPr>
            <a:spLocks noChangeArrowheads="1"/>
          </p:cNvSpPr>
          <p:nvPr/>
        </p:nvSpPr>
        <p:spPr bwMode="auto">
          <a:xfrm>
            <a:off x="8316913" y="51577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592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7" name="Group 3"/>
          <p:cNvGraphicFramePr>
            <a:graphicFrameLocks noGrp="1"/>
          </p:cNvGraphicFramePr>
          <p:nvPr>
            <p:ph/>
          </p:nvPr>
        </p:nvGraphicFramePr>
        <p:xfrm>
          <a:off x="250825" y="274638"/>
          <a:ext cx="8713788" cy="4006851"/>
        </p:xfrm>
        <a:graphic>
          <a:graphicData uri="http://schemas.openxmlformats.org/drawingml/2006/table">
            <a:tbl>
              <a:tblPr/>
              <a:tblGrid>
                <a:gridCol w="1670050"/>
                <a:gridCol w="608013"/>
                <a:gridCol w="606425"/>
                <a:gridCol w="608012"/>
                <a:gridCol w="684213"/>
                <a:gridCol w="649287"/>
                <a:gridCol w="574675"/>
                <a:gridCol w="596900"/>
                <a:gridCol w="606425"/>
                <a:gridCol w="682625"/>
                <a:gridCol w="706438"/>
                <a:gridCol w="720725"/>
              </a:tblGrid>
              <a:tr h="1425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Экономические районы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Центральный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Северо-Западный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Волго-Вятский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Центрально-Черноземный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Поволжский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Уральский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Северо-Кавказский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Западно-Сибирский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Восточно-Сибирский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Дальневосточный</a:t>
                      </a:r>
                    </a:p>
                  </a:txBody>
                  <a:tcPr vert="eaVert"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Площадь, тыс. км</a:t>
                      </a:r>
                      <a:r>
                        <a:rPr kumimoji="0" lang="ru-RU" sz="1600" b="0" i="0" u="none" strike="noStrike" cap="none" normalizeH="0" baseline="3000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824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2427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4123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6216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Население, млн. чел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Промышленность,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Сельское хозяйство,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947" name="Rectangle 83"/>
          <p:cNvSpPr>
            <a:spLocks noChangeArrowheads="1"/>
          </p:cNvSpPr>
          <p:nvPr/>
        </p:nvSpPr>
        <p:spPr bwMode="auto">
          <a:xfrm>
            <a:off x="179388" y="4581525"/>
            <a:ext cx="8785225" cy="191770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9.7</a:t>
            </a:r>
            <a:r>
              <a:rPr lang="ru-RU" sz="2400" b="1">
                <a:solidFill>
                  <a:srgbClr val="000066"/>
                </a:solidFill>
                <a:latin typeface="Arial" pitchFamily="34" charset="0"/>
              </a:rPr>
              <a:t> Используя данные таблицы, определите, какой экономический район имеет самую маленькую площадь территории.</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Центрально-Черноземный;  </a:t>
            </a:r>
            <a:r>
              <a:rPr lang="ru-RU" sz="2400" b="1">
                <a:solidFill>
                  <a:srgbClr val="CC0000"/>
                </a:solidFill>
                <a:latin typeface="Arial" pitchFamily="34" charset="0"/>
              </a:rPr>
              <a:t>2)</a:t>
            </a:r>
            <a:r>
              <a:rPr lang="ru-RU" sz="2400" b="1">
                <a:solidFill>
                  <a:srgbClr val="003300"/>
                </a:solidFill>
                <a:latin typeface="Arial" pitchFamily="34" charset="0"/>
              </a:rPr>
              <a:t> Волго-Вятский;</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Северо-Западный;                 </a:t>
            </a:r>
            <a:r>
              <a:rPr lang="ru-RU" sz="2400" b="1">
                <a:solidFill>
                  <a:srgbClr val="CC0000"/>
                </a:solidFill>
                <a:latin typeface="Arial" pitchFamily="34" charset="0"/>
              </a:rPr>
              <a:t>4) </a:t>
            </a:r>
            <a:r>
              <a:rPr lang="ru-RU" sz="2400" b="1">
                <a:solidFill>
                  <a:srgbClr val="003300"/>
                </a:solidFill>
                <a:latin typeface="Arial" pitchFamily="34" charset="0"/>
              </a:rPr>
              <a:t>Поволжский. </a:t>
            </a:r>
          </a:p>
        </p:txBody>
      </p:sp>
      <p:sp>
        <p:nvSpPr>
          <p:cNvPr id="36948" name="Rectangle 84"/>
          <p:cNvSpPr>
            <a:spLocks noChangeArrowheads="1"/>
          </p:cNvSpPr>
          <p:nvPr/>
        </p:nvSpPr>
        <p:spPr bwMode="auto">
          <a:xfrm>
            <a:off x="8316913" y="508476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6948">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250825" y="549275"/>
            <a:ext cx="8713788" cy="556895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4.1</a:t>
            </a:r>
            <a:r>
              <a:rPr lang="ru-RU" sz="2400" b="1">
                <a:solidFill>
                  <a:srgbClr val="000066"/>
                </a:solidFill>
                <a:latin typeface="Arial" pitchFamily="34" charset="0"/>
              </a:rPr>
              <a:t> Как называется материк, на территории которого находится Ниагарский водопад?</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Африка;                </a:t>
            </a:r>
            <a:r>
              <a:rPr lang="ru-RU" sz="2400" b="1">
                <a:solidFill>
                  <a:srgbClr val="CC0000"/>
                </a:solidFill>
                <a:latin typeface="Arial" pitchFamily="34" charset="0"/>
              </a:rPr>
              <a:t>2)</a:t>
            </a:r>
            <a:r>
              <a:rPr lang="ru-RU" sz="2400" b="1">
                <a:solidFill>
                  <a:srgbClr val="003300"/>
                </a:solidFill>
                <a:latin typeface="Arial" pitchFamily="34" charset="0"/>
              </a:rPr>
              <a:t> Северная Америка;</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Австралия;          </a:t>
            </a:r>
            <a:r>
              <a:rPr lang="ru-RU" sz="2400" b="1">
                <a:solidFill>
                  <a:srgbClr val="CC0000"/>
                </a:solidFill>
                <a:latin typeface="Arial" pitchFamily="34" charset="0"/>
              </a:rPr>
              <a:t>4) </a:t>
            </a:r>
            <a:r>
              <a:rPr lang="ru-RU" sz="2400" b="1">
                <a:solidFill>
                  <a:srgbClr val="003300"/>
                </a:solidFill>
                <a:latin typeface="Arial" pitchFamily="34" charset="0"/>
              </a:rPr>
              <a:t>Южная Америка.</a:t>
            </a:r>
          </a:p>
          <a:p>
            <a:pPr marL="800100" lvl="1"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5.1</a:t>
            </a:r>
            <a:r>
              <a:rPr lang="ru-RU" sz="2400" b="1">
                <a:solidFill>
                  <a:srgbClr val="000066"/>
                </a:solidFill>
                <a:latin typeface="Arial" pitchFamily="34" charset="0"/>
              </a:rPr>
              <a:t> У берегов какого из перечисленных материков проходит океаническое течение Гольфстрим?</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Австралия;                     </a:t>
            </a:r>
            <a:r>
              <a:rPr lang="ru-RU" sz="2400" b="1">
                <a:solidFill>
                  <a:srgbClr val="CC0000"/>
                </a:solidFill>
                <a:latin typeface="Arial" pitchFamily="34" charset="0"/>
              </a:rPr>
              <a:t>2)</a:t>
            </a:r>
            <a:r>
              <a:rPr lang="ru-RU" sz="2400" b="1">
                <a:solidFill>
                  <a:srgbClr val="003300"/>
                </a:solidFill>
                <a:latin typeface="Arial" pitchFamily="34" charset="0"/>
              </a:rPr>
              <a:t> Южная Америка;</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Северная</a:t>
            </a:r>
            <a:r>
              <a:rPr lang="ru-RU" sz="2400" b="1">
                <a:solidFill>
                  <a:srgbClr val="CC0000"/>
                </a:solidFill>
                <a:latin typeface="Arial" pitchFamily="34" charset="0"/>
              </a:rPr>
              <a:t> </a:t>
            </a:r>
            <a:r>
              <a:rPr lang="ru-RU" sz="2400" b="1">
                <a:solidFill>
                  <a:srgbClr val="003300"/>
                </a:solidFill>
                <a:latin typeface="Arial" pitchFamily="34" charset="0"/>
              </a:rPr>
              <a:t>Америка;       </a:t>
            </a:r>
            <a:r>
              <a:rPr lang="ru-RU" sz="2400" b="1">
                <a:solidFill>
                  <a:srgbClr val="CC0000"/>
                </a:solidFill>
                <a:latin typeface="Arial" pitchFamily="34" charset="0"/>
              </a:rPr>
              <a:t>4) </a:t>
            </a:r>
            <a:r>
              <a:rPr lang="ru-RU" sz="2400" b="1">
                <a:solidFill>
                  <a:srgbClr val="003300"/>
                </a:solidFill>
                <a:latin typeface="Arial" pitchFamily="34" charset="0"/>
              </a:rPr>
              <a:t>Африка.</a:t>
            </a:r>
          </a:p>
          <a:p>
            <a:pPr marL="342900"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6.1</a:t>
            </a:r>
            <a:r>
              <a:rPr lang="ru-RU" sz="2400" b="1">
                <a:solidFill>
                  <a:srgbClr val="000066"/>
                </a:solidFill>
                <a:latin typeface="Arial" pitchFamily="34" charset="0"/>
              </a:rPr>
              <a:t> Укажите, к какому материку относятся Декан, Гиндукуш.</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Южная Америка;               </a:t>
            </a:r>
            <a:r>
              <a:rPr lang="ru-RU" sz="2400" b="1">
                <a:solidFill>
                  <a:srgbClr val="CC0000"/>
                </a:solidFill>
                <a:latin typeface="Arial" pitchFamily="34" charset="0"/>
              </a:rPr>
              <a:t>2) </a:t>
            </a:r>
            <a:r>
              <a:rPr lang="ru-RU" sz="2400" b="1">
                <a:solidFill>
                  <a:srgbClr val="003300"/>
                </a:solidFill>
                <a:latin typeface="Arial" pitchFamily="34" charset="0"/>
              </a:rPr>
              <a:t>Евразия;</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Северная Америка;          </a:t>
            </a:r>
            <a:r>
              <a:rPr lang="ru-RU" sz="2400" b="1">
                <a:solidFill>
                  <a:srgbClr val="CC0000"/>
                </a:solidFill>
                <a:latin typeface="Arial" pitchFamily="34" charset="0"/>
              </a:rPr>
              <a:t>4) </a:t>
            </a:r>
            <a:r>
              <a:rPr lang="ru-RU" sz="2400" b="1">
                <a:solidFill>
                  <a:srgbClr val="003300"/>
                </a:solidFill>
                <a:latin typeface="Arial" pitchFamily="34" charset="0"/>
              </a:rPr>
              <a:t>Африка.</a:t>
            </a:r>
          </a:p>
          <a:p>
            <a:pPr marL="342900" indent="-342900"/>
            <a:endParaRPr lang="ru-RU" sz="2400" b="1">
              <a:solidFill>
                <a:srgbClr val="003300"/>
              </a:solidFill>
              <a:latin typeface="Arial" pitchFamily="34" charset="0"/>
            </a:endParaRPr>
          </a:p>
        </p:txBody>
      </p:sp>
      <p:sp>
        <p:nvSpPr>
          <p:cNvPr id="4101" name="Rectangle 5"/>
          <p:cNvSpPr>
            <a:spLocks noChangeArrowheads="1"/>
          </p:cNvSpPr>
          <p:nvPr/>
        </p:nvSpPr>
        <p:spPr bwMode="auto">
          <a:xfrm>
            <a:off x="8101013" y="119697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
        <p:nvSpPr>
          <p:cNvPr id="4102" name="Rectangle 6"/>
          <p:cNvSpPr>
            <a:spLocks noChangeArrowheads="1"/>
          </p:cNvSpPr>
          <p:nvPr/>
        </p:nvSpPr>
        <p:spPr bwMode="auto">
          <a:xfrm>
            <a:off x="8101013" y="292417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
        <p:nvSpPr>
          <p:cNvPr id="4103" name="Rectangle 7"/>
          <p:cNvSpPr>
            <a:spLocks noChangeArrowheads="1"/>
          </p:cNvSpPr>
          <p:nvPr/>
        </p:nvSpPr>
        <p:spPr bwMode="auto">
          <a:xfrm>
            <a:off x="8027988" y="501332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101">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4102">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410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Group 2"/>
          <p:cNvGraphicFramePr>
            <a:graphicFrameLocks noGrp="1"/>
          </p:cNvGraphicFramePr>
          <p:nvPr>
            <p:ph/>
          </p:nvPr>
        </p:nvGraphicFramePr>
        <p:xfrm>
          <a:off x="179388" y="260350"/>
          <a:ext cx="8640762" cy="3795396"/>
        </p:xfrm>
        <a:graphic>
          <a:graphicData uri="http://schemas.openxmlformats.org/drawingml/2006/table">
            <a:tbl>
              <a:tblPr/>
              <a:tblGrid>
                <a:gridCol w="1543050"/>
                <a:gridCol w="977900"/>
                <a:gridCol w="611187"/>
                <a:gridCol w="727075"/>
                <a:gridCol w="617538"/>
                <a:gridCol w="771525"/>
                <a:gridCol w="657225"/>
                <a:gridCol w="647700"/>
                <a:gridCol w="647700"/>
                <a:gridCol w="654050"/>
                <a:gridCol w="785812"/>
              </a:tblGrid>
              <a:tr h="411163">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регион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S</a:t>
                      </a:r>
                      <a:r>
                        <a:rPr kumimoji="0" lang="ru-RU" sz="1600" b="0" i="0" u="none" strike="noStrike" cap="none" normalizeH="0" baseline="0" smtClean="0">
                          <a:ln>
                            <a:noFill/>
                          </a:ln>
                          <a:solidFill>
                            <a:schemeClr val="tx1"/>
                          </a:solidFill>
                          <a:effectLst/>
                          <a:latin typeface="Arial" pitchFamily="34" charset="0"/>
                        </a:rPr>
                        <a:t> территории, тыс. км</a:t>
                      </a:r>
                      <a:r>
                        <a:rPr kumimoji="0" lang="ru-RU" sz="1600" b="0" i="0" u="none" strike="noStrike" cap="none" normalizeH="0" baseline="3000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9">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Численность населения по годам, тыс. чел.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11163">
                <a:tc vMerge="1">
                  <a:txBody>
                    <a:bodyPr/>
                    <a:lstStyle/>
                    <a:p>
                      <a:endParaRPr lang="ru-RU"/>
                    </a:p>
                  </a:txBody>
                  <a:tcPr/>
                </a:tc>
                <a:tc v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всего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городского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сельского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412750">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Новосибирс-кая обл.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2732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2725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2670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691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655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Ханты-Мансийский АО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1360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1488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1189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1357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Ивановская обл.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1195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1036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983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Республика Коми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1157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1058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975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70" name="Rectangle 82"/>
          <p:cNvSpPr>
            <a:spLocks noChangeArrowheads="1"/>
          </p:cNvSpPr>
          <p:nvPr/>
        </p:nvSpPr>
        <p:spPr bwMode="auto">
          <a:xfrm>
            <a:off x="250825" y="4508500"/>
            <a:ext cx="8497888" cy="1187450"/>
          </a:xfrm>
          <a:prstGeom prst="rect">
            <a:avLst/>
          </a:prstGeom>
          <a:noFill/>
          <a:ln w="9525">
            <a:noFill/>
            <a:miter lim="800000"/>
            <a:headEnd/>
            <a:tailEnd/>
          </a:ln>
          <a:effectLst/>
        </p:spPr>
        <p:txBody>
          <a:bodyPr>
            <a:spAutoFit/>
          </a:bodyPr>
          <a:lstStyle/>
          <a:p>
            <a:r>
              <a:rPr lang="ru-RU" sz="2400" b="1">
                <a:solidFill>
                  <a:srgbClr val="FF0000"/>
                </a:solidFill>
                <a:latin typeface="Arial" pitchFamily="34" charset="0"/>
              </a:rPr>
              <a:t>1.8</a:t>
            </a:r>
            <a:r>
              <a:rPr lang="ru-RU" sz="2400" b="1">
                <a:solidFill>
                  <a:srgbClr val="000066"/>
                </a:solidFill>
                <a:latin typeface="Arial" pitchFamily="34" charset="0"/>
              </a:rPr>
              <a:t> Используя данные таблицы, определите среднюю плотность населения Ивановской области в 2007 г.</a:t>
            </a:r>
          </a:p>
          <a:p>
            <a:r>
              <a:rPr lang="ru-RU" sz="2400" b="1">
                <a:solidFill>
                  <a:srgbClr val="000066"/>
                </a:solidFill>
                <a:latin typeface="Arial" pitchFamily="34" charset="0"/>
              </a:rPr>
              <a:t>Ответ: ____ чел. на км</a:t>
            </a:r>
            <a:r>
              <a:rPr lang="ru-RU" sz="2400" b="1" baseline="30000">
                <a:solidFill>
                  <a:srgbClr val="000066"/>
                </a:solidFill>
                <a:latin typeface="Arial" pitchFamily="34" charset="0"/>
              </a:rPr>
              <a:t>2</a:t>
            </a:r>
          </a:p>
        </p:txBody>
      </p:sp>
      <p:sp>
        <p:nvSpPr>
          <p:cNvPr id="37971" name="Rectangle 83"/>
          <p:cNvSpPr>
            <a:spLocks noChangeArrowheads="1"/>
          </p:cNvSpPr>
          <p:nvPr/>
        </p:nvSpPr>
        <p:spPr bwMode="auto">
          <a:xfrm>
            <a:off x="1619250" y="5805488"/>
            <a:ext cx="462280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1080 : 24 = 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797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Group 2"/>
          <p:cNvGraphicFramePr>
            <a:graphicFrameLocks noGrp="1"/>
          </p:cNvGraphicFramePr>
          <p:nvPr>
            <p:ph/>
          </p:nvPr>
        </p:nvGraphicFramePr>
        <p:xfrm>
          <a:off x="179388" y="260350"/>
          <a:ext cx="8640762" cy="3551556"/>
        </p:xfrm>
        <a:graphic>
          <a:graphicData uri="http://schemas.openxmlformats.org/drawingml/2006/table">
            <a:tbl>
              <a:tblPr/>
              <a:tblGrid>
                <a:gridCol w="1543050"/>
                <a:gridCol w="977900"/>
                <a:gridCol w="611187"/>
                <a:gridCol w="727075"/>
                <a:gridCol w="617538"/>
                <a:gridCol w="771525"/>
                <a:gridCol w="657225"/>
                <a:gridCol w="647700"/>
                <a:gridCol w="647700"/>
                <a:gridCol w="654050"/>
                <a:gridCol w="785812"/>
              </a:tblGrid>
              <a:tr h="411163">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регион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S</a:t>
                      </a:r>
                      <a:r>
                        <a:rPr kumimoji="0" lang="ru-RU" sz="1600" b="0" i="0" u="none" strike="noStrike" cap="none" normalizeH="0" baseline="0" smtClean="0">
                          <a:ln>
                            <a:noFill/>
                          </a:ln>
                          <a:solidFill>
                            <a:schemeClr val="tx1"/>
                          </a:solidFill>
                          <a:effectLst/>
                          <a:latin typeface="Arial" pitchFamily="34" charset="0"/>
                        </a:rPr>
                        <a:t> территории, тыс. км</a:t>
                      </a:r>
                      <a:r>
                        <a:rPr kumimoji="0" lang="ru-RU" sz="1600" b="0" i="0" u="none" strike="noStrike" cap="none" normalizeH="0" baseline="3000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9">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Численность населения по годам, тыс. чел.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11163">
                <a:tc vMerge="1">
                  <a:txBody>
                    <a:bodyPr/>
                    <a:lstStyle/>
                    <a:p>
                      <a:endParaRPr lang="ru-RU"/>
                    </a:p>
                  </a:txBody>
                  <a:tcPr/>
                </a:tc>
                <a:tc v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всего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городского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сельского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412750">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Ивановская обл.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1195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1088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1036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985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Республика Тыва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Ростовская обл.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4482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4454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4276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3042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2857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1440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1443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1419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Магаданская обл.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94" name="Rectangle 82"/>
          <p:cNvSpPr>
            <a:spLocks noChangeArrowheads="1"/>
          </p:cNvSpPr>
          <p:nvPr/>
        </p:nvSpPr>
        <p:spPr bwMode="auto">
          <a:xfrm>
            <a:off x="250825" y="4076700"/>
            <a:ext cx="8497888" cy="155257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2.8</a:t>
            </a:r>
            <a:r>
              <a:rPr lang="ru-RU" sz="2400" b="1">
                <a:solidFill>
                  <a:srgbClr val="000066"/>
                </a:solidFill>
                <a:latin typeface="Arial" pitchFamily="34" charset="0"/>
              </a:rPr>
              <a:t> Используя данные таблицы, определите долю городского населения в общей численности населения в Республике Тыва в 2007 г.</a:t>
            </a:r>
          </a:p>
          <a:p>
            <a:pPr marL="342900" indent="-342900"/>
            <a:r>
              <a:rPr lang="ru-RU" sz="2400" b="1">
                <a:solidFill>
                  <a:srgbClr val="000066"/>
                </a:solidFill>
                <a:latin typeface="Arial" pitchFamily="34" charset="0"/>
              </a:rPr>
              <a:t>Ответ: ______%</a:t>
            </a:r>
          </a:p>
        </p:txBody>
      </p:sp>
      <p:sp>
        <p:nvSpPr>
          <p:cNvPr id="38995" name="Rectangle 83"/>
          <p:cNvSpPr>
            <a:spLocks noChangeArrowheads="1"/>
          </p:cNvSpPr>
          <p:nvPr/>
        </p:nvSpPr>
        <p:spPr bwMode="auto">
          <a:xfrm>
            <a:off x="1619250" y="5805488"/>
            <a:ext cx="633730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158 : 310 </a:t>
            </a:r>
            <a:r>
              <a:rPr lang="en-US" sz="5400" b="1">
                <a:solidFill>
                  <a:schemeClr val="bg1"/>
                </a:solidFill>
                <a:latin typeface="Arial" pitchFamily="34" charset="0"/>
                <a:cs typeface="Arial" pitchFamily="34" charset="0"/>
              </a:rPr>
              <a:t>·</a:t>
            </a:r>
            <a:r>
              <a:rPr lang="ru-RU" sz="5400" b="1">
                <a:solidFill>
                  <a:schemeClr val="bg1"/>
                </a:solidFill>
                <a:latin typeface="Arial" pitchFamily="34" charset="0"/>
                <a:cs typeface="Arial" pitchFamily="34" charset="0"/>
              </a:rPr>
              <a:t> 100</a:t>
            </a:r>
            <a:r>
              <a:rPr lang="ru-RU" sz="5400" b="1">
                <a:solidFill>
                  <a:schemeClr val="bg1"/>
                </a:solidFill>
                <a:latin typeface="Arial" pitchFamily="34" charset="0"/>
              </a:rPr>
              <a:t> = 51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8995">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Group 2"/>
          <p:cNvGraphicFramePr>
            <a:graphicFrameLocks noGrp="1"/>
          </p:cNvGraphicFramePr>
          <p:nvPr>
            <p:ph/>
          </p:nvPr>
        </p:nvGraphicFramePr>
        <p:xfrm>
          <a:off x="179388" y="260350"/>
          <a:ext cx="8640762" cy="3551556"/>
        </p:xfrm>
        <a:graphic>
          <a:graphicData uri="http://schemas.openxmlformats.org/drawingml/2006/table">
            <a:tbl>
              <a:tblPr/>
              <a:tblGrid>
                <a:gridCol w="1543050"/>
                <a:gridCol w="977900"/>
                <a:gridCol w="611187"/>
                <a:gridCol w="727075"/>
                <a:gridCol w="617538"/>
                <a:gridCol w="771525"/>
                <a:gridCol w="657225"/>
                <a:gridCol w="647700"/>
                <a:gridCol w="647700"/>
                <a:gridCol w="654050"/>
                <a:gridCol w="785812"/>
              </a:tblGrid>
              <a:tr h="411163">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регион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S</a:t>
                      </a:r>
                      <a:r>
                        <a:rPr kumimoji="0" lang="ru-RU" sz="1600" b="0" i="0" u="none" strike="noStrike" cap="none" normalizeH="0" baseline="0" smtClean="0">
                          <a:ln>
                            <a:noFill/>
                          </a:ln>
                          <a:solidFill>
                            <a:schemeClr val="tx1"/>
                          </a:solidFill>
                          <a:effectLst/>
                          <a:latin typeface="Arial" pitchFamily="34" charset="0"/>
                        </a:rPr>
                        <a:t> территории, тыс. км</a:t>
                      </a:r>
                      <a:r>
                        <a:rPr kumimoji="0" lang="ru-RU" sz="1600" b="0" i="0" u="none" strike="noStrike" cap="none" normalizeH="0" baseline="3000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9">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Численность населения по годам, тыс. чел.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11163">
                <a:tc vMerge="1">
                  <a:txBody>
                    <a:bodyPr/>
                    <a:lstStyle/>
                    <a:p>
                      <a:endParaRPr lang="ru-RU"/>
                    </a:p>
                  </a:txBody>
                  <a:tcPr/>
                </a:tc>
                <a:tc v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всего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городского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сельского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412750">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Новосибирс-кая область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2730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2725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2670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691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675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Чувашская Республика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1346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1334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Республика Алтай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Новгородская область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660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467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018" name="Rectangle 82"/>
          <p:cNvSpPr>
            <a:spLocks noChangeArrowheads="1"/>
          </p:cNvSpPr>
          <p:nvPr/>
        </p:nvSpPr>
        <p:spPr bwMode="auto">
          <a:xfrm>
            <a:off x="250825" y="4149725"/>
            <a:ext cx="8497888" cy="1552575"/>
          </a:xfrm>
          <a:prstGeom prst="rect">
            <a:avLst/>
          </a:prstGeom>
          <a:noFill/>
          <a:ln w="9525">
            <a:noFill/>
            <a:miter lim="800000"/>
            <a:headEnd/>
            <a:tailEnd/>
          </a:ln>
          <a:effectLst/>
        </p:spPr>
        <p:txBody>
          <a:bodyPr>
            <a:spAutoFit/>
          </a:bodyPr>
          <a:lstStyle/>
          <a:p>
            <a:r>
              <a:rPr lang="ru-RU" sz="2400" b="1">
                <a:solidFill>
                  <a:srgbClr val="FF0000"/>
                </a:solidFill>
                <a:latin typeface="Arial" pitchFamily="34" charset="0"/>
              </a:rPr>
              <a:t>3.8</a:t>
            </a:r>
            <a:r>
              <a:rPr lang="ru-RU" sz="2400" b="1">
                <a:solidFill>
                  <a:srgbClr val="000066"/>
                </a:solidFill>
                <a:latin typeface="Arial" pitchFamily="34" charset="0"/>
              </a:rPr>
              <a:t> Используя данные таблицы, определите среднюю плотность населения в Новосибирской области в 2007 г.</a:t>
            </a:r>
          </a:p>
          <a:p>
            <a:r>
              <a:rPr lang="ru-RU" sz="2400" b="1">
                <a:solidFill>
                  <a:srgbClr val="000066"/>
                </a:solidFill>
                <a:latin typeface="Arial" pitchFamily="34" charset="0"/>
              </a:rPr>
              <a:t>Ответ: _______ чел. на км</a:t>
            </a:r>
            <a:r>
              <a:rPr lang="ru-RU" sz="2400" b="1" baseline="30000">
                <a:solidFill>
                  <a:srgbClr val="000066"/>
                </a:solidFill>
                <a:latin typeface="Arial" pitchFamily="34" charset="0"/>
              </a:rPr>
              <a:t>2</a:t>
            </a:r>
          </a:p>
        </p:txBody>
      </p:sp>
      <p:sp>
        <p:nvSpPr>
          <p:cNvPr id="40019" name="Rectangle 83"/>
          <p:cNvSpPr>
            <a:spLocks noChangeArrowheads="1"/>
          </p:cNvSpPr>
          <p:nvPr/>
        </p:nvSpPr>
        <p:spPr bwMode="auto">
          <a:xfrm>
            <a:off x="1619250" y="5805488"/>
            <a:ext cx="500380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2670 : 178 = 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0019">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50" name="Group 90"/>
          <p:cNvGraphicFramePr>
            <a:graphicFrameLocks noGrp="1"/>
          </p:cNvGraphicFramePr>
          <p:nvPr>
            <p:ph/>
          </p:nvPr>
        </p:nvGraphicFramePr>
        <p:xfrm>
          <a:off x="179388" y="260350"/>
          <a:ext cx="8640762" cy="3627120"/>
        </p:xfrm>
        <a:graphic>
          <a:graphicData uri="http://schemas.openxmlformats.org/drawingml/2006/table">
            <a:tbl>
              <a:tblPr/>
              <a:tblGrid>
                <a:gridCol w="1543050"/>
                <a:gridCol w="977900"/>
                <a:gridCol w="611187"/>
                <a:gridCol w="727075"/>
                <a:gridCol w="617538"/>
                <a:gridCol w="771525"/>
                <a:gridCol w="657225"/>
                <a:gridCol w="647700"/>
                <a:gridCol w="647700"/>
                <a:gridCol w="654050"/>
                <a:gridCol w="785812"/>
              </a:tblGrid>
              <a:tr h="411163">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регион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S</a:t>
                      </a:r>
                      <a:r>
                        <a:rPr kumimoji="0" lang="ru-RU" sz="1600" b="1" i="0" u="none" strike="noStrike" cap="none" normalizeH="0" baseline="0" smtClean="0">
                          <a:ln>
                            <a:noFill/>
                          </a:ln>
                          <a:solidFill>
                            <a:schemeClr val="tx1"/>
                          </a:solidFill>
                          <a:effectLst/>
                          <a:latin typeface="Arial" pitchFamily="34" charset="0"/>
                        </a:rPr>
                        <a:t> территории, тыс. км</a:t>
                      </a:r>
                      <a:r>
                        <a:rPr kumimoji="0" lang="ru-RU" sz="1600" b="1" i="0" u="none" strike="noStrike" cap="none" normalizeH="0" baseline="3000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9">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Численность населения по годам, тыс. чел.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11163">
                <a:tc vMerge="1">
                  <a:txBody>
                    <a:bodyPr/>
                    <a:lstStyle/>
                    <a:p>
                      <a:endParaRPr lang="ru-RU"/>
                    </a:p>
                  </a:txBody>
                  <a:tcPr/>
                </a:tc>
                <a:tc v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всего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городского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сельского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412750">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Омская область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2136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1457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1402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624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Чувашская Республика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1346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1334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Республика Дагестан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2443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2660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945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1134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1403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1526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Ивановская область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1195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1036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983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042" name="Rectangle 82"/>
          <p:cNvSpPr>
            <a:spLocks noChangeArrowheads="1"/>
          </p:cNvSpPr>
          <p:nvPr/>
        </p:nvSpPr>
        <p:spPr bwMode="auto">
          <a:xfrm>
            <a:off x="250825" y="4149725"/>
            <a:ext cx="8497888" cy="1187450"/>
          </a:xfrm>
          <a:prstGeom prst="rect">
            <a:avLst/>
          </a:prstGeom>
          <a:noFill/>
          <a:ln w="9525">
            <a:noFill/>
            <a:miter lim="800000"/>
            <a:headEnd/>
            <a:tailEnd/>
          </a:ln>
          <a:effectLst/>
        </p:spPr>
        <p:txBody>
          <a:bodyPr>
            <a:spAutoFit/>
          </a:bodyPr>
          <a:lstStyle/>
          <a:p>
            <a:r>
              <a:rPr lang="ru-RU" sz="2400" b="1">
                <a:solidFill>
                  <a:srgbClr val="FF0000"/>
                </a:solidFill>
                <a:latin typeface="Arial" pitchFamily="34" charset="0"/>
              </a:rPr>
              <a:t>4.8</a:t>
            </a:r>
            <a:r>
              <a:rPr lang="ru-RU" sz="2400" b="1">
                <a:solidFill>
                  <a:srgbClr val="000066"/>
                </a:solidFill>
                <a:latin typeface="Arial" pitchFamily="34" charset="0"/>
              </a:rPr>
              <a:t> Используя данные таблицы, определите среднюю плотность населения в Омской области в 2007 г.</a:t>
            </a:r>
          </a:p>
          <a:p>
            <a:r>
              <a:rPr lang="ru-RU" sz="2400" b="1">
                <a:solidFill>
                  <a:srgbClr val="000066"/>
                </a:solidFill>
                <a:latin typeface="Arial" pitchFamily="34" charset="0"/>
              </a:rPr>
              <a:t>Ответ: _______ чел. на км</a:t>
            </a:r>
            <a:r>
              <a:rPr lang="ru-RU" sz="2400" b="1" baseline="30000">
                <a:solidFill>
                  <a:srgbClr val="000066"/>
                </a:solidFill>
                <a:latin typeface="Arial" pitchFamily="34" charset="0"/>
              </a:rPr>
              <a:t>2</a:t>
            </a:r>
          </a:p>
        </p:txBody>
      </p:sp>
      <p:sp>
        <p:nvSpPr>
          <p:cNvPr id="41043" name="Rectangle 83"/>
          <p:cNvSpPr>
            <a:spLocks noChangeArrowheads="1"/>
          </p:cNvSpPr>
          <p:nvPr/>
        </p:nvSpPr>
        <p:spPr bwMode="auto">
          <a:xfrm>
            <a:off x="1619250" y="5805488"/>
            <a:ext cx="557530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2030 : 140 = 14,5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104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75" name="Group 91"/>
          <p:cNvGraphicFramePr>
            <a:graphicFrameLocks noGrp="1"/>
          </p:cNvGraphicFramePr>
          <p:nvPr>
            <p:ph/>
          </p:nvPr>
        </p:nvGraphicFramePr>
        <p:xfrm>
          <a:off x="179388" y="260350"/>
          <a:ext cx="8640762" cy="3870960"/>
        </p:xfrm>
        <a:graphic>
          <a:graphicData uri="http://schemas.openxmlformats.org/drawingml/2006/table">
            <a:tbl>
              <a:tblPr/>
              <a:tblGrid>
                <a:gridCol w="1543050"/>
                <a:gridCol w="977900"/>
                <a:gridCol w="611187"/>
                <a:gridCol w="727075"/>
                <a:gridCol w="617538"/>
                <a:gridCol w="771525"/>
                <a:gridCol w="657225"/>
                <a:gridCol w="647700"/>
                <a:gridCol w="647700"/>
                <a:gridCol w="654050"/>
                <a:gridCol w="785812"/>
              </a:tblGrid>
              <a:tr h="411163">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регион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S</a:t>
                      </a:r>
                      <a:r>
                        <a:rPr kumimoji="0" lang="ru-RU" sz="1600" b="1" i="0" u="none" strike="noStrike" cap="none" normalizeH="0" baseline="0" smtClean="0">
                          <a:ln>
                            <a:noFill/>
                          </a:ln>
                          <a:solidFill>
                            <a:schemeClr val="tx1"/>
                          </a:solidFill>
                          <a:effectLst/>
                          <a:latin typeface="Arial" pitchFamily="34" charset="0"/>
                        </a:rPr>
                        <a:t> территории, тыс. км</a:t>
                      </a:r>
                      <a:r>
                        <a:rPr kumimoji="0" lang="ru-RU" sz="1600" b="1" i="0" u="none" strike="noStrike" cap="none" normalizeH="0" baseline="3000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9">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Численность населения по годам, тыс. чел.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11163">
                <a:tc vMerge="1">
                  <a:txBody>
                    <a:bodyPr/>
                    <a:lstStyle/>
                    <a:p>
                      <a:endParaRPr lang="ru-RU"/>
                    </a:p>
                  </a:txBody>
                  <a:tcPr/>
                </a:tc>
                <a:tc v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всего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городского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сельского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412750">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rPr>
                        <a:t>2007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Республика Коми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1157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1058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975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Чувашская Республика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1346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1334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Кабардино-Балкарская Республика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486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498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Владимирская область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1631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1576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1460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1258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1134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66" name="Rectangle 82"/>
          <p:cNvSpPr>
            <a:spLocks noChangeArrowheads="1"/>
          </p:cNvSpPr>
          <p:nvPr/>
        </p:nvSpPr>
        <p:spPr bwMode="auto">
          <a:xfrm>
            <a:off x="250825" y="4149725"/>
            <a:ext cx="8497888" cy="1552575"/>
          </a:xfrm>
          <a:prstGeom prst="rect">
            <a:avLst/>
          </a:prstGeom>
          <a:noFill/>
          <a:ln w="9525">
            <a:noFill/>
            <a:miter lim="800000"/>
            <a:headEnd/>
            <a:tailEnd/>
          </a:ln>
          <a:effectLst/>
        </p:spPr>
        <p:txBody>
          <a:bodyPr>
            <a:spAutoFit/>
          </a:bodyPr>
          <a:lstStyle/>
          <a:p>
            <a:r>
              <a:rPr lang="ru-RU" sz="2400" b="1">
                <a:solidFill>
                  <a:srgbClr val="FF0000"/>
                </a:solidFill>
                <a:latin typeface="Arial" pitchFamily="34" charset="0"/>
              </a:rPr>
              <a:t>5.8</a:t>
            </a:r>
            <a:r>
              <a:rPr lang="ru-RU" sz="2400" b="1">
                <a:solidFill>
                  <a:srgbClr val="000066"/>
                </a:solidFill>
                <a:latin typeface="Arial" pitchFamily="34" charset="0"/>
              </a:rPr>
              <a:t> Используя данные таблицы, определите среднюю плотность населения в Чувашской Республике в 2007 г.</a:t>
            </a:r>
          </a:p>
          <a:p>
            <a:r>
              <a:rPr lang="ru-RU" sz="2400" b="1">
                <a:solidFill>
                  <a:srgbClr val="000066"/>
                </a:solidFill>
                <a:latin typeface="Arial" pitchFamily="34" charset="0"/>
              </a:rPr>
              <a:t>Ответ: _______ чел. на км</a:t>
            </a:r>
            <a:r>
              <a:rPr lang="ru-RU" sz="2400" b="1" baseline="30000">
                <a:solidFill>
                  <a:srgbClr val="000066"/>
                </a:solidFill>
                <a:latin typeface="Arial" pitchFamily="34" charset="0"/>
              </a:rPr>
              <a:t>2</a:t>
            </a:r>
          </a:p>
        </p:txBody>
      </p:sp>
      <p:sp>
        <p:nvSpPr>
          <p:cNvPr id="42067" name="Rectangle 83"/>
          <p:cNvSpPr>
            <a:spLocks noChangeArrowheads="1"/>
          </p:cNvSpPr>
          <p:nvPr/>
        </p:nvSpPr>
        <p:spPr bwMode="auto">
          <a:xfrm>
            <a:off x="1619250" y="5805488"/>
            <a:ext cx="519430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1287 : 18 = 71,5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2067">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50825" y="4292600"/>
            <a:ext cx="8497888" cy="155257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6.8</a:t>
            </a:r>
            <a:r>
              <a:rPr lang="ru-RU" sz="2400" b="1">
                <a:solidFill>
                  <a:srgbClr val="000066"/>
                </a:solidFill>
                <a:latin typeface="Arial" pitchFamily="34" charset="0"/>
              </a:rPr>
              <a:t> Используя данные таблицы, определите, среднюю плотность населения в Центральном экономическом районе.</a:t>
            </a:r>
          </a:p>
          <a:p>
            <a:pPr marL="342900" indent="-342900"/>
            <a:r>
              <a:rPr lang="ru-RU" sz="2400" b="1">
                <a:solidFill>
                  <a:srgbClr val="000066"/>
                </a:solidFill>
                <a:latin typeface="Arial" pitchFamily="34" charset="0"/>
              </a:rPr>
              <a:t>Ответ: _______ чел. на км</a:t>
            </a:r>
            <a:r>
              <a:rPr lang="ru-RU" sz="2400" b="1" baseline="30000">
                <a:solidFill>
                  <a:srgbClr val="000066"/>
                </a:solidFill>
                <a:latin typeface="Arial" pitchFamily="34" charset="0"/>
              </a:rPr>
              <a:t>2</a:t>
            </a:r>
          </a:p>
        </p:txBody>
      </p:sp>
      <p:graphicFrame>
        <p:nvGraphicFramePr>
          <p:cNvPr id="43011" name="Group 3"/>
          <p:cNvGraphicFramePr>
            <a:graphicFrameLocks noGrp="1"/>
          </p:cNvGraphicFramePr>
          <p:nvPr>
            <p:ph/>
          </p:nvPr>
        </p:nvGraphicFramePr>
        <p:xfrm>
          <a:off x="250825" y="274638"/>
          <a:ext cx="8713788" cy="4006851"/>
        </p:xfrm>
        <a:graphic>
          <a:graphicData uri="http://schemas.openxmlformats.org/drawingml/2006/table">
            <a:tbl>
              <a:tblPr/>
              <a:tblGrid>
                <a:gridCol w="1670050"/>
                <a:gridCol w="608013"/>
                <a:gridCol w="606425"/>
                <a:gridCol w="608012"/>
                <a:gridCol w="684213"/>
                <a:gridCol w="649287"/>
                <a:gridCol w="574675"/>
                <a:gridCol w="596900"/>
                <a:gridCol w="606425"/>
                <a:gridCol w="682625"/>
                <a:gridCol w="706438"/>
                <a:gridCol w="720725"/>
              </a:tblGrid>
              <a:tr h="1425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Экономические районы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Центральный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Северо-Западный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Волго-Вятский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Центрально-Черноземный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Поволжский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Уральский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Северо-Кавказский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Западно-Сибирский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Восточно-Сибирский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Дальневосточный</a:t>
                      </a:r>
                    </a:p>
                  </a:txBody>
                  <a:tcPr vert="eaVert"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Площадь, тыс. км</a:t>
                      </a:r>
                      <a:r>
                        <a:rPr kumimoji="0" lang="ru-RU" sz="1600" b="0" i="0" u="none" strike="noStrike" cap="none" normalizeH="0" baseline="3000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824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2427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4123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6216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Население, млн. чел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Промышленность,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Сельское хозяйство,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92" name="Rectangle 84"/>
          <p:cNvSpPr>
            <a:spLocks noChangeArrowheads="1"/>
          </p:cNvSpPr>
          <p:nvPr/>
        </p:nvSpPr>
        <p:spPr bwMode="auto">
          <a:xfrm>
            <a:off x="1908175" y="5943600"/>
            <a:ext cx="595630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30000 : 485 = 61,9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3092">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50825" y="4292600"/>
            <a:ext cx="8497888" cy="155257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7.8</a:t>
            </a:r>
            <a:r>
              <a:rPr lang="ru-RU" sz="2400" b="1">
                <a:solidFill>
                  <a:srgbClr val="000066"/>
                </a:solidFill>
                <a:latin typeface="Arial" pitchFamily="34" charset="0"/>
              </a:rPr>
              <a:t> Используя данные таблицы, определите, среднюю плотность населения в Поволжском экономическом районе.</a:t>
            </a:r>
          </a:p>
          <a:p>
            <a:pPr marL="342900" indent="-342900"/>
            <a:r>
              <a:rPr lang="ru-RU" sz="2400" b="1">
                <a:solidFill>
                  <a:srgbClr val="000066"/>
                </a:solidFill>
                <a:latin typeface="Arial" pitchFamily="34" charset="0"/>
              </a:rPr>
              <a:t>Ответ: _______ чел. на км</a:t>
            </a:r>
            <a:r>
              <a:rPr lang="ru-RU" sz="2400" b="1" baseline="30000">
                <a:solidFill>
                  <a:srgbClr val="000066"/>
                </a:solidFill>
                <a:latin typeface="Arial" pitchFamily="34" charset="0"/>
              </a:rPr>
              <a:t>2</a:t>
            </a:r>
          </a:p>
        </p:txBody>
      </p:sp>
      <p:graphicFrame>
        <p:nvGraphicFramePr>
          <p:cNvPr id="44035" name="Group 3"/>
          <p:cNvGraphicFramePr>
            <a:graphicFrameLocks noGrp="1"/>
          </p:cNvGraphicFramePr>
          <p:nvPr>
            <p:ph/>
          </p:nvPr>
        </p:nvGraphicFramePr>
        <p:xfrm>
          <a:off x="250825" y="274638"/>
          <a:ext cx="8713788" cy="4006851"/>
        </p:xfrm>
        <a:graphic>
          <a:graphicData uri="http://schemas.openxmlformats.org/drawingml/2006/table">
            <a:tbl>
              <a:tblPr/>
              <a:tblGrid>
                <a:gridCol w="1670050"/>
                <a:gridCol w="608013"/>
                <a:gridCol w="606425"/>
                <a:gridCol w="608012"/>
                <a:gridCol w="684213"/>
                <a:gridCol w="649287"/>
                <a:gridCol w="574675"/>
                <a:gridCol w="596900"/>
                <a:gridCol w="606425"/>
                <a:gridCol w="682625"/>
                <a:gridCol w="706438"/>
                <a:gridCol w="720725"/>
              </a:tblGrid>
              <a:tr h="1425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Экономические районы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Центральный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Северо-Западный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Волго-Вятский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Центрально-Черноземный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Поволжский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Уральский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Северо-Кавказский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Западно-Сибирский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Восточно-Сибирский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Дальневосточный</a:t>
                      </a:r>
                    </a:p>
                  </a:txBody>
                  <a:tcPr vert="eaVert"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Площадь, тыс. км</a:t>
                      </a:r>
                      <a:r>
                        <a:rPr kumimoji="0" lang="ru-RU" sz="1600" b="0" i="0" u="none" strike="noStrike" cap="none" normalizeH="0" baseline="3000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824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2427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4123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6216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Население, млн. чел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Промышленность,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Сельское хозяйство,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115" name="Rectangle 83"/>
          <p:cNvSpPr>
            <a:spLocks noChangeArrowheads="1"/>
          </p:cNvSpPr>
          <p:nvPr/>
        </p:nvSpPr>
        <p:spPr bwMode="auto">
          <a:xfrm>
            <a:off x="1908175" y="5943600"/>
            <a:ext cx="595630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17000 : 536 = 31,7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4115">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50825" y="4292600"/>
            <a:ext cx="8497888" cy="155257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8.8</a:t>
            </a:r>
            <a:r>
              <a:rPr lang="ru-RU" sz="2400" b="1">
                <a:solidFill>
                  <a:srgbClr val="000066"/>
                </a:solidFill>
                <a:latin typeface="Arial" pitchFamily="34" charset="0"/>
              </a:rPr>
              <a:t> Используя данные таблицы, определите, среднюю плотность населения в Дальневосточном экономическом районе.</a:t>
            </a:r>
          </a:p>
          <a:p>
            <a:pPr marL="342900" indent="-342900"/>
            <a:r>
              <a:rPr lang="ru-RU" sz="2400" b="1">
                <a:solidFill>
                  <a:srgbClr val="000066"/>
                </a:solidFill>
                <a:latin typeface="Arial" pitchFamily="34" charset="0"/>
              </a:rPr>
              <a:t>Ответ: _______ чел. на км</a:t>
            </a:r>
            <a:r>
              <a:rPr lang="ru-RU" sz="2400" b="1" baseline="30000">
                <a:solidFill>
                  <a:srgbClr val="000066"/>
                </a:solidFill>
                <a:latin typeface="Arial" pitchFamily="34" charset="0"/>
              </a:rPr>
              <a:t>2</a:t>
            </a:r>
          </a:p>
        </p:txBody>
      </p:sp>
      <p:graphicFrame>
        <p:nvGraphicFramePr>
          <p:cNvPr id="45059" name="Group 3"/>
          <p:cNvGraphicFramePr>
            <a:graphicFrameLocks noGrp="1"/>
          </p:cNvGraphicFramePr>
          <p:nvPr>
            <p:ph/>
          </p:nvPr>
        </p:nvGraphicFramePr>
        <p:xfrm>
          <a:off x="250825" y="274638"/>
          <a:ext cx="8713788" cy="4006851"/>
        </p:xfrm>
        <a:graphic>
          <a:graphicData uri="http://schemas.openxmlformats.org/drawingml/2006/table">
            <a:tbl>
              <a:tblPr/>
              <a:tblGrid>
                <a:gridCol w="1670050"/>
                <a:gridCol w="608013"/>
                <a:gridCol w="606425"/>
                <a:gridCol w="608012"/>
                <a:gridCol w="684213"/>
                <a:gridCol w="649287"/>
                <a:gridCol w="574675"/>
                <a:gridCol w="596900"/>
                <a:gridCol w="606425"/>
                <a:gridCol w="682625"/>
                <a:gridCol w="706438"/>
                <a:gridCol w="720725"/>
              </a:tblGrid>
              <a:tr h="1425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Экономические районы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Центральный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Северо-Западный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Волго-Вятский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Центрально-Черноземный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Поволжский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Уральский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Северо-Кавказский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Западно-Сибирский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Восточно-Сибирский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Дальневосточный</a:t>
                      </a:r>
                    </a:p>
                  </a:txBody>
                  <a:tcPr vert="eaVert"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Площадь, тыс. км</a:t>
                      </a:r>
                      <a:r>
                        <a:rPr kumimoji="0" lang="ru-RU" sz="1600" b="0" i="0" u="none" strike="noStrike" cap="none" normalizeH="0" baseline="3000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824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2427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4123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6216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Население, млн. чел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Промышленность,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Сельское хозяйство,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139" name="Rectangle 83"/>
          <p:cNvSpPr>
            <a:spLocks noChangeArrowheads="1"/>
          </p:cNvSpPr>
          <p:nvPr/>
        </p:nvSpPr>
        <p:spPr bwMode="auto">
          <a:xfrm>
            <a:off x="1908175" y="5943600"/>
            <a:ext cx="557530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7000 : 6216 = 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5139">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50825" y="4292600"/>
            <a:ext cx="8497888" cy="155257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9.8</a:t>
            </a:r>
            <a:r>
              <a:rPr lang="ru-RU" sz="2400" b="1">
                <a:solidFill>
                  <a:srgbClr val="000066"/>
                </a:solidFill>
                <a:latin typeface="Arial" pitchFamily="34" charset="0"/>
              </a:rPr>
              <a:t> Используя данные таблицы, определите, среднюю плотность населения в Уральском экономическом районе.</a:t>
            </a:r>
          </a:p>
          <a:p>
            <a:pPr marL="342900" indent="-342900"/>
            <a:r>
              <a:rPr lang="ru-RU" sz="2400" b="1">
                <a:solidFill>
                  <a:srgbClr val="000066"/>
                </a:solidFill>
                <a:latin typeface="Arial" pitchFamily="34" charset="0"/>
              </a:rPr>
              <a:t>Ответ: _______ чел. на км</a:t>
            </a:r>
            <a:r>
              <a:rPr lang="ru-RU" sz="2400" b="1" baseline="30000">
                <a:solidFill>
                  <a:srgbClr val="000066"/>
                </a:solidFill>
                <a:latin typeface="Arial" pitchFamily="34" charset="0"/>
              </a:rPr>
              <a:t>2</a:t>
            </a:r>
          </a:p>
        </p:txBody>
      </p:sp>
      <p:graphicFrame>
        <p:nvGraphicFramePr>
          <p:cNvPr id="47107" name="Group 3"/>
          <p:cNvGraphicFramePr>
            <a:graphicFrameLocks noGrp="1"/>
          </p:cNvGraphicFramePr>
          <p:nvPr>
            <p:ph/>
          </p:nvPr>
        </p:nvGraphicFramePr>
        <p:xfrm>
          <a:off x="250825" y="274638"/>
          <a:ext cx="8713788" cy="4006851"/>
        </p:xfrm>
        <a:graphic>
          <a:graphicData uri="http://schemas.openxmlformats.org/drawingml/2006/table">
            <a:tbl>
              <a:tblPr/>
              <a:tblGrid>
                <a:gridCol w="1670050"/>
                <a:gridCol w="608013"/>
                <a:gridCol w="606425"/>
                <a:gridCol w="608012"/>
                <a:gridCol w="684213"/>
                <a:gridCol w="649287"/>
                <a:gridCol w="574675"/>
                <a:gridCol w="596900"/>
                <a:gridCol w="606425"/>
                <a:gridCol w="682625"/>
                <a:gridCol w="706438"/>
                <a:gridCol w="720725"/>
              </a:tblGrid>
              <a:tr h="1425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Экономические районы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Центральный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Северо-Западный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Волго-Вятский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Центрально-Черноземный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Северный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Поволжский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Уральский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Северо-Кавказский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Западно-Сибирский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Восточно-Сибирский</a:t>
                      </a:r>
                    </a:p>
                  </a:txBody>
                  <a:tcPr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Дальневосточный</a:t>
                      </a:r>
                    </a:p>
                  </a:txBody>
                  <a:tcPr vert="eaVert"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Площадь, тыс. км</a:t>
                      </a:r>
                      <a:r>
                        <a:rPr kumimoji="0" lang="ru-RU" sz="1600" b="0" i="0" u="none" strike="noStrike" cap="none" normalizeH="0" baseline="3000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824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2427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4123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6216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Население, млн. чел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Промышленность,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Сельское хозяйство,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87" name="Rectangle 83"/>
          <p:cNvSpPr>
            <a:spLocks noChangeArrowheads="1"/>
          </p:cNvSpPr>
          <p:nvPr/>
        </p:nvSpPr>
        <p:spPr bwMode="auto">
          <a:xfrm>
            <a:off x="1908175" y="5943600"/>
            <a:ext cx="595630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20400 : 824 = 24,8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7187">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179388" y="620713"/>
            <a:ext cx="8713787" cy="508317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1.9</a:t>
            </a:r>
            <a:r>
              <a:rPr lang="ru-RU" sz="2400" b="1">
                <a:solidFill>
                  <a:srgbClr val="000066"/>
                </a:solidFill>
                <a:latin typeface="Arial" pitchFamily="34" charset="0"/>
              </a:rPr>
              <a:t> Какой из перечисленных городов является наибольшим по численности населения?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Екатеринбург;           </a:t>
            </a:r>
            <a:r>
              <a:rPr lang="ru-RU" sz="2400" b="1">
                <a:solidFill>
                  <a:srgbClr val="CC0000"/>
                </a:solidFill>
                <a:latin typeface="Arial" pitchFamily="34" charset="0"/>
              </a:rPr>
              <a:t>2)</a:t>
            </a:r>
            <a:r>
              <a:rPr lang="ru-RU" sz="2400" b="1">
                <a:solidFill>
                  <a:srgbClr val="003300"/>
                </a:solidFill>
                <a:latin typeface="Arial" pitchFamily="34" charset="0"/>
              </a:rPr>
              <a:t> Владимир;</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Смоленск;                  </a:t>
            </a:r>
            <a:r>
              <a:rPr lang="ru-RU" sz="2400" b="1">
                <a:solidFill>
                  <a:srgbClr val="CC0000"/>
                </a:solidFill>
                <a:latin typeface="Arial" pitchFamily="34" charset="0"/>
              </a:rPr>
              <a:t>4)</a:t>
            </a:r>
            <a:r>
              <a:rPr lang="ru-RU" sz="2400" b="1">
                <a:solidFill>
                  <a:srgbClr val="003300"/>
                </a:solidFill>
                <a:latin typeface="Arial" pitchFamily="34" charset="0"/>
              </a:rPr>
              <a:t> Владивосток.</a:t>
            </a:r>
          </a:p>
          <a:p>
            <a:pPr marL="800100" lvl="1"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2.9</a:t>
            </a:r>
            <a:r>
              <a:rPr lang="ru-RU" sz="2400" b="1">
                <a:solidFill>
                  <a:srgbClr val="000066"/>
                </a:solidFill>
                <a:latin typeface="Arial" pitchFamily="34" charset="0"/>
              </a:rPr>
              <a:t> В каком из перечисленных ниже регионов административный центр является наибольшим по численности населения?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Омская область;            </a:t>
            </a:r>
            <a:r>
              <a:rPr lang="ru-RU" sz="2400" b="1">
                <a:solidFill>
                  <a:srgbClr val="CC0000"/>
                </a:solidFill>
                <a:latin typeface="Arial" pitchFamily="34" charset="0"/>
              </a:rPr>
              <a:t>2)</a:t>
            </a:r>
            <a:r>
              <a:rPr lang="ru-RU" sz="2400" b="1">
                <a:solidFill>
                  <a:srgbClr val="003300"/>
                </a:solidFill>
                <a:latin typeface="Arial" pitchFamily="34" charset="0"/>
              </a:rPr>
              <a:t> Чувашская Республика;</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Республика Дагестан;   </a:t>
            </a:r>
            <a:r>
              <a:rPr lang="ru-RU" sz="2400" b="1">
                <a:solidFill>
                  <a:srgbClr val="CC0000"/>
                </a:solidFill>
                <a:latin typeface="Arial" pitchFamily="34" charset="0"/>
              </a:rPr>
              <a:t>4) </a:t>
            </a:r>
            <a:r>
              <a:rPr lang="ru-RU" sz="2400" b="1">
                <a:solidFill>
                  <a:srgbClr val="003300"/>
                </a:solidFill>
                <a:latin typeface="Arial" pitchFamily="34" charset="0"/>
              </a:rPr>
              <a:t>Ивановская область.</a:t>
            </a:r>
          </a:p>
          <a:p>
            <a:pPr marL="342900"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3.9</a:t>
            </a:r>
            <a:r>
              <a:rPr lang="ru-RU" sz="2400" b="1">
                <a:solidFill>
                  <a:srgbClr val="000066"/>
                </a:solidFill>
                <a:latin typeface="Arial" pitchFamily="34" charset="0"/>
              </a:rPr>
              <a:t> Какой из перечисленных городов является наибольшим по численности населения?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Чебоксары;           </a:t>
            </a:r>
            <a:r>
              <a:rPr lang="ru-RU" sz="2400" b="1">
                <a:solidFill>
                  <a:srgbClr val="CC0000"/>
                </a:solidFill>
                <a:latin typeface="Arial" pitchFamily="34" charset="0"/>
              </a:rPr>
              <a:t>2)</a:t>
            </a:r>
            <a:r>
              <a:rPr lang="ru-RU" sz="2400" b="1">
                <a:solidFill>
                  <a:srgbClr val="003300"/>
                </a:solidFill>
                <a:latin typeface="Arial" pitchFamily="34" charset="0"/>
              </a:rPr>
              <a:t> Нижний Новгород;</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Барнаул;                </a:t>
            </a:r>
            <a:r>
              <a:rPr lang="ru-RU" sz="2400" b="1">
                <a:solidFill>
                  <a:srgbClr val="CC0000"/>
                </a:solidFill>
                <a:latin typeface="Arial" pitchFamily="34" charset="0"/>
              </a:rPr>
              <a:t>4) </a:t>
            </a:r>
            <a:r>
              <a:rPr lang="ru-RU" sz="2400" b="1">
                <a:solidFill>
                  <a:srgbClr val="003300"/>
                </a:solidFill>
                <a:latin typeface="Arial" pitchFamily="34" charset="0"/>
              </a:rPr>
              <a:t>Великий Новгород.</a:t>
            </a:r>
          </a:p>
        </p:txBody>
      </p:sp>
      <p:sp>
        <p:nvSpPr>
          <p:cNvPr id="22533" name="Rectangle 5"/>
          <p:cNvSpPr>
            <a:spLocks noChangeArrowheads="1"/>
          </p:cNvSpPr>
          <p:nvPr/>
        </p:nvSpPr>
        <p:spPr bwMode="auto">
          <a:xfrm>
            <a:off x="8101013" y="98107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22534" name="Rectangle 6"/>
          <p:cNvSpPr>
            <a:spLocks noChangeArrowheads="1"/>
          </p:cNvSpPr>
          <p:nvPr/>
        </p:nvSpPr>
        <p:spPr bwMode="auto">
          <a:xfrm>
            <a:off x="8388350" y="37163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22535" name="Rectangle 7"/>
          <p:cNvSpPr>
            <a:spLocks noChangeArrowheads="1"/>
          </p:cNvSpPr>
          <p:nvPr/>
        </p:nvSpPr>
        <p:spPr bwMode="auto">
          <a:xfrm>
            <a:off x="7956550" y="55895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253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22534">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22535">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250825" y="549275"/>
            <a:ext cx="8713788" cy="556895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7.1</a:t>
            </a:r>
            <a:r>
              <a:rPr lang="ru-RU" sz="2400" b="1">
                <a:solidFill>
                  <a:srgbClr val="000066"/>
                </a:solidFill>
                <a:latin typeface="Arial" pitchFamily="34" charset="0"/>
              </a:rPr>
              <a:t> На территории какого материка находится высочайшее в мире нагорье?</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Африка;          </a:t>
            </a:r>
            <a:r>
              <a:rPr lang="ru-RU" sz="2400" b="1">
                <a:solidFill>
                  <a:srgbClr val="CC0000"/>
                </a:solidFill>
                <a:latin typeface="Arial" pitchFamily="34" charset="0"/>
              </a:rPr>
              <a:t>2)</a:t>
            </a:r>
            <a:r>
              <a:rPr lang="ru-RU" sz="2400" b="1">
                <a:solidFill>
                  <a:srgbClr val="003300"/>
                </a:solidFill>
                <a:latin typeface="Arial" pitchFamily="34" charset="0"/>
              </a:rPr>
              <a:t> Южная Америка;</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Евразия;         </a:t>
            </a:r>
            <a:r>
              <a:rPr lang="ru-RU" sz="2400" b="1">
                <a:solidFill>
                  <a:srgbClr val="CC0000"/>
                </a:solidFill>
                <a:latin typeface="Arial" pitchFamily="34" charset="0"/>
              </a:rPr>
              <a:t>4) </a:t>
            </a:r>
            <a:r>
              <a:rPr lang="ru-RU" sz="2400" b="1">
                <a:solidFill>
                  <a:srgbClr val="003300"/>
                </a:solidFill>
                <a:latin typeface="Arial" pitchFamily="34" charset="0"/>
              </a:rPr>
              <a:t>Северная Америка. </a:t>
            </a:r>
          </a:p>
          <a:p>
            <a:pPr marL="800100" lvl="1"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8.1</a:t>
            </a:r>
            <a:r>
              <a:rPr lang="ru-RU" sz="2400" b="1">
                <a:solidFill>
                  <a:srgbClr val="000066"/>
                </a:solidFill>
                <a:latin typeface="Arial" pitchFamily="34" charset="0"/>
              </a:rPr>
              <a:t> Укажите, к какому материку относятся Ла-Платская низменность, Аконкагуа.</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Южная Америка;             </a:t>
            </a:r>
            <a:r>
              <a:rPr lang="ru-RU" sz="2400" b="1">
                <a:solidFill>
                  <a:srgbClr val="CC0000"/>
                </a:solidFill>
                <a:latin typeface="Arial" pitchFamily="34" charset="0"/>
              </a:rPr>
              <a:t>2) </a:t>
            </a:r>
            <a:r>
              <a:rPr lang="ru-RU" sz="2400" b="1">
                <a:solidFill>
                  <a:srgbClr val="003300"/>
                </a:solidFill>
                <a:latin typeface="Arial" pitchFamily="34" charset="0"/>
              </a:rPr>
              <a:t>Евразия;</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Северная Америка;        </a:t>
            </a:r>
            <a:r>
              <a:rPr lang="ru-RU" sz="2400" b="1">
                <a:solidFill>
                  <a:srgbClr val="CC0000"/>
                </a:solidFill>
                <a:latin typeface="Arial" pitchFamily="34" charset="0"/>
              </a:rPr>
              <a:t>4) </a:t>
            </a:r>
            <a:r>
              <a:rPr lang="ru-RU" sz="2400" b="1">
                <a:solidFill>
                  <a:srgbClr val="003300"/>
                </a:solidFill>
                <a:latin typeface="Arial" pitchFamily="34" charset="0"/>
              </a:rPr>
              <a:t>Африка.</a:t>
            </a:r>
          </a:p>
          <a:p>
            <a:pPr marL="342900"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9.1</a:t>
            </a:r>
            <a:r>
              <a:rPr lang="ru-RU" sz="2400" b="1">
                <a:solidFill>
                  <a:srgbClr val="000066"/>
                </a:solidFill>
                <a:latin typeface="Arial" pitchFamily="34" charset="0"/>
              </a:rPr>
              <a:t> Укажите, к какому материку относятся Аппалачи, Скалистые горы, Мак-Кинли?</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Южная Америка;               </a:t>
            </a:r>
            <a:r>
              <a:rPr lang="ru-RU" sz="2400" b="1">
                <a:solidFill>
                  <a:srgbClr val="CC0000"/>
                </a:solidFill>
                <a:latin typeface="Arial" pitchFamily="34" charset="0"/>
              </a:rPr>
              <a:t>2) </a:t>
            </a:r>
            <a:r>
              <a:rPr lang="ru-RU" sz="2400" b="1">
                <a:solidFill>
                  <a:srgbClr val="003300"/>
                </a:solidFill>
                <a:latin typeface="Arial" pitchFamily="34" charset="0"/>
              </a:rPr>
              <a:t>Евразия;</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Северная Америка;          </a:t>
            </a:r>
            <a:r>
              <a:rPr lang="ru-RU" sz="2400" b="1">
                <a:solidFill>
                  <a:srgbClr val="CC0000"/>
                </a:solidFill>
                <a:latin typeface="Arial" pitchFamily="34" charset="0"/>
              </a:rPr>
              <a:t>4) </a:t>
            </a:r>
            <a:r>
              <a:rPr lang="ru-RU" sz="2400" b="1">
                <a:solidFill>
                  <a:srgbClr val="003300"/>
                </a:solidFill>
                <a:latin typeface="Arial" pitchFamily="34" charset="0"/>
              </a:rPr>
              <a:t>Африка.</a:t>
            </a:r>
          </a:p>
          <a:p>
            <a:pPr marL="342900" indent="-342900"/>
            <a:endParaRPr lang="ru-RU" sz="2400" b="1">
              <a:solidFill>
                <a:srgbClr val="003300"/>
              </a:solidFill>
              <a:latin typeface="Arial" pitchFamily="34" charset="0"/>
            </a:endParaRPr>
          </a:p>
        </p:txBody>
      </p:sp>
      <p:sp>
        <p:nvSpPr>
          <p:cNvPr id="5125" name="Rectangle 5"/>
          <p:cNvSpPr>
            <a:spLocks noChangeArrowheads="1"/>
          </p:cNvSpPr>
          <p:nvPr/>
        </p:nvSpPr>
        <p:spPr bwMode="auto">
          <a:xfrm>
            <a:off x="7885113" y="105251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
        <p:nvSpPr>
          <p:cNvPr id="5126" name="Rectangle 6"/>
          <p:cNvSpPr>
            <a:spLocks noChangeArrowheads="1"/>
          </p:cNvSpPr>
          <p:nvPr/>
        </p:nvSpPr>
        <p:spPr bwMode="auto">
          <a:xfrm>
            <a:off x="8101013" y="29972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5127" name="Rectangle 7"/>
          <p:cNvSpPr>
            <a:spLocks noChangeArrowheads="1"/>
          </p:cNvSpPr>
          <p:nvPr/>
        </p:nvSpPr>
        <p:spPr bwMode="auto">
          <a:xfrm>
            <a:off x="7885113" y="508476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125">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5126">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5127">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79388" y="620713"/>
            <a:ext cx="8713787" cy="544830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4.9</a:t>
            </a:r>
            <a:r>
              <a:rPr lang="ru-RU" sz="2400" b="1">
                <a:solidFill>
                  <a:srgbClr val="000066"/>
                </a:solidFill>
                <a:latin typeface="Arial" pitchFamily="34" charset="0"/>
              </a:rPr>
              <a:t> В каком из перечисленных ниже регионов административный центр является городом-миллионером?</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Новосибирская область;  </a:t>
            </a:r>
            <a:r>
              <a:rPr lang="ru-RU" sz="2400" b="1">
                <a:solidFill>
                  <a:srgbClr val="CC0000"/>
                </a:solidFill>
                <a:latin typeface="Arial" pitchFamily="34" charset="0"/>
              </a:rPr>
              <a:t>2)</a:t>
            </a:r>
            <a:r>
              <a:rPr lang="ru-RU" sz="2400" b="1">
                <a:solidFill>
                  <a:srgbClr val="003300"/>
                </a:solidFill>
                <a:latin typeface="Arial" pitchFamily="34" charset="0"/>
              </a:rPr>
              <a:t> Ивановская область;</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Ханты-Мансийский АО;     </a:t>
            </a:r>
            <a:r>
              <a:rPr lang="ru-RU" sz="2400" b="1">
                <a:solidFill>
                  <a:srgbClr val="CC0000"/>
                </a:solidFill>
                <a:latin typeface="Arial" pitchFamily="34" charset="0"/>
              </a:rPr>
              <a:t>4)</a:t>
            </a:r>
            <a:r>
              <a:rPr lang="ru-RU" sz="2400" b="1">
                <a:solidFill>
                  <a:srgbClr val="003300"/>
                </a:solidFill>
                <a:latin typeface="Arial" pitchFamily="34" charset="0"/>
              </a:rPr>
              <a:t> Республика Коми.</a:t>
            </a:r>
          </a:p>
          <a:p>
            <a:pPr marL="800100" lvl="1"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5.9</a:t>
            </a:r>
            <a:r>
              <a:rPr lang="ru-RU" sz="2400" b="1">
                <a:solidFill>
                  <a:srgbClr val="000066"/>
                </a:solidFill>
                <a:latin typeface="Arial" pitchFamily="34" charset="0"/>
              </a:rPr>
              <a:t> В каком из перечисленных ниже регионов административный центр является наибольшим по численности населения?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Ивановская область;    </a:t>
            </a:r>
            <a:r>
              <a:rPr lang="ru-RU" sz="2400" b="1">
                <a:solidFill>
                  <a:srgbClr val="CC0000"/>
                </a:solidFill>
                <a:latin typeface="Arial" pitchFamily="34" charset="0"/>
              </a:rPr>
              <a:t>2)</a:t>
            </a:r>
            <a:r>
              <a:rPr lang="ru-RU" sz="2400" b="1">
                <a:solidFill>
                  <a:srgbClr val="003300"/>
                </a:solidFill>
                <a:latin typeface="Arial" pitchFamily="34" charset="0"/>
              </a:rPr>
              <a:t> Республика Тыва;</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Ростовская область;     </a:t>
            </a:r>
            <a:r>
              <a:rPr lang="ru-RU" sz="2400" b="1">
                <a:solidFill>
                  <a:srgbClr val="CC0000"/>
                </a:solidFill>
                <a:latin typeface="Arial" pitchFamily="34" charset="0"/>
              </a:rPr>
              <a:t>4) </a:t>
            </a:r>
            <a:r>
              <a:rPr lang="ru-RU" sz="2400" b="1">
                <a:solidFill>
                  <a:srgbClr val="003300"/>
                </a:solidFill>
                <a:latin typeface="Arial" pitchFamily="34" charset="0"/>
              </a:rPr>
              <a:t>Магаданская область.</a:t>
            </a:r>
          </a:p>
          <a:p>
            <a:pPr marL="342900"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6.9</a:t>
            </a:r>
            <a:r>
              <a:rPr lang="ru-RU" sz="2400" b="1">
                <a:solidFill>
                  <a:srgbClr val="000066"/>
                </a:solidFill>
                <a:latin typeface="Arial" pitchFamily="34" charset="0"/>
              </a:rPr>
              <a:t> Какой из перечисленных городов является наибольшим по численности населения?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Тула;                           </a:t>
            </a:r>
            <a:r>
              <a:rPr lang="ru-RU" sz="2400" b="1">
                <a:solidFill>
                  <a:srgbClr val="CC0000"/>
                </a:solidFill>
                <a:latin typeface="Arial" pitchFamily="34" charset="0"/>
              </a:rPr>
              <a:t>2)</a:t>
            </a:r>
            <a:r>
              <a:rPr lang="ru-RU" sz="2400" b="1">
                <a:solidFill>
                  <a:srgbClr val="003300"/>
                </a:solidFill>
                <a:latin typeface="Arial" pitchFamily="34" charset="0"/>
              </a:rPr>
              <a:t> Воронеж;</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Череповец;                </a:t>
            </a:r>
            <a:r>
              <a:rPr lang="ru-RU" sz="2400" b="1">
                <a:solidFill>
                  <a:srgbClr val="CC0000"/>
                </a:solidFill>
                <a:latin typeface="Arial" pitchFamily="34" charset="0"/>
              </a:rPr>
              <a:t>4) </a:t>
            </a:r>
            <a:r>
              <a:rPr lang="ru-RU" sz="2400" b="1">
                <a:solidFill>
                  <a:srgbClr val="003300"/>
                </a:solidFill>
                <a:latin typeface="Arial" pitchFamily="34" charset="0"/>
              </a:rPr>
              <a:t>Самара.</a:t>
            </a:r>
          </a:p>
        </p:txBody>
      </p:sp>
      <p:sp>
        <p:nvSpPr>
          <p:cNvPr id="48131" name="Rectangle 3"/>
          <p:cNvSpPr>
            <a:spLocks noChangeArrowheads="1"/>
          </p:cNvSpPr>
          <p:nvPr/>
        </p:nvSpPr>
        <p:spPr bwMode="auto">
          <a:xfrm>
            <a:off x="8388350" y="83661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48132" name="Rectangle 4"/>
          <p:cNvSpPr>
            <a:spLocks noChangeArrowheads="1"/>
          </p:cNvSpPr>
          <p:nvPr/>
        </p:nvSpPr>
        <p:spPr bwMode="auto">
          <a:xfrm>
            <a:off x="8388350" y="335756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
        <p:nvSpPr>
          <p:cNvPr id="48133" name="Rectangle 5"/>
          <p:cNvSpPr>
            <a:spLocks noChangeArrowheads="1"/>
          </p:cNvSpPr>
          <p:nvPr/>
        </p:nvSpPr>
        <p:spPr bwMode="auto">
          <a:xfrm>
            <a:off x="7667625" y="49418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8131">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48132">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4813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79388" y="620713"/>
            <a:ext cx="8713787" cy="471805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7.9</a:t>
            </a:r>
            <a:r>
              <a:rPr lang="ru-RU" sz="2400" b="1">
                <a:solidFill>
                  <a:srgbClr val="000066"/>
                </a:solidFill>
                <a:latin typeface="Arial" pitchFamily="34" charset="0"/>
              </a:rPr>
              <a:t> Какой из перечисленных городов имеет наибольшую численность населения?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Волгоград;                       </a:t>
            </a:r>
            <a:r>
              <a:rPr lang="ru-RU" sz="2400" b="1">
                <a:solidFill>
                  <a:srgbClr val="CC0000"/>
                </a:solidFill>
                <a:latin typeface="Arial" pitchFamily="34" charset="0"/>
              </a:rPr>
              <a:t>2)</a:t>
            </a:r>
            <a:r>
              <a:rPr lang="ru-RU" sz="2400" b="1">
                <a:solidFill>
                  <a:srgbClr val="003300"/>
                </a:solidFill>
                <a:latin typeface="Arial" pitchFamily="34" charset="0"/>
              </a:rPr>
              <a:t> Магадан;</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Ростов-на-Дону;             </a:t>
            </a:r>
            <a:r>
              <a:rPr lang="ru-RU" sz="2400" b="1">
                <a:solidFill>
                  <a:srgbClr val="CC0000"/>
                </a:solidFill>
                <a:latin typeface="Arial" pitchFamily="34" charset="0"/>
              </a:rPr>
              <a:t>4)</a:t>
            </a:r>
            <a:r>
              <a:rPr lang="ru-RU" sz="2400" b="1">
                <a:solidFill>
                  <a:srgbClr val="003300"/>
                </a:solidFill>
                <a:latin typeface="Arial" pitchFamily="34" charset="0"/>
              </a:rPr>
              <a:t> Омск.</a:t>
            </a:r>
          </a:p>
          <a:p>
            <a:pPr marL="800100" lvl="1"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8.9</a:t>
            </a:r>
            <a:r>
              <a:rPr lang="ru-RU" sz="2400" b="1">
                <a:solidFill>
                  <a:srgbClr val="000066"/>
                </a:solidFill>
                <a:latin typeface="Arial" pitchFamily="34" charset="0"/>
              </a:rPr>
              <a:t> Какой из перечисленных субъектов РФ имеет наименьшую среднюю плотность населения?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Красноярский край;            </a:t>
            </a:r>
            <a:r>
              <a:rPr lang="ru-RU" sz="2400" b="1">
                <a:solidFill>
                  <a:srgbClr val="CC0000"/>
                </a:solidFill>
                <a:latin typeface="Arial" pitchFamily="34" charset="0"/>
              </a:rPr>
              <a:t>2)</a:t>
            </a:r>
            <a:r>
              <a:rPr lang="ru-RU" sz="2400" b="1">
                <a:solidFill>
                  <a:srgbClr val="003300"/>
                </a:solidFill>
                <a:latin typeface="Arial" pitchFamily="34" charset="0"/>
              </a:rPr>
              <a:t> Пермский край;</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Ставропольский край;       </a:t>
            </a:r>
            <a:r>
              <a:rPr lang="ru-RU" sz="2400" b="1">
                <a:solidFill>
                  <a:srgbClr val="CC0000"/>
                </a:solidFill>
                <a:latin typeface="Arial" pitchFamily="34" charset="0"/>
              </a:rPr>
              <a:t>4) </a:t>
            </a:r>
            <a:r>
              <a:rPr lang="ru-RU" sz="2400" b="1">
                <a:solidFill>
                  <a:srgbClr val="003300"/>
                </a:solidFill>
                <a:latin typeface="Arial" pitchFamily="34" charset="0"/>
              </a:rPr>
              <a:t>Приморский край.</a:t>
            </a:r>
          </a:p>
          <a:p>
            <a:pPr marL="342900"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9.9</a:t>
            </a:r>
            <a:r>
              <a:rPr lang="ru-RU" sz="2400" b="1">
                <a:solidFill>
                  <a:srgbClr val="000066"/>
                </a:solidFill>
                <a:latin typeface="Arial" pitchFamily="34" charset="0"/>
              </a:rPr>
              <a:t> Какой из перечисленных городов является наибольшим по численности населения?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Ярославль;           </a:t>
            </a:r>
            <a:r>
              <a:rPr lang="ru-RU" sz="2400" b="1">
                <a:solidFill>
                  <a:srgbClr val="CC0000"/>
                </a:solidFill>
                <a:latin typeface="Arial" pitchFamily="34" charset="0"/>
              </a:rPr>
              <a:t>2)</a:t>
            </a:r>
            <a:r>
              <a:rPr lang="ru-RU" sz="2400" b="1">
                <a:solidFill>
                  <a:srgbClr val="003300"/>
                </a:solidFill>
                <a:latin typeface="Arial" pitchFamily="34" charset="0"/>
              </a:rPr>
              <a:t> Санкт-Петербург;</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Красноярск;          </a:t>
            </a:r>
            <a:r>
              <a:rPr lang="ru-RU" sz="2400" b="1">
                <a:solidFill>
                  <a:srgbClr val="CC0000"/>
                </a:solidFill>
                <a:latin typeface="Arial" pitchFamily="34" charset="0"/>
              </a:rPr>
              <a:t>4) </a:t>
            </a:r>
            <a:r>
              <a:rPr lang="ru-RU" sz="2400" b="1">
                <a:solidFill>
                  <a:srgbClr val="003300"/>
                </a:solidFill>
                <a:latin typeface="Arial" pitchFamily="34" charset="0"/>
              </a:rPr>
              <a:t>Владивосток.</a:t>
            </a:r>
          </a:p>
        </p:txBody>
      </p:sp>
      <p:sp>
        <p:nvSpPr>
          <p:cNvPr id="49155" name="Rectangle 3"/>
          <p:cNvSpPr>
            <a:spLocks noChangeArrowheads="1"/>
          </p:cNvSpPr>
          <p:nvPr/>
        </p:nvSpPr>
        <p:spPr bwMode="auto">
          <a:xfrm>
            <a:off x="7596188" y="11255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
        <p:nvSpPr>
          <p:cNvPr id="49156" name="Rectangle 4"/>
          <p:cNvSpPr>
            <a:spLocks noChangeArrowheads="1"/>
          </p:cNvSpPr>
          <p:nvPr/>
        </p:nvSpPr>
        <p:spPr bwMode="auto">
          <a:xfrm>
            <a:off x="8243888" y="25654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49157" name="Rectangle 5"/>
          <p:cNvSpPr>
            <a:spLocks noChangeArrowheads="1"/>
          </p:cNvSpPr>
          <p:nvPr/>
        </p:nvSpPr>
        <p:spPr bwMode="auto">
          <a:xfrm>
            <a:off x="7596188" y="45085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9155">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49156">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49157">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ChangeArrowheads="1"/>
          </p:cNvSpPr>
          <p:nvPr/>
        </p:nvSpPr>
        <p:spPr bwMode="auto">
          <a:xfrm>
            <a:off x="179388" y="260350"/>
            <a:ext cx="8713787" cy="1674813"/>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1.10</a:t>
            </a:r>
            <a:r>
              <a:rPr lang="ru-RU" sz="2400" b="1">
                <a:solidFill>
                  <a:srgbClr val="000066"/>
                </a:solidFill>
                <a:latin typeface="Arial" pitchFamily="34" charset="0"/>
              </a:rPr>
              <a:t> Какой из регионов, обозначенных буквами на карте России, имеет наименьшую среднюю плотность населения?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А;           </a:t>
            </a:r>
            <a:r>
              <a:rPr lang="ru-RU" sz="2400" b="1">
                <a:solidFill>
                  <a:srgbClr val="CC0000"/>
                </a:solidFill>
                <a:latin typeface="Arial" pitchFamily="34" charset="0"/>
              </a:rPr>
              <a:t>2)</a:t>
            </a:r>
            <a:r>
              <a:rPr lang="ru-RU" sz="2400" b="1">
                <a:solidFill>
                  <a:srgbClr val="003300"/>
                </a:solidFill>
                <a:latin typeface="Arial" pitchFamily="34" charset="0"/>
              </a:rPr>
              <a:t> В;           </a:t>
            </a:r>
            <a:r>
              <a:rPr lang="ru-RU" sz="2400" b="1">
                <a:solidFill>
                  <a:srgbClr val="CC0000"/>
                </a:solidFill>
                <a:latin typeface="Arial" pitchFamily="34" charset="0"/>
              </a:rPr>
              <a:t>3)</a:t>
            </a:r>
            <a:r>
              <a:rPr lang="ru-RU" sz="2400" b="1">
                <a:solidFill>
                  <a:srgbClr val="003300"/>
                </a:solidFill>
                <a:latin typeface="Arial" pitchFamily="34" charset="0"/>
              </a:rPr>
              <a:t> С;        </a:t>
            </a:r>
            <a:r>
              <a:rPr lang="ru-RU" sz="2400" b="1">
                <a:solidFill>
                  <a:srgbClr val="CC0000"/>
                </a:solidFill>
                <a:latin typeface="Arial" pitchFamily="34" charset="0"/>
              </a:rPr>
              <a:t>4)</a:t>
            </a:r>
            <a:r>
              <a:rPr lang="ru-RU" sz="2400" b="1">
                <a:solidFill>
                  <a:srgbClr val="003300"/>
                </a:solidFill>
                <a:latin typeface="Arial" pitchFamily="34" charset="0"/>
              </a:rPr>
              <a:t> </a:t>
            </a:r>
            <a:r>
              <a:rPr lang="en-US" sz="2400" b="1">
                <a:solidFill>
                  <a:srgbClr val="003300"/>
                </a:solidFill>
                <a:latin typeface="Arial" pitchFamily="34" charset="0"/>
              </a:rPr>
              <a:t>D</a:t>
            </a:r>
            <a:r>
              <a:rPr lang="ru-RU" sz="2400" b="1">
                <a:solidFill>
                  <a:srgbClr val="003300"/>
                </a:solidFill>
                <a:latin typeface="Arial" pitchFamily="34" charset="0"/>
              </a:rPr>
              <a:t>.</a:t>
            </a:r>
          </a:p>
          <a:p>
            <a:pPr marL="800100" lvl="1" indent="-342900"/>
            <a:endParaRPr lang="ru-RU" sz="800">
              <a:solidFill>
                <a:srgbClr val="003300"/>
              </a:solidFill>
              <a:latin typeface="Arial" pitchFamily="34" charset="0"/>
            </a:endParaRPr>
          </a:p>
        </p:txBody>
      </p:sp>
      <p:grpSp>
        <p:nvGrpSpPr>
          <p:cNvPr id="46098" name="Group 18"/>
          <p:cNvGrpSpPr>
            <a:grpSpLocks/>
          </p:cNvGrpSpPr>
          <p:nvPr/>
        </p:nvGrpSpPr>
        <p:grpSpPr bwMode="auto">
          <a:xfrm>
            <a:off x="250825" y="1916113"/>
            <a:ext cx="7621588" cy="4400550"/>
            <a:chOff x="113" y="1389"/>
            <a:chExt cx="4801" cy="2772"/>
          </a:xfrm>
        </p:grpSpPr>
        <p:pic>
          <p:nvPicPr>
            <p:cNvPr id="46084" name="Picture 4"/>
            <p:cNvPicPr>
              <a:picLocks noChangeAspect="1" noChangeArrowheads="1"/>
            </p:cNvPicPr>
            <p:nvPr/>
          </p:nvPicPr>
          <p:blipFill>
            <a:blip r:embed="rId2" cstate="print"/>
            <a:srcRect/>
            <a:stretch>
              <a:fillRect/>
            </a:stretch>
          </p:blipFill>
          <p:spPr bwMode="auto">
            <a:xfrm>
              <a:off x="113" y="1389"/>
              <a:ext cx="4801" cy="2772"/>
            </a:xfrm>
            <a:prstGeom prst="rect">
              <a:avLst/>
            </a:prstGeom>
            <a:noFill/>
          </p:spPr>
        </p:pic>
        <p:grpSp>
          <p:nvGrpSpPr>
            <p:cNvPr id="46097" name="Group 17"/>
            <p:cNvGrpSpPr>
              <a:grpSpLocks/>
            </p:cNvGrpSpPr>
            <p:nvPr/>
          </p:nvGrpSpPr>
          <p:grpSpPr bwMode="auto">
            <a:xfrm>
              <a:off x="249" y="1979"/>
              <a:ext cx="1678" cy="2041"/>
              <a:chOff x="249" y="1979"/>
              <a:chExt cx="1678" cy="2041"/>
            </a:xfrm>
          </p:grpSpPr>
          <p:sp>
            <p:nvSpPr>
              <p:cNvPr id="46087" name="Oval 7"/>
              <p:cNvSpPr>
                <a:spLocks noChangeArrowheads="1"/>
              </p:cNvSpPr>
              <p:nvPr/>
            </p:nvSpPr>
            <p:spPr bwMode="auto">
              <a:xfrm>
                <a:off x="1247" y="1979"/>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В</a:t>
                </a:r>
              </a:p>
            </p:txBody>
          </p:sp>
          <p:sp>
            <p:nvSpPr>
              <p:cNvPr id="46089" name="Oval 9"/>
              <p:cNvSpPr>
                <a:spLocks noChangeArrowheads="1"/>
              </p:cNvSpPr>
              <p:nvPr/>
            </p:nvSpPr>
            <p:spPr bwMode="auto">
              <a:xfrm>
                <a:off x="249" y="2205"/>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А</a:t>
                </a:r>
              </a:p>
            </p:txBody>
          </p:sp>
          <p:sp>
            <p:nvSpPr>
              <p:cNvPr id="46090" name="Oval 10"/>
              <p:cNvSpPr>
                <a:spLocks noChangeArrowheads="1"/>
              </p:cNvSpPr>
              <p:nvPr/>
            </p:nvSpPr>
            <p:spPr bwMode="auto">
              <a:xfrm>
                <a:off x="884" y="3657"/>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С</a:t>
                </a:r>
              </a:p>
            </p:txBody>
          </p:sp>
          <p:sp>
            <p:nvSpPr>
              <p:cNvPr id="46091" name="Oval 11"/>
              <p:cNvSpPr>
                <a:spLocks noChangeArrowheads="1"/>
              </p:cNvSpPr>
              <p:nvPr/>
            </p:nvSpPr>
            <p:spPr bwMode="auto">
              <a:xfrm>
                <a:off x="1610" y="3748"/>
                <a:ext cx="273" cy="272"/>
              </a:xfrm>
              <a:prstGeom prst="ellipse">
                <a:avLst/>
              </a:prstGeom>
              <a:solidFill>
                <a:schemeClr val="bg1"/>
              </a:solidFill>
              <a:ln w="38100">
                <a:solidFill>
                  <a:schemeClr val="tx1"/>
                </a:solidFill>
                <a:round/>
                <a:headEnd/>
                <a:tailEnd/>
              </a:ln>
              <a:effectLst/>
            </p:spPr>
            <p:txBody>
              <a:bodyPr wrap="none" anchor="ctr"/>
              <a:lstStyle/>
              <a:p>
                <a:pPr algn="ctr"/>
                <a:r>
                  <a:rPr lang="en-US" sz="2400" b="1">
                    <a:latin typeface="Arial" pitchFamily="34" charset="0"/>
                  </a:rPr>
                  <a:t>D</a:t>
                </a:r>
                <a:endParaRPr lang="ru-RU" sz="2400" b="1">
                  <a:latin typeface="Arial" pitchFamily="34" charset="0"/>
                </a:endParaRPr>
              </a:p>
            </p:txBody>
          </p:sp>
          <p:sp>
            <p:nvSpPr>
              <p:cNvPr id="46093" name="Line 13"/>
              <p:cNvSpPr>
                <a:spLocks noChangeShapeType="1"/>
              </p:cNvSpPr>
              <p:nvPr/>
            </p:nvSpPr>
            <p:spPr bwMode="auto">
              <a:xfrm>
                <a:off x="476" y="2432"/>
                <a:ext cx="227" cy="182"/>
              </a:xfrm>
              <a:prstGeom prst="line">
                <a:avLst/>
              </a:prstGeom>
              <a:noFill/>
              <a:ln w="38100">
                <a:solidFill>
                  <a:schemeClr val="tx1"/>
                </a:solidFill>
                <a:round/>
                <a:headEnd/>
                <a:tailEnd/>
              </a:ln>
              <a:effectLst/>
            </p:spPr>
            <p:txBody>
              <a:bodyPr/>
              <a:lstStyle/>
              <a:p>
                <a:endParaRPr lang="ru-RU"/>
              </a:p>
            </p:txBody>
          </p:sp>
          <p:sp>
            <p:nvSpPr>
              <p:cNvPr id="46094" name="Line 14"/>
              <p:cNvSpPr>
                <a:spLocks noChangeShapeType="1"/>
              </p:cNvSpPr>
              <p:nvPr/>
            </p:nvSpPr>
            <p:spPr bwMode="auto">
              <a:xfrm flipV="1">
                <a:off x="1156" y="2205"/>
                <a:ext cx="136" cy="91"/>
              </a:xfrm>
              <a:prstGeom prst="line">
                <a:avLst/>
              </a:prstGeom>
              <a:noFill/>
              <a:ln w="38100">
                <a:solidFill>
                  <a:schemeClr val="tx1"/>
                </a:solidFill>
                <a:round/>
                <a:headEnd/>
                <a:tailEnd/>
              </a:ln>
              <a:effectLst/>
            </p:spPr>
            <p:txBody>
              <a:bodyPr/>
              <a:lstStyle/>
              <a:p>
                <a:endParaRPr lang="ru-RU"/>
              </a:p>
            </p:txBody>
          </p:sp>
          <p:sp>
            <p:nvSpPr>
              <p:cNvPr id="46095" name="Line 15"/>
              <p:cNvSpPr>
                <a:spLocks noChangeShapeType="1"/>
              </p:cNvSpPr>
              <p:nvPr/>
            </p:nvSpPr>
            <p:spPr bwMode="auto">
              <a:xfrm flipH="1">
                <a:off x="1020" y="3475"/>
                <a:ext cx="136" cy="182"/>
              </a:xfrm>
              <a:prstGeom prst="line">
                <a:avLst/>
              </a:prstGeom>
              <a:noFill/>
              <a:ln w="38100">
                <a:solidFill>
                  <a:schemeClr val="tx1"/>
                </a:solidFill>
                <a:round/>
                <a:headEnd/>
                <a:tailEnd/>
              </a:ln>
              <a:effectLst/>
            </p:spPr>
            <p:txBody>
              <a:bodyPr/>
              <a:lstStyle/>
              <a:p>
                <a:endParaRPr lang="ru-RU"/>
              </a:p>
            </p:txBody>
          </p:sp>
          <p:sp>
            <p:nvSpPr>
              <p:cNvPr id="46096" name="Line 16"/>
              <p:cNvSpPr>
                <a:spLocks noChangeShapeType="1"/>
              </p:cNvSpPr>
              <p:nvPr/>
            </p:nvSpPr>
            <p:spPr bwMode="auto">
              <a:xfrm flipV="1">
                <a:off x="1791" y="3612"/>
                <a:ext cx="136" cy="136"/>
              </a:xfrm>
              <a:prstGeom prst="line">
                <a:avLst/>
              </a:prstGeom>
              <a:noFill/>
              <a:ln w="38100">
                <a:solidFill>
                  <a:schemeClr val="tx1"/>
                </a:solidFill>
                <a:round/>
                <a:headEnd/>
                <a:tailEnd/>
              </a:ln>
              <a:effectLst/>
            </p:spPr>
            <p:txBody>
              <a:bodyPr/>
              <a:lstStyle/>
              <a:p>
                <a:endParaRPr lang="ru-RU"/>
              </a:p>
            </p:txBody>
          </p:sp>
        </p:grpSp>
      </p:grpSp>
      <p:sp>
        <p:nvSpPr>
          <p:cNvPr id="46099" name="Rectangle 19"/>
          <p:cNvSpPr>
            <a:spLocks noChangeArrowheads="1"/>
          </p:cNvSpPr>
          <p:nvPr/>
        </p:nvSpPr>
        <p:spPr bwMode="auto">
          <a:xfrm>
            <a:off x="7956550" y="55895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6099">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179388" y="188913"/>
            <a:ext cx="8640762" cy="155257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2.10</a:t>
            </a:r>
            <a:r>
              <a:rPr lang="ru-RU" sz="2400" b="1">
                <a:solidFill>
                  <a:srgbClr val="000066"/>
                </a:solidFill>
                <a:latin typeface="Arial" pitchFamily="34" charset="0"/>
              </a:rPr>
              <a:t> Какой из регионов, обозначенных буквами на карте России, имеет наименьшую среднюю плотность населения?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А;           </a:t>
            </a:r>
            <a:r>
              <a:rPr lang="ru-RU" sz="2400" b="1">
                <a:solidFill>
                  <a:srgbClr val="CC0000"/>
                </a:solidFill>
                <a:latin typeface="Arial" pitchFamily="34" charset="0"/>
              </a:rPr>
              <a:t>2)</a:t>
            </a:r>
            <a:r>
              <a:rPr lang="ru-RU" sz="2400" b="1">
                <a:solidFill>
                  <a:srgbClr val="003300"/>
                </a:solidFill>
                <a:latin typeface="Arial" pitchFamily="34" charset="0"/>
              </a:rPr>
              <a:t> В;           </a:t>
            </a:r>
            <a:r>
              <a:rPr lang="ru-RU" sz="2400" b="1">
                <a:solidFill>
                  <a:srgbClr val="CC0000"/>
                </a:solidFill>
                <a:latin typeface="Arial" pitchFamily="34" charset="0"/>
              </a:rPr>
              <a:t>3)</a:t>
            </a:r>
            <a:r>
              <a:rPr lang="ru-RU" sz="2400" b="1">
                <a:solidFill>
                  <a:srgbClr val="003300"/>
                </a:solidFill>
                <a:latin typeface="Arial" pitchFamily="34" charset="0"/>
              </a:rPr>
              <a:t> С;        </a:t>
            </a:r>
            <a:r>
              <a:rPr lang="ru-RU" sz="2400" b="1">
                <a:solidFill>
                  <a:srgbClr val="CC0000"/>
                </a:solidFill>
                <a:latin typeface="Arial" pitchFamily="34" charset="0"/>
              </a:rPr>
              <a:t>4)</a:t>
            </a:r>
            <a:r>
              <a:rPr lang="ru-RU" sz="2400" b="1">
                <a:solidFill>
                  <a:srgbClr val="003300"/>
                </a:solidFill>
                <a:latin typeface="Arial" pitchFamily="34" charset="0"/>
              </a:rPr>
              <a:t> </a:t>
            </a:r>
            <a:r>
              <a:rPr lang="en-US" sz="2400" b="1">
                <a:solidFill>
                  <a:srgbClr val="003300"/>
                </a:solidFill>
                <a:latin typeface="Arial" pitchFamily="34" charset="0"/>
              </a:rPr>
              <a:t>D</a:t>
            </a:r>
            <a:r>
              <a:rPr lang="ru-RU" sz="2400" b="1">
                <a:solidFill>
                  <a:srgbClr val="003300"/>
                </a:solidFill>
                <a:latin typeface="Arial" pitchFamily="34" charset="0"/>
              </a:rPr>
              <a:t>.</a:t>
            </a:r>
            <a:endParaRPr lang="ru-RU" sz="2400">
              <a:solidFill>
                <a:srgbClr val="003300"/>
              </a:solidFill>
              <a:latin typeface="Arial" pitchFamily="34" charset="0"/>
            </a:endParaRPr>
          </a:p>
        </p:txBody>
      </p:sp>
      <p:grpSp>
        <p:nvGrpSpPr>
          <p:cNvPr id="62487" name="Group 23"/>
          <p:cNvGrpSpPr>
            <a:grpSpLocks/>
          </p:cNvGrpSpPr>
          <p:nvPr/>
        </p:nvGrpSpPr>
        <p:grpSpPr bwMode="auto">
          <a:xfrm>
            <a:off x="179388" y="2060575"/>
            <a:ext cx="8172450" cy="4797425"/>
            <a:chOff x="204" y="1117"/>
            <a:chExt cx="4892" cy="2772"/>
          </a:xfrm>
        </p:grpSpPr>
        <p:pic>
          <p:nvPicPr>
            <p:cNvPr id="62479" name="Picture 15"/>
            <p:cNvPicPr>
              <a:picLocks noChangeAspect="1" noChangeArrowheads="1"/>
            </p:cNvPicPr>
            <p:nvPr/>
          </p:nvPicPr>
          <p:blipFill>
            <a:blip r:embed="rId2" cstate="print"/>
            <a:srcRect/>
            <a:stretch>
              <a:fillRect/>
            </a:stretch>
          </p:blipFill>
          <p:spPr bwMode="auto">
            <a:xfrm>
              <a:off x="295" y="1117"/>
              <a:ext cx="4801" cy="2772"/>
            </a:xfrm>
            <a:prstGeom prst="rect">
              <a:avLst/>
            </a:prstGeom>
            <a:noFill/>
          </p:spPr>
        </p:pic>
        <p:sp>
          <p:nvSpPr>
            <p:cNvPr id="62467" name="Oval 3"/>
            <p:cNvSpPr>
              <a:spLocks noChangeArrowheads="1"/>
            </p:cNvSpPr>
            <p:nvPr/>
          </p:nvSpPr>
          <p:spPr bwMode="auto">
            <a:xfrm>
              <a:off x="204" y="2387"/>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А</a:t>
              </a:r>
            </a:p>
          </p:txBody>
        </p:sp>
        <p:sp>
          <p:nvSpPr>
            <p:cNvPr id="62480" name="Oval 16"/>
            <p:cNvSpPr>
              <a:spLocks noChangeArrowheads="1"/>
            </p:cNvSpPr>
            <p:nvPr/>
          </p:nvSpPr>
          <p:spPr bwMode="auto">
            <a:xfrm>
              <a:off x="793" y="3475"/>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В</a:t>
              </a:r>
            </a:p>
          </p:txBody>
        </p:sp>
        <p:sp>
          <p:nvSpPr>
            <p:cNvPr id="62481" name="Oval 17"/>
            <p:cNvSpPr>
              <a:spLocks noChangeArrowheads="1"/>
            </p:cNvSpPr>
            <p:nvPr/>
          </p:nvSpPr>
          <p:spPr bwMode="auto">
            <a:xfrm>
              <a:off x="1701" y="3430"/>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С</a:t>
              </a:r>
            </a:p>
          </p:txBody>
        </p:sp>
        <p:sp>
          <p:nvSpPr>
            <p:cNvPr id="62482" name="Oval 18"/>
            <p:cNvSpPr>
              <a:spLocks noChangeArrowheads="1"/>
            </p:cNvSpPr>
            <p:nvPr/>
          </p:nvSpPr>
          <p:spPr bwMode="auto">
            <a:xfrm>
              <a:off x="4286" y="2341"/>
              <a:ext cx="273" cy="272"/>
            </a:xfrm>
            <a:prstGeom prst="ellipse">
              <a:avLst/>
            </a:prstGeom>
            <a:solidFill>
              <a:schemeClr val="bg1"/>
            </a:solidFill>
            <a:ln w="38100">
              <a:solidFill>
                <a:schemeClr val="tx1"/>
              </a:solidFill>
              <a:round/>
              <a:headEnd/>
              <a:tailEnd/>
            </a:ln>
            <a:effectLst/>
          </p:spPr>
          <p:txBody>
            <a:bodyPr wrap="none" anchor="ctr"/>
            <a:lstStyle/>
            <a:p>
              <a:pPr algn="ctr"/>
              <a:r>
                <a:rPr lang="en-US" sz="2400" b="1">
                  <a:latin typeface="Arial" pitchFamily="34" charset="0"/>
                </a:rPr>
                <a:t>D</a:t>
              </a:r>
              <a:endParaRPr lang="ru-RU" sz="2400" b="1">
                <a:latin typeface="Arial" pitchFamily="34" charset="0"/>
              </a:endParaRPr>
            </a:p>
          </p:txBody>
        </p:sp>
        <p:sp>
          <p:nvSpPr>
            <p:cNvPr id="62483" name="Line 19"/>
            <p:cNvSpPr>
              <a:spLocks noChangeShapeType="1"/>
            </p:cNvSpPr>
            <p:nvPr/>
          </p:nvSpPr>
          <p:spPr bwMode="auto">
            <a:xfrm>
              <a:off x="431" y="2523"/>
              <a:ext cx="272" cy="136"/>
            </a:xfrm>
            <a:prstGeom prst="line">
              <a:avLst/>
            </a:prstGeom>
            <a:noFill/>
            <a:ln w="38100">
              <a:solidFill>
                <a:schemeClr val="tx1"/>
              </a:solidFill>
              <a:round/>
              <a:headEnd/>
              <a:tailEnd/>
            </a:ln>
            <a:effectLst/>
          </p:spPr>
          <p:txBody>
            <a:bodyPr/>
            <a:lstStyle/>
            <a:p>
              <a:endParaRPr lang="ru-RU"/>
            </a:p>
          </p:txBody>
        </p:sp>
        <p:sp>
          <p:nvSpPr>
            <p:cNvPr id="62484" name="Line 20"/>
            <p:cNvSpPr>
              <a:spLocks noChangeShapeType="1"/>
            </p:cNvSpPr>
            <p:nvPr/>
          </p:nvSpPr>
          <p:spPr bwMode="auto">
            <a:xfrm flipH="1" flipV="1">
              <a:off x="567" y="3339"/>
              <a:ext cx="272" cy="227"/>
            </a:xfrm>
            <a:prstGeom prst="line">
              <a:avLst/>
            </a:prstGeom>
            <a:noFill/>
            <a:ln w="38100">
              <a:solidFill>
                <a:schemeClr val="tx1"/>
              </a:solidFill>
              <a:round/>
              <a:headEnd/>
              <a:tailEnd/>
            </a:ln>
            <a:effectLst/>
          </p:spPr>
          <p:txBody>
            <a:bodyPr/>
            <a:lstStyle/>
            <a:p>
              <a:endParaRPr lang="ru-RU"/>
            </a:p>
          </p:txBody>
        </p:sp>
        <p:sp>
          <p:nvSpPr>
            <p:cNvPr id="62485" name="Line 21"/>
            <p:cNvSpPr>
              <a:spLocks noChangeShapeType="1"/>
            </p:cNvSpPr>
            <p:nvPr/>
          </p:nvSpPr>
          <p:spPr bwMode="auto">
            <a:xfrm flipV="1">
              <a:off x="1882" y="3249"/>
              <a:ext cx="91" cy="181"/>
            </a:xfrm>
            <a:prstGeom prst="line">
              <a:avLst/>
            </a:prstGeom>
            <a:noFill/>
            <a:ln w="38100">
              <a:solidFill>
                <a:schemeClr val="tx1"/>
              </a:solidFill>
              <a:round/>
              <a:headEnd/>
              <a:tailEnd/>
            </a:ln>
            <a:effectLst/>
          </p:spPr>
          <p:txBody>
            <a:bodyPr/>
            <a:lstStyle/>
            <a:p>
              <a:endParaRPr lang="ru-RU"/>
            </a:p>
          </p:txBody>
        </p:sp>
        <p:sp>
          <p:nvSpPr>
            <p:cNvPr id="62486" name="Line 22"/>
            <p:cNvSpPr>
              <a:spLocks noChangeShapeType="1"/>
            </p:cNvSpPr>
            <p:nvPr/>
          </p:nvSpPr>
          <p:spPr bwMode="auto">
            <a:xfrm flipH="1">
              <a:off x="4014" y="2523"/>
              <a:ext cx="272" cy="181"/>
            </a:xfrm>
            <a:prstGeom prst="line">
              <a:avLst/>
            </a:prstGeom>
            <a:noFill/>
            <a:ln w="38100">
              <a:solidFill>
                <a:schemeClr val="tx1"/>
              </a:solidFill>
              <a:round/>
              <a:headEnd/>
              <a:tailEnd/>
            </a:ln>
            <a:effectLst/>
          </p:spPr>
          <p:txBody>
            <a:bodyPr/>
            <a:lstStyle/>
            <a:p>
              <a:endParaRPr lang="ru-RU"/>
            </a:p>
          </p:txBody>
        </p:sp>
      </p:grpSp>
      <p:sp>
        <p:nvSpPr>
          <p:cNvPr id="62488" name="Rectangle 24"/>
          <p:cNvSpPr>
            <a:spLocks noChangeArrowheads="1"/>
          </p:cNvSpPr>
          <p:nvPr/>
        </p:nvSpPr>
        <p:spPr bwMode="auto">
          <a:xfrm>
            <a:off x="7956550" y="55895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2488">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511" name="Group 23"/>
          <p:cNvGrpSpPr>
            <a:grpSpLocks/>
          </p:cNvGrpSpPr>
          <p:nvPr/>
        </p:nvGrpSpPr>
        <p:grpSpPr bwMode="auto">
          <a:xfrm>
            <a:off x="179388" y="2205038"/>
            <a:ext cx="7766050" cy="4400550"/>
            <a:chOff x="113" y="1207"/>
            <a:chExt cx="4892" cy="2772"/>
          </a:xfrm>
        </p:grpSpPr>
        <p:pic>
          <p:nvPicPr>
            <p:cNvPr id="63503" name="Picture 15"/>
            <p:cNvPicPr>
              <a:picLocks noChangeAspect="1" noChangeArrowheads="1"/>
            </p:cNvPicPr>
            <p:nvPr/>
          </p:nvPicPr>
          <p:blipFill>
            <a:blip r:embed="rId2" cstate="print"/>
            <a:srcRect/>
            <a:stretch>
              <a:fillRect/>
            </a:stretch>
          </p:blipFill>
          <p:spPr bwMode="auto">
            <a:xfrm>
              <a:off x="204" y="1207"/>
              <a:ext cx="4801" cy="2772"/>
            </a:xfrm>
            <a:prstGeom prst="rect">
              <a:avLst/>
            </a:prstGeom>
            <a:noFill/>
          </p:spPr>
        </p:pic>
        <p:sp>
          <p:nvSpPr>
            <p:cNvPr id="63491" name="Oval 3"/>
            <p:cNvSpPr>
              <a:spLocks noChangeArrowheads="1"/>
            </p:cNvSpPr>
            <p:nvPr/>
          </p:nvSpPr>
          <p:spPr bwMode="auto">
            <a:xfrm>
              <a:off x="113" y="2840"/>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А</a:t>
              </a:r>
            </a:p>
          </p:txBody>
        </p:sp>
        <p:sp>
          <p:nvSpPr>
            <p:cNvPr id="63504" name="Oval 16"/>
            <p:cNvSpPr>
              <a:spLocks noChangeArrowheads="1"/>
            </p:cNvSpPr>
            <p:nvPr/>
          </p:nvSpPr>
          <p:spPr bwMode="auto">
            <a:xfrm>
              <a:off x="4195" y="2478"/>
              <a:ext cx="273" cy="272"/>
            </a:xfrm>
            <a:prstGeom prst="ellipse">
              <a:avLst/>
            </a:prstGeom>
            <a:solidFill>
              <a:schemeClr val="bg1"/>
            </a:solidFill>
            <a:ln w="38100">
              <a:solidFill>
                <a:schemeClr val="tx1"/>
              </a:solidFill>
              <a:round/>
              <a:headEnd/>
              <a:tailEnd/>
            </a:ln>
            <a:effectLst/>
          </p:spPr>
          <p:txBody>
            <a:bodyPr wrap="none" anchor="ctr"/>
            <a:lstStyle/>
            <a:p>
              <a:pPr algn="ctr"/>
              <a:r>
                <a:rPr lang="en-US" sz="2400" b="1">
                  <a:latin typeface="Arial" pitchFamily="34" charset="0"/>
                </a:rPr>
                <a:t>D</a:t>
              </a:r>
              <a:endParaRPr lang="ru-RU" sz="2400" b="1">
                <a:latin typeface="Arial" pitchFamily="34" charset="0"/>
              </a:endParaRPr>
            </a:p>
          </p:txBody>
        </p:sp>
        <p:sp>
          <p:nvSpPr>
            <p:cNvPr id="63505" name="Oval 17"/>
            <p:cNvSpPr>
              <a:spLocks noChangeArrowheads="1"/>
            </p:cNvSpPr>
            <p:nvPr/>
          </p:nvSpPr>
          <p:spPr bwMode="auto">
            <a:xfrm>
              <a:off x="839" y="3430"/>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В</a:t>
              </a:r>
            </a:p>
          </p:txBody>
        </p:sp>
        <p:sp>
          <p:nvSpPr>
            <p:cNvPr id="63506" name="Oval 18"/>
            <p:cNvSpPr>
              <a:spLocks noChangeArrowheads="1"/>
            </p:cNvSpPr>
            <p:nvPr/>
          </p:nvSpPr>
          <p:spPr bwMode="auto">
            <a:xfrm>
              <a:off x="1519" y="3430"/>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С</a:t>
              </a:r>
            </a:p>
          </p:txBody>
        </p:sp>
        <p:sp>
          <p:nvSpPr>
            <p:cNvPr id="63507" name="Line 19"/>
            <p:cNvSpPr>
              <a:spLocks noChangeShapeType="1"/>
            </p:cNvSpPr>
            <p:nvPr/>
          </p:nvSpPr>
          <p:spPr bwMode="auto">
            <a:xfrm>
              <a:off x="295" y="3067"/>
              <a:ext cx="90" cy="227"/>
            </a:xfrm>
            <a:prstGeom prst="line">
              <a:avLst/>
            </a:prstGeom>
            <a:noFill/>
            <a:ln w="38100">
              <a:solidFill>
                <a:schemeClr val="tx1"/>
              </a:solidFill>
              <a:round/>
              <a:headEnd/>
              <a:tailEnd/>
            </a:ln>
            <a:effectLst/>
          </p:spPr>
          <p:txBody>
            <a:bodyPr/>
            <a:lstStyle/>
            <a:p>
              <a:endParaRPr lang="ru-RU"/>
            </a:p>
          </p:txBody>
        </p:sp>
        <p:sp>
          <p:nvSpPr>
            <p:cNvPr id="63508" name="Line 20"/>
            <p:cNvSpPr>
              <a:spLocks noChangeShapeType="1"/>
            </p:cNvSpPr>
            <p:nvPr/>
          </p:nvSpPr>
          <p:spPr bwMode="auto">
            <a:xfrm flipV="1">
              <a:off x="1020" y="3339"/>
              <a:ext cx="91" cy="136"/>
            </a:xfrm>
            <a:prstGeom prst="line">
              <a:avLst/>
            </a:prstGeom>
            <a:noFill/>
            <a:ln w="38100">
              <a:solidFill>
                <a:schemeClr val="tx1"/>
              </a:solidFill>
              <a:round/>
              <a:headEnd/>
              <a:tailEnd/>
            </a:ln>
            <a:effectLst/>
          </p:spPr>
          <p:txBody>
            <a:bodyPr/>
            <a:lstStyle/>
            <a:p>
              <a:endParaRPr lang="ru-RU"/>
            </a:p>
          </p:txBody>
        </p:sp>
        <p:sp>
          <p:nvSpPr>
            <p:cNvPr id="63509" name="Line 21"/>
            <p:cNvSpPr>
              <a:spLocks noChangeShapeType="1"/>
            </p:cNvSpPr>
            <p:nvPr/>
          </p:nvSpPr>
          <p:spPr bwMode="auto">
            <a:xfrm flipH="1" flipV="1">
              <a:off x="1610" y="3249"/>
              <a:ext cx="45" cy="181"/>
            </a:xfrm>
            <a:prstGeom prst="line">
              <a:avLst/>
            </a:prstGeom>
            <a:noFill/>
            <a:ln w="38100">
              <a:solidFill>
                <a:schemeClr val="tx1"/>
              </a:solidFill>
              <a:round/>
              <a:headEnd/>
              <a:tailEnd/>
            </a:ln>
            <a:effectLst/>
          </p:spPr>
          <p:txBody>
            <a:bodyPr/>
            <a:lstStyle/>
            <a:p>
              <a:endParaRPr lang="ru-RU"/>
            </a:p>
          </p:txBody>
        </p:sp>
        <p:sp>
          <p:nvSpPr>
            <p:cNvPr id="63510" name="Line 22"/>
            <p:cNvSpPr>
              <a:spLocks noChangeShapeType="1"/>
            </p:cNvSpPr>
            <p:nvPr/>
          </p:nvSpPr>
          <p:spPr bwMode="auto">
            <a:xfrm flipH="1">
              <a:off x="4422" y="2296"/>
              <a:ext cx="91" cy="227"/>
            </a:xfrm>
            <a:prstGeom prst="line">
              <a:avLst/>
            </a:prstGeom>
            <a:noFill/>
            <a:ln w="38100">
              <a:solidFill>
                <a:schemeClr val="tx1"/>
              </a:solidFill>
              <a:round/>
              <a:headEnd/>
              <a:tailEnd/>
            </a:ln>
            <a:effectLst/>
          </p:spPr>
          <p:txBody>
            <a:bodyPr/>
            <a:lstStyle/>
            <a:p>
              <a:endParaRPr lang="ru-RU"/>
            </a:p>
          </p:txBody>
        </p:sp>
      </p:grpSp>
      <p:sp>
        <p:nvSpPr>
          <p:cNvPr id="63490" name="Rectangle 2"/>
          <p:cNvSpPr>
            <a:spLocks noChangeArrowheads="1"/>
          </p:cNvSpPr>
          <p:nvPr/>
        </p:nvSpPr>
        <p:spPr bwMode="auto">
          <a:xfrm>
            <a:off x="179388" y="260350"/>
            <a:ext cx="8713787" cy="155257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3.10</a:t>
            </a:r>
            <a:r>
              <a:rPr lang="ru-RU" sz="2400" b="1">
                <a:solidFill>
                  <a:srgbClr val="000066"/>
                </a:solidFill>
                <a:latin typeface="Arial" pitchFamily="34" charset="0"/>
              </a:rPr>
              <a:t> Какой из регионов, обозначенных буквами на карте России, имеет наименьшую среднюю плотность населения?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А;           </a:t>
            </a:r>
            <a:r>
              <a:rPr lang="ru-RU" sz="2400" b="1">
                <a:solidFill>
                  <a:srgbClr val="CC0000"/>
                </a:solidFill>
                <a:latin typeface="Arial" pitchFamily="34" charset="0"/>
              </a:rPr>
              <a:t>2)</a:t>
            </a:r>
            <a:r>
              <a:rPr lang="ru-RU" sz="2400" b="1">
                <a:solidFill>
                  <a:srgbClr val="003300"/>
                </a:solidFill>
                <a:latin typeface="Arial" pitchFamily="34" charset="0"/>
              </a:rPr>
              <a:t> В;           </a:t>
            </a:r>
            <a:r>
              <a:rPr lang="ru-RU" sz="2400" b="1">
                <a:solidFill>
                  <a:srgbClr val="CC0000"/>
                </a:solidFill>
                <a:latin typeface="Arial" pitchFamily="34" charset="0"/>
              </a:rPr>
              <a:t>3)</a:t>
            </a:r>
            <a:r>
              <a:rPr lang="ru-RU" sz="2400" b="1">
                <a:solidFill>
                  <a:srgbClr val="003300"/>
                </a:solidFill>
                <a:latin typeface="Arial" pitchFamily="34" charset="0"/>
              </a:rPr>
              <a:t> С;        </a:t>
            </a:r>
            <a:r>
              <a:rPr lang="ru-RU" sz="2400" b="1">
                <a:solidFill>
                  <a:srgbClr val="CC0000"/>
                </a:solidFill>
                <a:latin typeface="Arial" pitchFamily="34" charset="0"/>
              </a:rPr>
              <a:t>4)</a:t>
            </a:r>
            <a:r>
              <a:rPr lang="ru-RU" sz="2400" b="1">
                <a:solidFill>
                  <a:srgbClr val="003300"/>
                </a:solidFill>
                <a:latin typeface="Arial" pitchFamily="34" charset="0"/>
              </a:rPr>
              <a:t> </a:t>
            </a:r>
            <a:r>
              <a:rPr lang="en-US" sz="2400" b="1">
                <a:solidFill>
                  <a:srgbClr val="003300"/>
                </a:solidFill>
                <a:latin typeface="Arial" pitchFamily="34" charset="0"/>
              </a:rPr>
              <a:t>D</a:t>
            </a:r>
            <a:r>
              <a:rPr lang="ru-RU" sz="2400" b="1">
                <a:solidFill>
                  <a:srgbClr val="003300"/>
                </a:solidFill>
                <a:latin typeface="Arial" pitchFamily="34" charset="0"/>
              </a:rPr>
              <a:t>.</a:t>
            </a:r>
            <a:endParaRPr lang="ru-RU" sz="2400">
              <a:solidFill>
                <a:srgbClr val="003300"/>
              </a:solidFill>
              <a:latin typeface="Arial" pitchFamily="34" charset="0"/>
            </a:endParaRPr>
          </a:p>
        </p:txBody>
      </p:sp>
      <p:sp>
        <p:nvSpPr>
          <p:cNvPr id="63512" name="Rectangle 24"/>
          <p:cNvSpPr>
            <a:spLocks noChangeArrowheads="1"/>
          </p:cNvSpPr>
          <p:nvPr/>
        </p:nvSpPr>
        <p:spPr bwMode="auto">
          <a:xfrm>
            <a:off x="7956550" y="55895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3512">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79388" y="260350"/>
            <a:ext cx="8713787" cy="1674813"/>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4.10</a:t>
            </a:r>
            <a:r>
              <a:rPr lang="ru-RU" sz="2400" b="1">
                <a:solidFill>
                  <a:srgbClr val="000066"/>
                </a:solidFill>
                <a:latin typeface="Arial" pitchFamily="34" charset="0"/>
              </a:rPr>
              <a:t> Какой из регионов, обозначенных буквами на карте России, имеет наибольшую среднюю плотность населения?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А;           </a:t>
            </a:r>
            <a:r>
              <a:rPr lang="ru-RU" sz="2400" b="1">
                <a:solidFill>
                  <a:srgbClr val="CC0000"/>
                </a:solidFill>
                <a:latin typeface="Arial" pitchFamily="34" charset="0"/>
              </a:rPr>
              <a:t>2)</a:t>
            </a:r>
            <a:r>
              <a:rPr lang="ru-RU" sz="2400" b="1">
                <a:solidFill>
                  <a:srgbClr val="003300"/>
                </a:solidFill>
                <a:latin typeface="Arial" pitchFamily="34" charset="0"/>
              </a:rPr>
              <a:t> В;           </a:t>
            </a:r>
            <a:r>
              <a:rPr lang="ru-RU" sz="2400" b="1">
                <a:solidFill>
                  <a:srgbClr val="CC0000"/>
                </a:solidFill>
                <a:latin typeface="Arial" pitchFamily="34" charset="0"/>
              </a:rPr>
              <a:t>3)</a:t>
            </a:r>
            <a:r>
              <a:rPr lang="ru-RU" sz="2400" b="1">
                <a:solidFill>
                  <a:srgbClr val="003300"/>
                </a:solidFill>
                <a:latin typeface="Arial" pitchFamily="34" charset="0"/>
              </a:rPr>
              <a:t> С;        </a:t>
            </a:r>
            <a:r>
              <a:rPr lang="ru-RU" sz="2400" b="1">
                <a:solidFill>
                  <a:srgbClr val="CC0000"/>
                </a:solidFill>
                <a:latin typeface="Arial" pitchFamily="34" charset="0"/>
              </a:rPr>
              <a:t>4)</a:t>
            </a:r>
            <a:r>
              <a:rPr lang="ru-RU" sz="2400" b="1">
                <a:solidFill>
                  <a:srgbClr val="003300"/>
                </a:solidFill>
                <a:latin typeface="Arial" pitchFamily="34" charset="0"/>
              </a:rPr>
              <a:t> </a:t>
            </a:r>
            <a:r>
              <a:rPr lang="en-US" sz="2400" b="1">
                <a:solidFill>
                  <a:srgbClr val="003300"/>
                </a:solidFill>
                <a:latin typeface="Arial" pitchFamily="34" charset="0"/>
              </a:rPr>
              <a:t>D</a:t>
            </a:r>
            <a:r>
              <a:rPr lang="ru-RU" sz="2400" b="1">
                <a:solidFill>
                  <a:srgbClr val="003300"/>
                </a:solidFill>
                <a:latin typeface="Arial" pitchFamily="34" charset="0"/>
              </a:rPr>
              <a:t>.</a:t>
            </a:r>
          </a:p>
          <a:p>
            <a:pPr marL="800100" lvl="1" indent="-342900"/>
            <a:endParaRPr lang="ru-RU" sz="800">
              <a:solidFill>
                <a:srgbClr val="003300"/>
              </a:solidFill>
              <a:latin typeface="Arial" pitchFamily="34" charset="0"/>
            </a:endParaRPr>
          </a:p>
        </p:txBody>
      </p:sp>
      <p:grpSp>
        <p:nvGrpSpPr>
          <p:cNvPr id="64533" name="Group 21"/>
          <p:cNvGrpSpPr>
            <a:grpSpLocks/>
          </p:cNvGrpSpPr>
          <p:nvPr/>
        </p:nvGrpSpPr>
        <p:grpSpPr bwMode="auto">
          <a:xfrm>
            <a:off x="468313" y="2276475"/>
            <a:ext cx="7621587" cy="4400550"/>
            <a:chOff x="158" y="1434"/>
            <a:chExt cx="4801" cy="2772"/>
          </a:xfrm>
        </p:grpSpPr>
        <p:pic>
          <p:nvPicPr>
            <p:cNvPr id="64527" name="Picture 15"/>
            <p:cNvPicPr>
              <a:picLocks noChangeAspect="1" noChangeArrowheads="1"/>
            </p:cNvPicPr>
            <p:nvPr/>
          </p:nvPicPr>
          <p:blipFill>
            <a:blip r:embed="rId2" cstate="print"/>
            <a:srcRect/>
            <a:stretch>
              <a:fillRect/>
            </a:stretch>
          </p:blipFill>
          <p:spPr bwMode="auto">
            <a:xfrm>
              <a:off x="158" y="1434"/>
              <a:ext cx="4801" cy="2772"/>
            </a:xfrm>
            <a:prstGeom prst="rect">
              <a:avLst/>
            </a:prstGeom>
            <a:noFill/>
          </p:spPr>
        </p:pic>
        <p:sp>
          <p:nvSpPr>
            <p:cNvPr id="64515" name="Oval 3"/>
            <p:cNvSpPr>
              <a:spLocks noChangeArrowheads="1"/>
            </p:cNvSpPr>
            <p:nvPr/>
          </p:nvSpPr>
          <p:spPr bwMode="auto">
            <a:xfrm>
              <a:off x="1292" y="1979"/>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А</a:t>
              </a:r>
            </a:p>
          </p:txBody>
        </p:sp>
        <p:sp>
          <p:nvSpPr>
            <p:cNvPr id="64528" name="Oval 16"/>
            <p:cNvSpPr>
              <a:spLocks noChangeArrowheads="1"/>
            </p:cNvSpPr>
            <p:nvPr/>
          </p:nvSpPr>
          <p:spPr bwMode="auto">
            <a:xfrm>
              <a:off x="3923" y="1706"/>
              <a:ext cx="273" cy="272"/>
            </a:xfrm>
            <a:prstGeom prst="ellipse">
              <a:avLst/>
            </a:prstGeom>
            <a:solidFill>
              <a:schemeClr val="bg1"/>
            </a:solidFill>
            <a:ln w="38100">
              <a:solidFill>
                <a:schemeClr val="tx1"/>
              </a:solidFill>
              <a:round/>
              <a:headEnd/>
              <a:tailEnd/>
            </a:ln>
            <a:effectLst/>
          </p:spPr>
          <p:txBody>
            <a:bodyPr wrap="none" anchor="ctr"/>
            <a:lstStyle/>
            <a:p>
              <a:pPr algn="ctr"/>
              <a:r>
                <a:rPr lang="en-US" sz="2400" b="1">
                  <a:latin typeface="Arial" pitchFamily="34" charset="0"/>
                </a:rPr>
                <a:t>D</a:t>
              </a:r>
              <a:endParaRPr lang="ru-RU" sz="2400" b="1">
                <a:latin typeface="Arial" pitchFamily="34" charset="0"/>
              </a:endParaRPr>
            </a:p>
          </p:txBody>
        </p:sp>
        <p:sp>
          <p:nvSpPr>
            <p:cNvPr id="64529" name="Oval 17"/>
            <p:cNvSpPr>
              <a:spLocks noChangeArrowheads="1"/>
            </p:cNvSpPr>
            <p:nvPr/>
          </p:nvSpPr>
          <p:spPr bwMode="auto">
            <a:xfrm>
              <a:off x="1247" y="2795"/>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В</a:t>
              </a:r>
            </a:p>
          </p:txBody>
        </p:sp>
        <p:sp>
          <p:nvSpPr>
            <p:cNvPr id="64530" name="Oval 18"/>
            <p:cNvSpPr>
              <a:spLocks noChangeArrowheads="1"/>
            </p:cNvSpPr>
            <p:nvPr/>
          </p:nvSpPr>
          <p:spPr bwMode="auto">
            <a:xfrm>
              <a:off x="1383" y="3657"/>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С</a:t>
              </a:r>
            </a:p>
          </p:txBody>
        </p:sp>
        <p:sp>
          <p:nvSpPr>
            <p:cNvPr id="64531" name="Line 19"/>
            <p:cNvSpPr>
              <a:spLocks noChangeShapeType="1"/>
            </p:cNvSpPr>
            <p:nvPr/>
          </p:nvSpPr>
          <p:spPr bwMode="auto">
            <a:xfrm flipH="1">
              <a:off x="1202" y="2205"/>
              <a:ext cx="181" cy="182"/>
            </a:xfrm>
            <a:prstGeom prst="line">
              <a:avLst/>
            </a:prstGeom>
            <a:noFill/>
            <a:ln w="38100">
              <a:solidFill>
                <a:schemeClr val="tx1"/>
              </a:solidFill>
              <a:round/>
              <a:headEnd/>
              <a:tailEnd/>
            </a:ln>
            <a:effectLst/>
          </p:spPr>
          <p:txBody>
            <a:bodyPr/>
            <a:lstStyle/>
            <a:p>
              <a:endParaRPr lang="ru-RU"/>
            </a:p>
          </p:txBody>
        </p:sp>
        <p:sp>
          <p:nvSpPr>
            <p:cNvPr id="64532" name="Line 20"/>
            <p:cNvSpPr>
              <a:spLocks noChangeShapeType="1"/>
            </p:cNvSpPr>
            <p:nvPr/>
          </p:nvSpPr>
          <p:spPr bwMode="auto">
            <a:xfrm flipV="1">
              <a:off x="1519" y="3521"/>
              <a:ext cx="0" cy="136"/>
            </a:xfrm>
            <a:prstGeom prst="line">
              <a:avLst/>
            </a:prstGeom>
            <a:noFill/>
            <a:ln w="38100">
              <a:solidFill>
                <a:schemeClr val="tx1"/>
              </a:solidFill>
              <a:round/>
              <a:headEnd/>
              <a:tailEnd/>
            </a:ln>
            <a:effectLst/>
          </p:spPr>
          <p:txBody>
            <a:bodyPr/>
            <a:lstStyle/>
            <a:p>
              <a:endParaRPr lang="ru-RU"/>
            </a:p>
          </p:txBody>
        </p:sp>
      </p:grpSp>
      <p:sp>
        <p:nvSpPr>
          <p:cNvPr id="64534" name="Rectangle 22"/>
          <p:cNvSpPr>
            <a:spLocks noChangeArrowheads="1"/>
          </p:cNvSpPr>
          <p:nvPr/>
        </p:nvSpPr>
        <p:spPr bwMode="auto">
          <a:xfrm>
            <a:off x="7956550" y="55895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4534">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79388" y="260350"/>
            <a:ext cx="8713787" cy="1674813"/>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5.10</a:t>
            </a:r>
            <a:r>
              <a:rPr lang="ru-RU" sz="2400" b="1">
                <a:solidFill>
                  <a:srgbClr val="000066"/>
                </a:solidFill>
                <a:latin typeface="Arial" pitchFamily="34" charset="0"/>
              </a:rPr>
              <a:t> Какой из регионов, обозначенных буквами на карте России, имеет наибольшую среднюю плотность населения?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А;           </a:t>
            </a:r>
            <a:r>
              <a:rPr lang="ru-RU" sz="2400" b="1">
                <a:solidFill>
                  <a:srgbClr val="CC0000"/>
                </a:solidFill>
                <a:latin typeface="Arial" pitchFamily="34" charset="0"/>
              </a:rPr>
              <a:t>2)</a:t>
            </a:r>
            <a:r>
              <a:rPr lang="ru-RU" sz="2400" b="1">
                <a:solidFill>
                  <a:srgbClr val="003300"/>
                </a:solidFill>
                <a:latin typeface="Arial" pitchFamily="34" charset="0"/>
              </a:rPr>
              <a:t> В;           </a:t>
            </a:r>
            <a:r>
              <a:rPr lang="ru-RU" sz="2400" b="1">
                <a:solidFill>
                  <a:srgbClr val="CC0000"/>
                </a:solidFill>
                <a:latin typeface="Arial" pitchFamily="34" charset="0"/>
              </a:rPr>
              <a:t>3)</a:t>
            </a:r>
            <a:r>
              <a:rPr lang="ru-RU" sz="2400" b="1">
                <a:solidFill>
                  <a:srgbClr val="003300"/>
                </a:solidFill>
                <a:latin typeface="Arial" pitchFamily="34" charset="0"/>
              </a:rPr>
              <a:t> С;        </a:t>
            </a:r>
            <a:r>
              <a:rPr lang="ru-RU" sz="2400" b="1">
                <a:solidFill>
                  <a:srgbClr val="CC0000"/>
                </a:solidFill>
                <a:latin typeface="Arial" pitchFamily="34" charset="0"/>
              </a:rPr>
              <a:t>4)</a:t>
            </a:r>
            <a:r>
              <a:rPr lang="ru-RU" sz="2400" b="1">
                <a:solidFill>
                  <a:srgbClr val="003300"/>
                </a:solidFill>
                <a:latin typeface="Arial" pitchFamily="34" charset="0"/>
              </a:rPr>
              <a:t> </a:t>
            </a:r>
            <a:r>
              <a:rPr lang="en-US" sz="2400" b="1">
                <a:solidFill>
                  <a:srgbClr val="003300"/>
                </a:solidFill>
                <a:latin typeface="Arial" pitchFamily="34" charset="0"/>
              </a:rPr>
              <a:t>D</a:t>
            </a:r>
            <a:r>
              <a:rPr lang="ru-RU" sz="2400" b="1">
                <a:solidFill>
                  <a:srgbClr val="003300"/>
                </a:solidFill>
                <a:latin typeface="Arial" pitchFamily="34" charset="0"/>
              </a:rPr>
              <a:t>.</a:t>
            </a:r>
          </a:p>
          <a:p>
            <a:pPr marL="800100" lvl="1" indent="-342900"/>
            <a:endParaRPr lang="ru-RU" sz="800">
              <a:solidFill>
                <a:srgbClr val="003300"/>
              </a:solidFill>
              <a:latin typeface="Arial" pitchFamily="34" charset="0"/>
            </a:endParaRPr>
          </a:p>
        </p:txBody>
      </p:sp>
      <p:grpSp>
        <p:nvGrpSpPr>
          <p:cNvPr id="65558" name="Group 22"/>
          <p:cNvGrpSpPr>
            <a:grpSpLocks/>
          </p:cNvGrpSpPr>
          <p:nvPr/>
        </p:nvGrpSpPr>
        <p:grpSpPr bwMode="auto">
          <a:xfrm>
            <a:off x="323850" y="2205038"/>
            <a:ext cx="7621588" cy="4400550"/>
            <a:chOff x="158" y="1389"/>
            <a:chExt cx="4801" cy="2772"/>
          </a:xfrm>
        </p:grpSpPr>
        <p:pic>
          <p:nvPicPr>
            <p:cNvPr id="65551" name="Picture 15"/>
            <p:cNvPicPr>
              <a:picLocks noChangeAspect="1" noChangeArrowheads="1"/>
            </p:cNvPicPr>
            <p:nvPr/>
          </p:nvPicPr>
          <p:blipFill>
            <a:blip r:embed="rId2" cstate="print"/>
            <a:srcRect/>
            <a:stretch>
              <a:fillRect/>
            </a:stretch>
          </p:blipFill>
          <p:spPr bwMode="auto">
            <a:xfrm>
              <a:off x="158" y="1389"/>
              <a:ext cx="4801" cy="2772"/>
            </a:xfrm>
            <a:prstGeom prst="rect">
              <a:avLst/>
            </a:prstGeom>
            <a:noFill/>
          </p:spPr>
        </p:pic>
        <p:sp>
          <p:nvSpPr>
            <p:cNvPr id="65539" name="Oval 3"/>
            <p:cNvSpPr>
              <a:spLocks noChangeArrowheads="1"/>
            </p:cNvSpPr>
            <p:nvPr/>
          </p:nvSpPr>
          <p:spPr bwMode="auto">
            <a:xfrm>
              <a:off x="793" y="3566"/>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А</a:t>
              </a:r>
            </a:p>
          </p:txBody>
        </p:sp>
        <p:sp>
          <p:nvSpPr>
            <p:cNvPr id="65552" name="Oval 16"/>
            <p:cNvSpPr>
              <a:spLocks noChangeArrowheads="1"/>
            </p:cNvSpPr>
            <p:nvPr/>
          </p:nvSpPr>
          <p:spPr bwMode="auto">
            <a:xfrm>
              <a:off x="4468" y="3566"/>
              <a:ext cx="273" cy="272"/>
            </a:xfrm>
            <a:prstGeom prst="ellipse">
              <a:avLst/>
            </a:prstGeom>
            <a:solidFill>
              <a:schemeClr val="bg1"/>
            </a:solidFill>
            <a:ln w="38100">
              <a:solidFill>
                <a:schemeClr val="tx1"/>
              </a:solidFill>
              <a:round/>
              <a:headEnd/>
              <a:tailEnd/>
            </a:ln>
            <a:effectLst/>
          </p:spPr>
          <p:txBody>
            <a:bodyPr wrap="none" anchor="ctr"/>
            <a:lstStyle/>
            <a:p>
              <a:pPr algn="ctr"/>
              <a:r>
                <a:rPr lang="en-US" sz="2400" b="1">
                  <a:latin typeface="Arial" pitchFamily="34" charset="0"/>
                </a:rPr>
                <a:t>D</a:t>
              </a:r>
              <a:endParaRPr lang="ru-RU" sz="2400" b="1">
                <a:latin typeface="Arial" pitchFamily="34" charset="0"/>
              </a:endParaRPr>
            </a:p>
          </p:txBody>
        </p:sp>
        <p:sp>
          <p:nvSpPr>
            <p:cNvPr id="65553" name="Oval 17"/>
            <p:cNvSpPr>
              <a:spLocks noChangeArrowheads="1"/>
            </p:cNvSpPr>
            <p:nvPr/>
          </p:nvSpPr>
          <p:spPr bwMode="auto">
            <a:xfrm>
              <a:off x="1565" y="2931"/>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В</a:t>
              </a:r>
            </a:p>
          </p:txBody>
        </p:sp>
        <p:sp>
          <p:nvSpPr>
            <p:cNvPr id="65554" name="Oval 18"/>
            <p:cNvSpPr>
              <a:spLocks noChangeArrowheads="1"/>
            </p:cNvSpPr>
            <p:nvPr/>
          </p:nvSpPr>
          <p:spPr bwMode="auto">
            <a:xfrm>
              <a:off x="3379" y="3793"/>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С</a:t>
              </a:r>
            </a:p>
          </p:txBody>
        </p:sp>
        <p:sp>
          <p:nvSpPr>
            <p:cNvPr id="65555" name="Line 19"/>
            <p:cNvSpPr>
              <a:spLocks noChangeShapeType="1"/>
            </p:cNvSpPr>
            <p:nvPr/>
          </p:nvSpPr>
          <p:spPr bwMode="auto">
            <a:xfrm flipH="1" flipV="1">
              <a:off x="839" y="3385"/>
              <a:ext cx="91" cy="181"/>
            </a:xfrm>
            <a:prstGeom prst="line">
              <a:avLst/>
            </a:prstGeom>
            <a:noFill/>
            <a:ln w="38100">
              <a:solidFill>
                <a:schemeClr val="tx1"/>
              </a:solidFill>
              <a:round/>
              <a:headEnd/>
              <a:tailEnd/>
            </a:ln>
            <a:effectLst/>
          </p:spPr>
          <p:txBody>
            <a:bodyPr/>
            <a:lstStyle/>
            <a:p>
              <a:endParaRPr lang="ru-RU"/>
            </a:p>
          </p:txBody>
        </p:sp>
        <p:sp>
          <p:nvSpPr>
            <p:cNvPr id="65556" name="Line 20"/>
            <p:cNvSpPr>
              <a:spLocks noChangeShapeType="1"/>
            </p:cNvSpPr>
            <p:nvPr/>
          </p:nvSpPr>
          <p:spPr bwMode="auto">
            <a:xfrm flipH="1" flipV="1">
              <a:off x="3379" y="3657"/>
              <a:ext cx="45" cy="181"/>
            </a:xfrm>
            <a:prstGeom prst="line">
              <a:avLst/>
            </a:prstGeom>
            <a:noFill/>
            <a:ln w="38100">
              <a:solidFill>
                <a:schemeClr val="tx1"/>
              </a:solidFill>
              <a:round/>
              <a:headEnd/>
              <a:tailEnd/>
            </a:ln>
            <a:effectLst/>
          </p:spPr>
          <p:txBody>
            <a:bodyPr/>
            <a:lstStyle/>
            <a:p>
              <a:endParaRPr lang="ru-RU"/>
            </a:p>
          </p:txBody>
        </p:sp>
        <p:sp>
          <p:nvSpPr>
            <p:cNvPr id="65557" name="Line 21"/>
            <p:cNvSpPr>
              <a:spLocks noChangeShapeType="1"/>
            </p:cNvSpPr>
            <p:nvPr/>
          </p:nvSpPr>
          <p:spPr bwMode="auto">
            <a:xfrm flipH="1" flipV="1">
              <a:off x="4332" y="3657"/>
              <a:ext cx="136" cy="45"/>
            </a:xfrm>
            <a:prstGeom prst="line">
              <a:avLst/>
            </a:prstGeom>
            <a:noFill/>
            <a:ln w="38100">
              <a:solidFill>
                <a:schemeClr val="tx1"/>
              </a:solidFill>
              <a:round/>
              <a:headEnd/>
              <a:tailEnd/>
            </a:ln>
            <a:effectLst/>
          </p:spPr>
          <p:txBody>
            <a:bodyPr/>
            <a:lstStyle/>
            <a:p>
              <a:endParaRPr lang="ru-RU"/>
            </a:p>
          </p:txBody>
        </p:sp>
      </p:grpSp>
      <p:sp>
        <p:nvSpPr>
          <p:cNvPr id="65559" name="Rectangle 23"/>
          <p:cNvSpPr>
            <a:spLocks noChangeArrowheads="1"/>
          </p:cNvSpPr>
          <p:nvPr/>
        </p:nvSpPr>
        <p:spPr bwMode="auto">
          <a:xfrm>
            <a:off x="7956550" y="55895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5559">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79388" y="333375"/>
            <a:ext cx="8713787" cy="1674813"/>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6.10</a:t>
            </a:r>
            <a:r>
              <a:rPr lang="ru-RU" sz="2400" b="1">
                <a:solidFill>
                  <a:srgbClr val="000066"/>
                </a:solidFill>
                <a:latin typeface="Arial" pitchFamily="34" charset="0"/>
              </a:rPr>
              <a:t> Какой из регионов, обозначенных буквами на карте России, имеет наибольшую среднюю плотность населения?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А;           </a:t>
            </a:r>
            <a:r>
              <a:rPr lang="ru-RU" sz="2400" b="1">
                <a:solidFill>
                  <a:srgbClr val="CC0000"/>
                </a:solidFill>
                <a:latin typeface="Arial" pitchFamily="34" charset="0"/>
              </a:rPr>
              <a:t>2)</a:t>
            </a:r>
            <a:r>
              <a:rPr lang="ru-RU" sz="2400" b="1">
                <a:solidFill>
                  <a:srgbClr val="003300"/>
                </a:solidFill>
                <a:latin typeface="Arial" pitchFamily="34" charset="0"/>
              </a:rPr>
              <a:t> В;           </a:t>
            </a:r>
            <a:r>
              <a:rPr lang="ru-RU" sz="2400" b="1">
                <a:solidFill>
                  <a:srgbClr val="CC0000"/>
                </a:solidFill>
                <a:latin typeface="Arial" pitchFamily="34" charset="0"/>
              </a:rPr>
              <a:t>3)</a:t>
            </a:r>
            <a:r>
              <a:rPr lang="ru-RU" sz="2400" b="1">
                <a:solidFill>
                  <a:srgbClr val="003300"/>
                </a:solidFill>
                <a:latin typeface="Arial" pitchFamily="34" charset="0"/>
              </a:rPr>
              <a:t> С;        </a:t>
            </a:r>
            <a:r>
              <a:rPr lang="ru-RU" sz="2400" b="1">
                <a:solidFill>
                  <a:srgbClr val="CC0000"/>
                </a:solidFill>
                <a:latin typeface="Arial" pitchFamily="34" charset="0"/>
              </a:rPr>
              <a:t>4)</a:t>
            </a:r>
            <a:r>
              <a:rPr lang="ru-RU" sz="2400" b="1">
                <a:solidFill>
                  <a:srgbClr val="003300"/>
                </a:solidFill>
                <a:latin typeface="Arial" pitchFamily="34" charset="0"/>
              </a:rPr>
              <a:t> </a:t>
            </a:r>
            <a:r>
              <a:rPr lang="en-US" sz="2400" b="1">
                <a:solidFill>
                  <a:srgbClr val="003300"/>
                </a:solidFill>
                <a:latin typeface="Arial" pitchFamily="34" charset="0"/>
              </a:rPr>
              <a:t>D</a:t>
            </a:r>
            <a:r>
              <a:rPr lang="ru-RU" sz="2400" b="1">
                <a:solidFill>
                  <a:srgbClr val="003300"/>
                </a:solidFill>
                <a:latin typeface="Arial" pitchFamily="34" charset="0"/>
              </a:rPr>
              <a:t>.</a:t>
            </a:r>
          </a:p>
          <a:p>
            <a:pPr marL="800100" lvl="1" indent="-342900"/>
            <a:endParaRPr lang="ru-RU" sz="800">
              <a:solidFill>
                <a:srgbClr val="003300"/>
              </a:solidFill>
              <a:latin typeface="Arial" pitchFamily="34" charset="0"/>
            </a:endParaRPr>
          </a:p>
        </p:txBody>
      </p:sp>
      <p:grpSp>
        <p:nvGrpSpPr>
          <p:cNvPr id="66582" name="Group 22"/>
          <p:cNvGrpSpPr>
            <a:grpSpLocks/>
          </p:cNvGrpSpPr>
          <p:nvPr/>
        </p:nvGrpSpPr>
        <p:grpSpPr bwMode="auto">
          <a:xfrm>
            <a:off x="395288" y="2133600"/>
            <a:ext cx="7621587" cy="4400550"/>
            <a:chOff x="204" y="1344"/>
            <a:chExt cx="4801" cy="2772"/>
          </a:xfrm>
        </p:grpSpPr>
        <p:pic>
          <p:nvPicPr>
            <p:cNvPr id="66575" name="Picture 15"/>
            <p:cNvPicPr>
              <a:picLocks noChangeAspect="1" noChangeArrowheads="1"/>
            </p:cNvPicPr>
            <p:nvPr/>
          </p:nvPicPr>
          <p:blipFill>
            <a:blip r:embed="rId2" cstate="print"/>
            <a:srcRect/>
            <a:stretch>
              <a:fillRect/>
            </a:stretch>
          </p:blipFill>
          <p:spPr bwMode="auto">
            <a:xfrm>
              <a:off x="204" y="1344"/>
              <a:ext cx="4801" cy="2772"/>
            </a:xfrm>
            <a:prstGeom prst="rect">
              <a:avLst/>
            </a:prstGeom>
            <a:noFill/>
          </p:spPr>
        </p:pic>
        <p:sp>
          <p:nvSpPr>
            <p:cNvPr id="66563" name="Oval 3"/>
            <p:cNvSpPr>
              <a:spLocks noChangeArrowheads="1"/>
            </p:cNvSpPr>
            <p:nvPr/>
          </p:nvSpPr>
          <p:spPr bwMode="auto">
            <a:xfrm>
              <a:off x="793" y="3521"/>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А</a:t>
              </a:r>
            </a:p>
          </p:txBody>
        </p:sp>
        <p:sp>
          <p:nvSpPr>
            <p:cNvPr id="66576" name="Oval 16"/>
            <p:cNvSpPr>
              <a:spLocks noChangeArrowheads="1"/>
            </p:cNvSpPr>
            <p:nvPr/>
          </p:nvSpPr>
          <p:spPr bwMode="auto">
            <a:xfrm>
              <a:off x="3878" y="3612"/>
              <a:ext cx="273" cy="272"/>
            </a:xfrm>
            <a:prstGeom prst="ellipse">
              <a:avLst/>
            </a:prstGeom>
            <a:solidFill>
              <a:schemeClr val="bg1"/>
            </a:solidFill>
            <a:ln w="38100">
              <a:solidFill>
                <a:schemeClr val="tx1"/>
              </a:solidFill>
              <a:round/>
              <a:headEnd/>
              <a:tailEnd/>
            </a:ln>
            <a:effectLst/>
          </p:spPr>
          <p:txBody>
            <a:bodyPr wrap="none" anchor="ctr"/>
            <a:lstStyle/>
            <a:p>
              <a:pPr algn="ctr"/>
              <a:r>
                <a:rPr lang="en-US" sz="2400" b="1">
                  <a:latin typeface="Arial" pitchFamily="34" charset="0"/>
                </a:rPr>
                <a:t>D</a:t>
              </a:r>
              <a:endParaRPr lang="ru-RU" sz="2400" b="1">
                <a:latin typeface="Arial" pitchFamily="34" charset="0"/>
              </a:endParaRPr>
            </a:p>
          </p:txBody>
        </p:sp>
        <p:sp>
          <p:nvSpPr>
            <p:cNvPr id="66577" name="Oval 17"/>
            <p:cNvSpPr>
              <a:spLocks noChangeArrowheads="1"/>
            </p:cNvSpPr>
            <p:nvPr/>
          </p:nvSpPr>
          <p:spPr bwMode="auto">
            <a:xfrm>
              <a:off x="1655" y="3702"/>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В</a:t>
              </a:r>
            </a:p>
          </p:txBody>
        </p:sp>
        <p:sp>
          <p:nvSpPr>
            <p:cNvPr id="66578" name="Oval 18"/>
            <p:cNvSpPr>
              <a:spLocks noChangeArrowheads="1"/>
            </p:cNvSpPr>
            <p:nvPr/>
          </p:nvSpPr>
          <p:spPr bwMode="auto">
            <a:xfrm>
              <a:off x="2744" y="3385"/>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С</a:t>
              </a:r>
            </a:p>
          </p:txBody>
        </p:sp>
        <p:sp>
          <p:nvSpPr>
            <p:cNvPr id="66579" name="Line 19"/>
            <p:cNvSpPr>
              <a:spLocks noChangeShapeType="1"/>
            </p:cNvSpPr>
            <p:nvPr/>
          </p:nvSpPr>
          <p:spPr bwMode="auto">
            <a:xfrm flipH="1" flipV="1">
              <a:off x="748" y="3339"/>
              <a:ext cx="136" cy="182"/>
            </a:xfrm>
            <a:prstGeom prst="line">
              <a:avLst/>
            </a:prstGeom>
            <a:noFill/>
            <a:ln w="38100">
              <a:solidFill>
                <a:schemeClr val="tx1"/>
              </a:solidFill>
              <a:round/>
              <a:headEnd/>
              <a:tailEnd/>
            </a:ln>
            <a:effectLst/>
          </p:spPr>
          <p:txBody>
            <a:bodyPr/>
            <a:lstStyle/>
            <a:p>
              <a:endParaRPr lang="ru-RU"/>
            </a:p>
          </p:txBody>
        </p:sp>
        <p:sp>
          <p:nvSpPr>
            <p:cNvPr id="66580" name="Line 20"/>
            <p:cNvSpPr>
              <a:spLocks noChangeShapeType="1"/>
            </p:cNvSpPr>
            <p:nvPr/>
          </p:nvSpPr>
          <p:spPr bwMode="auto">
            <a:xfrm flipV="1">
              <a:off x="1882" y="3339"/>
              <a:ext cx="272" cy="409"/>
            </a:xfrm>
            <a:prstGeom prst="line">
              <a:avLst/>
            </a:prstGeom>
            <a:noFill/>
            <a:ln w="38100">
              <a:solidFill>
                <a:schemeClr val="tx1"/>
              </a:solidFill>
              <a:round/>
              <a:headEnd/>
              <a:tailEnd/>
            </a:ln>
            <a:effectLst/>
          </p:spPr>
          <p:txBody>
            <a:bodyPr/>
            <a:lstStyle/>
            <a:p>
              <a:endParaRPr lang="ru-RU"/>
            </a:p>
          </p:txBody>
        </p:sp>
        <p:sp>
          <p:nvSpPr>
            <p:cNvPr id="66581" name="Line 21"/>
            <p:cNvSpPr>
              <a:spLocks noChangeShapeType="1"/>
            </p:cNvSpPr>
            <p:nvPr/>
          </p:nvSpPr>
          <p:spPr bwMode="auto">
            <a:xfrm flipV="1">
              <a:off x="4059" y="3521"/>
              <a:ext cx="46" cy="91"/>
            </a:xfrm>
            <a:prstGeom prst="line">
              <a:avLst/>
            </a:prstGeom>
            <a:noFill/>
            <a:ln w="38100">
              <a:solidFill>
                <a:schemeClr val="tx1"/>
              </a:solidFill>
              <a:round/>
              <a:headEnd/>
              <a:tailEnd/>
            </a:ln>
            <a:effectLst/>
          </p:spPr>
          <p:txBody>
            <a:bodyPr/>
            <a:lstStyle/>
            <a:p>
              <a:endParaRPr lang="ru-RU"/>
            </a:p>
          </p:txBody>
        </p:sp>
      </p:grpSp>
      <p:sp>
        <p:nvSpPr>
          <p:cNvPr id="66583" name="Rectangle 23"/>
          <p:cNvSpPr>
            <a:spLocks noChangeArrowheads="1"/>
          </p:cNvSpPr>
          <p:nvPr/>
        </p:nvSpPr>
        <p:spPr bwMode="auto">
          <a:xfrm>
            <a:off x="7956550" y="55895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658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179388" y="260350"/>
            <a:ext cx="8713787" cy="1674813"/>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7.10</a:t>
            </a:r>
            <a:r>
              <a:rPr lang="ru-RU" sz="2400" b="1">
                <a:solidFill>
                  <a:srgbClr val="000066"/>
                </a:solidFill>
                <a:latin typeface="Arial" pitchFamily="34" charset="0"/>
              </a:rPr>
              <a:t> Какой из регионов, обозначенных буквами на карте России, имеет наименьшую среднюю плотность населения?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А;           </a:t>
            </a:r>
            <a:r>
              <a:rPr lang="ru-RU" sz="2400" b="1">
                <a:solidFill>
                  <a:srgbClr val="CC0000"/>
                </a:solidFill>
                <a:latin typeface="Arial" pitchFamily="34" charset="0"/>
              </a:rPr>
              <a:t>2)</a:t>
            </a:r>
            <a:r>
              <a:rPr lang="ru-RU" sz="2400" b="1">
                <a:solidFill>
                  <a:srgbClr val="003300"/>
                </a:solidFill>
                <a:latin typeface="Arial" pitchFamily="34" charset="0"/>
              </a:rPr>
              <a:t> В;           </a:t>
            </a:r>
            <a:r>
              <a:rPr lang="ru-RU" sz="2400" b="1">
                <a:solidFill>
                  <a:srgbClr val="CC0000"/>
                </a:solidFill>
                <a:latin typeface="Arial" pitchFamily="34" charset="0"/>
              </a:rPr>
              <a:t>3)</a:t>
            </a:r>
            <a:r>
              <a:rPr lang="ru-RU" sz="2400" b="1">
                <a:solidFill>
                  <a:srgbClr val="003300"/>
                </a:solidFill>
                <a:latin typeface="Arial" pitchFamily="34" charset="0"/>
              </a:rPr>
              <a:t> С;        </a:t>
            </a:r>
            <a:r>
              <a:rPr lang="ru-RU" sz="2400" b="1">
                <a:solidFill>
                  <a:srgbClr val="CC0000"/>
                </a:solidFill>
                <a:latin typeface="Arial" pitchFamily="34" charset="0"/>
              </a:rPr>
              <a:t>4)</a:t>
            </a:r>
            <a:r>
              <a:rPr lang="ru-RU" sz="2400" b="1">
                <a:solidFill>
                  <a:srgbClr val="003300"/>
                </a:solidFill>
                <a:latin typeface="Arial" pitchFamily="34" charset="0"/>
              </a:rPr>
              <a:t> </a:t>
            </a:r>
            <a:r>
              <a:rPr lang="en-US" sz="2400" b="1">
                <a:solidFill>
                  <a:srgbClr val="003300"/>
                </a:solidFill>
                <a:latin typeface="Arial" pitchFamily="34" charset="0"/>
              </a:rPr>
              <a:t>D</a:t>
            </a:r>
            <a:r>
              <a:rPr lang="ru-RU" sz="2400" b="1">
                <a:solidFill>
                  <a:srgbClr val="003300"/>
                </a:solidFill>
                <a:latin typeface="Arial" pitchFamily="34" charset="0"/>
              </a:rPr>
              <a:t>.</a:t>
            </a:r>
          </a:p>
          <a:p>
            <a:pPr marL="800100" lvl="1" indent="-342900"/>
            <a:endParaRPr lang="ru-RU" sz="800">
              <a:solidFill>
                <a:srgbClr val="003300"/>
              </a:solidFill>
              <a:latin typeface="Arial" pitchFamily="34" charset="0"/>
            </a:endParaRPr>
          </a:p>
        </p:txBody>
      </p:sp>
      <p:grpSp>
        <p:nvGrpSpPr>
          <p:cNvPr id="67606" name="Group 22"/>
          <p:cNvGrpSpPr>
            <a:grpSpLocks/>
          </p:cNvGrpSpPr>
          <p:nvPr/>
        </p:nvGrpSpPr>
        <p:grpSpPr bwMode="auto">
          <a:xfrm>
            <a:off x="539750" y="2133600"/>
            <a:ext cx="7621588" cy="4535488"/>
            <a:chOff x="204" y="1389"/>
            <a:chExt cx="4801" cy="2857"/>
          </a:xfrm>
        </p:grpSpPr>
        <p:pic>
          <p:nvPicPr>
            <p:cNvPr id="67599" name="Picture 15"/>
            <p:cNvPicPr>
              <a:picLocks noChangeAspect="1" noChangeArrowheads="1"/>
            </p:cNvPicPr>
            <p:nvPr/>
          </p:nvPicPr>
          <p:blipFill>
            <a:blip r:embed="rId2" cstate="print"/>
            <a:srcRect/>
            <a:stretch>
              <a:fillRect/>
            </a:stretch>
          </p:blipFill>
          <p:spPr bwMode="auto">
            <a:xfrm>
              <a:off x="204" y="1389"/>
              <a:ext cx="4801" cy="2772"/>
            </a:xfrm>
            <a:prstGeom prst="rect">
              <a:avLst/>
            </a:prstGeom>
            <a:noFill/>
          </p:spPr>
        </p:pic>
        <p:sp>
          <p:nvSpPr>
            <p:cNvPr id="67587" name="Oval 3"/>
            <p:cNvSpPr>
              <a:spLocks noChangeArrowheads="1"/>
            </p:cNvSpPr>
            <p:nvPr/>
          </p:nvSpPr>
          <p:spPr bwMode="auto">
            <a:xfrm>
              <a:off x="839" y="3612"/>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А</a:t>
              </a:r>
            </a:p>
          </p:txBody>
        </p:sp>
        <p:sp>
          <p:nvSpPr>
            <p:cNvPr id="67600" name="Oval 16"/>
            <p:cNvSpPr>
              <a:spLocks noChangeArrowheads="1"/>
            </p:cNvSpPr>
            <p:nvPr/>
          </p:nvSpPr>
          <p:spPr bwMode="auto">
            <a:xfrm>
              <a:off x="3515" y="3793"/>
              <a:ext cx="273" cy="272"/>
            </a:xfrm>
            <a:prstGeom prst="ellipse">
              <a:avLst/>
            </a:prstGeom>
            <a:solidFill>
              <a:schemeClr val="bg1"/>
            </a:solidFill>
            <a:ln w="38100">
              <a:solidFill>
                <a:schemeClr val="tx1"/>
              </a:solidFill>
              <a:round/>
              <a:headEnd/>
              <a:tailEnd/>
            </a:ln>
            <a:effectLst/>
          </p:spPr>
          <p:txBody>
            <a:bodyPr wrap="none" anchor="ctr"/>
            <a:lstStyle/>
            <a:p>
              <a:pPr algn="ctr"/>
              <a:r>
                <a:rPr lang="en-US" sz="2400" b="1">
                  <a:latin typeface="Arial" pitchFamily="34" charset="0"/>
                </a:rPr>
                <a:t>D</a:t>
              </a:r>
              <a:endParaRPr lang="ru-RU" sz="2400" b="1">
                <a:latin typeface="Arial" pitchFamily="34" charset="0"/>
              </a:endParaRPr>
            </a:p>
          </p:txBody>
        </p:sp>
        <p:sp>
          <p:nvSpPr>
            <p:cNvPr id="67601" name="Oval 17"/>
            <p:cNvSpPr>
              <a:spLocks noChangeArrowheads="1"/>
            </p:cNvSpPr>
            <p:nvPr/>
          </p:nvSpPr>
          <p:spPr bwMode="auto">
            <a:xfrm>
              <a:off x="2018" y="2795"/>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В</a:t>
              </a:r>
            </a:p>
          </p:txBody>
        </p:sp>
        <p:sp>
          <p:nvSpPr>
            <p:cNvPr id="67602" name="Oval 18"/>
            <p:cNvSpPr>
              <a:spLocks noChangeArrowheads="1"/>
            </p:cNvSpPr>
            <p:nvPr/>
          </p:nvSpPr>
          <p:spPr bwMode="auto">
            <a:xfrm>
              <a:off x="2426" y="3974"/>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С</a:t>
              </a:r>
            </a:p>
          </p:txBody>
        </p:sp>
        <p:sp>
          <p:nvSpPr>
            <p:cNvPr id="67603" name="Line 19"/>
            <p:cNvSpPr>
              <a:spLocks noChangeShapeType="1"/>
            </p:cNvSpPr>
            <p:nvPr/>
          </p:nvSpPr>
          <p:spPr bwMode="auto">
            <a:xfrm flipV="1">
              <a:off x="930" y="3339"/>
              <a:ext cx="90" cy="273"/>
            </a:xfrm>
            <a:prstGeom prst="line">
              <a:avLst/>
            </a:prstGeom>
            <a:noFill/>
            <a:ln w="38100">
              <a:solidFill>
                <a:schemeClr val="tx1"/>
              </a:solidFill>
              <a:round/>
              <a:headEnd/>
              <a:tailEnd/>
            </a:ln>
            <a:effectLst/>
          </p:spPr>
          <p:txBody>
            <a:bodyPr/>
            <a:lstStyle/>
            <a:p>
              <a:endParaRPr lang="ru-RU"/>
            </a:p>
          </p:txBody>
        </p:sp>
        <p:sp>
          <p:nvSpPr>
            <p:cNvPr id="67604" name="Line 20"/>
            <p:cNvSpPr>
              <a:spLocks noChangeShapeType="1"/>
            </p:cNvSpPr>
            <p:nvPr/>
          </p:nvSpPr>
          <p:spPr bwMode="auto">
            <a:xfrm flipH="1" flipV="1">
              <a:off x="2472" y="3748"/>
              <a:ext cx="45" cy="226"/>
            </a:xfrm>
            <a:prstGeom prst="line">
              <a:avLst/>
            </a:prstGeom>
            <a:noFill/>
            <a:ln w="38100">
              <a:solidFill>
                <a:schemeClr val="tx1"/>
              </a:solidFill>
              <a:round/>
              <a:headEnd/>
              <a:tailEnd/>
            </a:ln>
            <a:effectLst/>
          </p:spPr>
          <p:txBody>
            <a:bodyPr/>
            <a:lstStyle/>
            <a:p>
              <a:endParaRPr lang="ru-RU"/>
            </a:p>
          </p:txBody>
        </p:sp>
        <p:sp>
          <p:nvSpPr>
            <p:cNvPr id="67605" name="Line 21"/>
            <p:cNvSpPr>
              <a:spLocks noChangeShapeType="1"/>
            </p:cNvSpPr>
            <p:nvPr/>
          </p:nvSpPr>
          <p:spPr bwMode="auto">
            <a:xfrm flipH="1" flipV="1">
              <a:off x="3288" y="3612"/>
              <a:ext cx="272" cy="226"/>
            </a:xfrm>
            <a:prstGeom prst="line">
              <a:avLst/>
            </a:prstGeom>
            <a:noFill/>
            <a:ln w="38100">
              <a:solidFill>
                <a:schemeClr val="tx1"/>
              </a:solidFill>
              <a:round/>
              <a:headEnd/>
              <a:tailEnd/>
            </a:ln>
            <a:effectLst/>
          </p:spPr>
          <p:txBody>
            <a:bodyPr/>
            <a:lstStyle/>
            <a:p>
              <a:endParaRPr lang="ru-RU"/>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250825" y="260350"/>
            <a:ext cx="8713788" cy="1674813"/>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8.10</a:t>
            </a:r>
            <a:r>
              <a:rPr lang="ru-RU" sz="2400" b="1">
                <a:solidFill>
                  <a:srgbClr val="000066"/>
                </a:solidFill>
                <a:latin typeface="Arial" pitchFamily="34" charset="0"/>
              </a:rPr>
              <a:t> Какой из регионов, обозначенных буквами на карте России, имеет наибольшую среднюю плотность населения?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А;           </a:t>
            </a:r>
            <a:r>
              <a:rPr lang="ru-RU" sz="2400" b="1">
                <a:solidFill>
                  <a:srgbClr val="CC0000"/>
                </a:solidFill>
                <a:latin typeface="Arial" pitchFamily="34" charset="0"/>
              </a:rPr>
              <a:t>2)</a:t>
            </a:r>
            <a:r>
              <a:rPr lang="ru-RU" sz="2400" b="1">
                <a:solidFill>
                  <a:srgbClr val="003300"/>
                </a:solidFill>
                <a:latin typeface="Arial" pitchFamily="34" charset="0"/>
              </a:rPr>
              <a:t> В;           </a:t>
            </a:r>
            <a:r>
              <a:rPr lang="ru-RU" sz="2400" b="1">
                <a:solidFill>
                  <a:srgbClr val="CC0000"/>
                </a:solidFill>
                <a:latin typeface="Arial" pitchFamily="34" charset="0"/>
              </a:rPr>
              <a:t>3)</a:t>
            </a:r>
            <a:r>
              <a:rPr lang="ru-RU" sz="2400" b="1">
                <a:solidFill>
                  <a:srgbClr val="003300"/>
                </a:solidFill>
                <a:latin typeface="Arial" pitchFamily="34" charset="0"/>
              </a:rPr>
              <a:t> С;        </a:t>
            </a:r>
            <a:r>
              <a:rPr lang="ru-RU" sz="2400" b="1">
                <a:solidFill>
                  <a:srgbClr val="CC0000"/>
                </a:solidFill>
                <a:latin typeface="Arial" pitchFamily="34" charset="0"/>
              </a:rPr>
              <a:t>4)</a:t>
            </a:r>
            <a:r>
              <a:rPr lang="ru-RU" sz="2400" b="1">
                <a:solidFill>
                  <a:srgbClr val="003300"/>
                </a:solidFill>
                <a:latin typeface="Arial" pitchFamily="34" charset="0"/>
              </a:rPr>
              <a:t> </a:t>
            </a:r>
            <a:r>
              <a:rPr lang="en-US" sz="2400" b="1">
                <a:solidFill>
                  <a:srgbClr val="003300"/>
                </a:solidFill>
                <a:latin typeface="Arial" pitchFamily="34" charset="0"/>
              </a:rPr>
              <a:t>D</a:t>
            </a:r>
            <a:r>
              <a:rPr lang="ru-RU" sz="2400" b="1">
                <a:solidFill>
                  <a:srgbClr val="003300"/>
                </a:solidFill>
                <a:latin typeface="Arial" pitchFamily="34" charset="0"/>
              </a:rPr>
              <a:t>.</a:t>
            </a:r>
          </a:p>
          <a:p>
            <a:pPr marL="800100" lvl="1" indent="-342900"/>
            <a:endParaRPr lang="ru-RU" sz="800">
              <a:solidFill>
                <a:srgbClr val="003300"/>
              </a:solidFill>
              <a:latin typeface="Arial" pitchFamily="34" charset="0"/>
            </a:endParaRPr>
          </a:p>
        </p:txBody>
      </p:sp>
      <p:grpSp>
        <p:nvGrpSpPr>
          <p:cNvPr id="68630" name="Group 22"/>
          <p:cNvGrpSpPr>
            <a:grpSpLocks/>
          </p:cNvGrpSpPr>
          <p:nvPr/>
        </p:nvGrpSpPr>
        <p:grpSpPr bwMode="auto">
          <a:xfrm>
            <a:off x="611188" y="2205038"/>
            <a:ext cx="7766050" cy="4400550"/>
            <a:chOff x="158" y="1344"/>
            <a:chExt cx="4892" cy="2772"/>
          </a:xfrm>
        </p:grpSpPr>
        <p:pic>
          <p:nvPicPr>
            <p:cNvPr id="68623" name="Picture 15"/>
            <p:cNvPicPr>
              <a:picLocks noChangeAspect="1" noChangeArrowheads="1"/>
            </p:cNvPicPr>
            <p:nvPr/>
          </p:nvPicPr>
          <p:blipFill>
            <a:blip r:embed="rId2" cstate="print"/>
            <a:srcRect/>
            <a:stretch>
              <a:fillRect/>
            </a:stretch>
          </p:blipFill>
          <p:spPr bwMode="auto">
            <a:xfrm>
              <a:off x="249" y="1344"/>
              <a:ext cx="4801" cy="2772"/>
            </a:xfrm>
            <a:prstGeom prst="rect">
              <a:avLst/>
            </a:prstGeom>
            <a:noFill/>
          </p:spPr>
        </p:pic>
        <p:sp>
          <p:nvSpPr>
            <p:cNvPr id="68611" name="Oval 3"/>
            <p:cNvSpPr>
              <a:spLocks noChangeArrowheads="1"/>
            </p:cNvSpPr>
            <p:nvPr/>
          </p:nvSpPr>
          <p:spPr bwMode="auto">
            <a:xfrm>
              <a:off x="748" y="2024"/>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А</a:t>
              </a:r>
            </a:p>
          </p:txBody>
        </p:sp>
        <p:sp>
          <p:nvSpPr>
            <p:cNvPr id="68624" name="Oval 16"/>
            <p:cNvSpPr>
              <a:spLocks noChangeArrowheads="1"/>
            </p:cNvSpPr>
            <p:nvPr/>
          </p:nvSpPr>
          <p:spPr bwMode="auto">
            <a:xfrm>
              <a:off x="3379" y="2478"/>
              <a:ext cx="273" cy="272"/>
            </a:xfrm>
            <a:prstGeom prst="ellipse">
              <a:avLst/>
            </a:prstGeom>
            <a:solidFill>
              <a:schemeClr val="bg1"/>
            </a:solidFill>
            <a:ln w="38100">
              <a:solidFill>
                <a:schemeClr val="tx1"/>
              </a:solidFill>
              <a:round/>
              <a:headEnd/>
              <a:tailEnd/>
            </a:ln>
            <a:effectLst/>
          </p:spPr>
          <p:txBody>
            <a:bodyPr wrap="none" anchor="ctr"/>
            <a:lstStyle/>
            <a:p>
              <a:pPr algn="ctr"/>
              <a:r>
                <a:rPr lang="en-US" sz="2400" b="1">
                  <a:latin typeface="Arial" pitchFamily="34" charset="0"/>
                </a:rPr>
                <a:t>D</a:t>
              </a:r>
              <a:endParaRPr lang="ru-RU" sz="2400" b="1">
                <a:latin typeface="Arial" pitchFamily="34" charset="0"/>
              </a:endParaRPr>
            </a:p>
          </p:txBody>
        </p:sp>
        <p:sp>
          <p:nvSpPr>
            <p:cNvPr id="68625" name="Oval 17"/>
            <p:cNvSpPr>
              <a:spLocks noChangeArrowheads="1"/>
            </p:cNvSpPr>
            <p:nvPr/>
          </p:nvSpPr>
          <p:spPr bwMode="auto">
            <a:xfrm>
              <a:off x="158" y="2931"/>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В</a:t>
              </a:r>
            </a:p>
          </p:txBody>
        </p:sp>
        <p:sp>
          <p:nvSpPr>
            <p:cNvPr id="68626" name="Oval 18"/>
            <p:cNvSpPr>
              <a:spLocks noChangeArrowheads="1"/>
            </p:cNvSpPr>
            <p:nvPr/>
          </p:nvSpPr>
          <p:spPr bwMode="auto">
            <a:xfrm>
              <a:off x="1474" y="3521"/>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С</a:t>
              </a:r>
            </a:p>
          </p:txBody>
        </p:sp>
        <p:sp>
          <p:nvSpPr>
            <p:cNvPr id="68627" name="Line 19"/>
            <p:cNvSpPr>
              <a:spLocks noChangeShapeType="1"/>
            </p:cNvSpPr>
            <p:nvPr/>
          </p:nvSpPr>
          <p:spPr bwMode="auto">
            <a:xfrm>
              <a:off x="930" y="2296"/>
              <a:ext cx="90" cy="182"/>
            </a:xfrm>
            <a:prstGeom prst="line">
              <a:avLst/>
            </a:prstGeom>
            <a:noFill/>
            <a:ln w="38100">
              <a:solidFill>
                <a:schemeClr val="tx1"/>
              </a:solidFill>
              <a:round/>
              <a:headEnd/>
              <a:tailEnd/>
            </a:ln>
            <a:effectLst/>
          </p:spPr>
          <p:txBody>
            <a:bodyPr/>
            <a:lstStyle/>
            <a:p>
              <a:endParaRPr lang="ru-RU"/>
            </a:p>
          </p:txBody>
        </p:sp>
        <p:sp>
          <p:nvSpPr>
            <p:cNvPr id="68628" name="Line 20"/>
            <p:cNvSpPr>
              <a:spLocks noChangeShapeType="1"/>
            </p:cNvSpPr>
            <p:nvPr/>
          </p:nvSpPr>
          <p:spPr bwMode="auto">
            <a:xfrm>
              <a:off x="431" y="3113"/>
              <a:ext cx="182" cy="226"/>
            </a:xfrm>
            <a:prstGeom prst="line">
              <a:avLst/>
            </a:prstGeom>
            <a:noFill/>
            <a:ln w="38100">
              <a:solidFill>
                <a:schemeClr val="tx1"/>
              </a:solidFill>
              <a:round/>
              <a:headEnd/>
              <a:tailEnd/>
            </a:ln>
            <a:effectLst/>
          </p:spPr>
          <p:txBody>
            <a:bodyPr/>
            <a:lstStyle/>
            <a:p>
              <a:endParaRPr lang="ru-RU"/>
            </a:p>
          </p:txBody>
        </p:sp>
        <p:sp>
          <p:nvSpPr>
            <p:cNvPr id="68629" name="Line 21"/>
            <p:cNvSpPr>
              <a:spLocks noChangeShapeType="1"/>
            </p:cNvSpPr>
            <p:nvPr/>
          </p:nvSpPr>
          <p:spPr bwMode="auto">
            <a:xfrm flipV="1">
              <a:off x="1701" y="3385"/>
              <a:ext cx="45" cy="181"/>
            </a:xfrm>
            <a:prstGeom prst="line">
              <a:avLst/>
            </a:prstGeom>
            <a:noFill/>
            <a:ln w="38100">
              <a:solidFill>
                <a:schemeClr val="tx1"/>
              </a:solidFill>
              <a:round/>
              <a:headEnd/>
              <a:tailEnd/>
            </a:ln>
            <a:effectLst/>
          </p:spPr>
          <p:txBody>
            <a:bodyPr/>
            <a:lstStyle/>
            <a:p>
              <a:endParaRPr lang="ru-RU"/>
            </a:p>
          </p:txBody>
        </p:sp>
      </p:grpSp>
      <p:sp>
        <p:nvSpPr>
          <p:cNvPr id="68631" name="Rectangle 23"/>
          <p:cNvSpPr>
            <a:spLocks noChangeArrowheads="1"/>
          </p:cNvSpPr>
          <p:nvPr/>
        </p:nvSpPr>
        <p:spPr bwMode="auto">
          <a:xfrm>
            <a:off x="7956550" y="55895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863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50825" y="549275"/>
            <a:ext cx="8713788" cy="556895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1.2</a:t>
            </a:r>
            <a:r>
              <a:rPr lang="ru-RU" sz="2400" b="1">
                <a:solidFill>
                  <a:srgbClr val="000066"/>
                </a:solidFill>
                <a:latin typeface="Arial" pitchFamily="34" charset="0"/>
              </a:rPr>
              <a:t> С каким из перечисленных государств Россия имеет сухопутную границу?</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Узбекистан;       </a:t>
            </a:r>
            <a:r>
              <a:rPr lang="ru-RU" sz="2400" b="1">
                <a:solidFill>
                  <a:srgbClr val="CC0000"/>
                </a:solidFill>
                <a:latin typeface="Arial" pitchFamily="34" charset="0"/>
              </a:rPr>
              <a:t>2)</a:t>
            </a:r>
            <a:r>
              <a:rPr lang="ru-RU" sz="2400" b="1">
                <a:solidFill>
                  <a:srgbClr val="003300"/>
                </a:solidFill>
                <a:latin typeface="Arial" pitchFamily="34" charset="0"/>
              </a:rPr>
              <a:t> Афганистан;</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Турция;              </a:t>
            </a:r>
            <a:r>
              <a:rPr lang="ru-RU" sz="2400" b="1">
                <a:solidFill>
                  <a:srgbClr val="CC0000"/>
                </a:solidFill>
                <a:latin typeface="Arial" pitchFamily="34" charset="0"/>
              </a:rPr>
              <a:t>4)</a:t>
            </a:r>
            <a:r>
              <a:rPr lang="ru-RU" sz="2400" b="1">
                <a:solidFill>
                  <a:srgbClr val="003300"/>
                </a:solidFill>
                <a:latin typeface="Arial" pitchFamily="34" charset="0"/>
              </a:rPr>
              <a:t> Азербайджан.</a:t>
            </a:r>
          </a:p>
          <a:p>
            <a:pPr marL="800100" lvl="1"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2.2</a:t>
            </a:r>
            <a:r>
              <a:rPr lang="ru-RU" sz="2400" b="1">
                <a:solidFill>
                  <a:srgbClr val="000066"/>
                </a:solidFill>
                <a:latin typeface="Arial" pitchFamily="34" charset="0"/>
              </a:rPr>
              <a:t> С каким из перечисленных государств Россия имеет сухопутную границу?</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Швеция;             </a:t>
            </a:r>
            <a:r>
              <a:rPr lang="ru-RU" sz="2400" b="1">
                <a:solidFill>
                  <a:srgbClr val="CC0000"/>
                </a:solidFill>
                <a:latin typeface="Arial" pitchFamily="34" charset="0"/>
              </a:rPr>
              <a:t>2)</a:t>
            </a:r>
            <a:r>
              <a:rPr lang="ru-RU" sz="2400" b="1">
                <a:solidFill>
                  <a:srgbClr val="003300"/>
                </a:solidFill>
                <a:latin typeface="Arial" pitchFamily="34" charset="0"/>
              </a:rPr>
              <a:t> Армения;</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Финляндия;       </a:t>
            </a:r>
            <a:r>
              <a:rPr lang="ru-RU" sz="2400" b="1">
                <a:solidFill>
                  <a:srgbClr val="CC0000"/>
                </a:solidFill>
                <a:latin typeface="Arial" pitchFamily="34" charset="0"/>
              </a:rPr>
              <a:t>4) </a:t>
            </a:r>
            <a:r>
              <a:rPr lang="ru-RU" sz="2400" b="1">
                <a:solidFill>
                  <a:srgbClr val="003300"/>
                </a:solidFill>
                <a:latin typeface="Arial" pitchFamily="34" charset="0"/>
              </a:rPr>
              <a:t>Молдавия.</a:t>
            </a:r>
          </a:p>
          <a:p>
            <a:pPr marL="342900"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3.2</a:t>
            </a:r>
            <a:r>
              <a:rPr lang="ru-RU" sz="2400" b="1">
                <a:solidFill>
                  <a:srgbClr val="000066"/>
                </a:solidFill>
                <a:latin typeface="Arial" pitchFamily="34" charset="0"/>
              </a:rPr>
              <a:t> С каким из перечисленных государств Россия имеет сухопутную границу?</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Монголия;                </a:t>
            </a:r>
            <a:r>
              <a:rPr lang="ru-RU" sz="2400" b="1">
                <a:solidFill>
                  <a:srgbClr val="CC0000"/>
                </a:solidFill>
                <a:latin typeface="Arial" pitchFamily="34" charset="0"/>
              </a:rPr>
              <a:t>2)</a:t>
            </a:r>
            <a:r>
              <a:rPr lang="ru-RU" sz="2400" b="1">
                <a:solidFill>
                  <a:srgbClr val="003300"/>
                </a:solidFill>
                <a:latin typeface="Arial" pitchFamily="34" charset="0"/>
              </a:rPr>
              <a:t> Болгария;</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Индия;                      </a:t>
            </a:r>
            <a:r>
              <a:rPr lang="ru-RU" sz="2400" b="1">
                <a:solidFill>
                  <a:srgbClr val="CC0000"/>
                </a:solidFill>
                <a:latin typeface="Arial" pitchFamily="34" charset="0"/>
              </a:rPr>
              <a:t>4) </a:t>
            </a:r>
            <a:r>
              <a:rPr lang="ru-RU" sz="2400" b="1">
                <a:solidFill>
                  <a:srgbClr val="003300"/>
                </a:solidFill>
                <a:latin typeface="Arial" pitchFamily="34" charset="0"/>
              </a:rPr>
              <a:t>Иран.</a:t>
            </a:r>
          </a:p>
          <a:p>
            <a:pPr marL="342900" indent="-342900"/>
            <a:endParaRPr lang="ru-RU" sz="2400" b="1">
              <a:solidFill>
                <a:srgbClr val="003300"/>
              </a:solidFill>
              <a:latin typeface="Arial" pitchFamily="34" charset="0"/>
            </a:endParaRPr>
          </a:p>
        </p:txBody>
      </p:sp>
      <p:sp>
        <p:nvSpPr>
          <p:cNvPr id="6149" name="Rectangle 5"/>
          <p:cNvSpPr>
            <a:spLocks noChangeArrowheads="1"/>
          </p:cNvSpPr>
          <p:nvPr/>
        </p:nvSpPr>
        <p:spPr bwMode="auto">
          <a:xfrm>
            <a:off x="7740650" y="105251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
        <p:nvSpPr>
          <p:cNvPr id="6150" name="Rectangle 6"/>
          <p:cNvSpPr>
            <a:spLocks noChangeArrowheads="1"/>
          </p:cNvSpPr>
          <p:nvPr/>
        </p:nvSpPr>
        <p:spPr bwMode="auto">
          <a:xfrm>
            <a:off x="7740650" y="292417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
        <p:nvSpPr>
          <p:cNvPr id="6151" name="Rectangle 7"/>
          <p:cNvSpPr>
            <a:spLocks noChangeArrowheads="1"/>
          </p:cNvSpPr>
          <p:nvPr/>
        </p:nvSpPr>
        <p:spPr bwMode="auto">
          <a:xfrm>
            <a:off x="8027988" y="501332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149">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6150">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615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250825" y="260350"/>
            <a:ext cx="8713788" cy="1674813"/>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9.10</a:t>
            </a:r>
            <a:r>
              <a:rPr lang="ru-RU" sz="2400" b="1">
                <a:solidFill>
                  <a:srgbClr val="000066"/>
                </a:solidFill>
                <a:latin typeface="Arial" pitchFamily="34" charset="0"/>
              </a:rPr>
              <a:t> Какой из регионов, обозначенных буквами на карте России, имеет наименьшую среднюю плотность населения?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А;           </a:t>
            </a:r>
            <a:r>
              <a:rPr lang="ru-RU" sz="2400" b="1">
                <a:solidFill>
                  <a:srgbClr val="CC0000"/>
                </a:solidFill>
                <a:latin typeface="Arial" pitchFamily="34" charset="0"/>
              </a:rPr>
              <a:t>2)</a:t>
            </a:r>
            <a:r>
              <a:rPr lang="ru-RU" sz="2400" b="1">
                <a:solidFill>
                  <a:srgbClr val="003300"/>
                </a:solidFill>
                <a:latin typeface="Arial" pitchFamily="34" charset="0"/>
              </a:rPr>
              <a:t> В;           </a:t>
            </a:r>
            <a:r>
              <a:rPr lang="ru-RU" sz="2400" b="1">
                <a:solidFill>
                  <a:srgbClr val="CC0000"/>
                </a:solidFill>
                <a:latin typeface="Arial" pitchFamily="34" charset="0"/>
              </a:rPr>
              <a:t>3)</a:t>
            </a:r>
            <a:r>
              <a:rPr lang="ru-RU" sz="2400" b="1">
                <a:solidFill>
                  <a:srgbClr val="003300"/>
                </a:solidFill>
                <a:latin typeface="Arial" pitchFamily="34" charset="0"/>
              </a:rPr>
              <a:t> С;        </a:t>
            </a:r>
            <a:r>
              <a:rPr lang="ru-RU" sz="2400" b="1">
                <a:solidFill>
                  <a:srgbClr val="CC0000"/>
                </a:solidFill>
                <a:latin typeface="Arial" pitchFamily="34" charset="0"/>
              </a:rPr>
              <a:t>4)</a:t>
            </a:r>
            <a:r>
              <a:rPr lang="ru-RU" sz="2400" b="1">
                <a:solidFill>
                  <a:srgbClr val="003300"/>
                </a:solidFill>
                <a:latin typeface="Arial" pitchFamily="34" charset="0"/>
              </a:rPr>
              <a:t> </a:t>
            </a:r>
            <a:r>
              <a:rPr lang="en-US" sz="2400" b="1">
                <a:solidFill>
                  <a:srgbClr val="003300"/>
                </a:solidFill>
                <a:latin typeface="Arial" pitchFamily="34" charset="0"/>
              </a:rPr>
              <a:t>D</a:t>
            </a:r>
            <a:r>
              <a:rPr lang="ru-RU" sz="2400" b="1">
                <a:solidFill>
                  <a:srgbClr val="003300"/>
                </a:solidFill>
                <a:latin typeface="Arial" pitchFamily="34" charset="0"/>
              </a:rPr>
              <a:t>.</a:t>
            </a:r>
          </a:p>
          <a:p>
            <a:pPr marL="800100" lvl="1" indent="-342900"/>
            <a:endParaRPr lang="ru-RU" sz="800">
              <a:solidFill>
                <a:srgbClr val="003300"/>
              </a:solidFill>
              <a:latin typeface="Arial" pitchFamily="34" charset="0"/>
            </a:endParaRPr>
          </a:p>
        </p:txBody>
      </p:sp>
      <p:grpSp>
        <p:nvGrpSpPr>
          <p:cNvPr id="69655" name="Group 23"/>
          <p:cNvGrpSpPr>
            <a:grpSpLocks/>
          </p:cNvGrpSpPr>
          <p:nvPr/>
        </p:nvGrpSpPr>
        <p:grpSpPr bwMode="auto">
          <a:xfrm>
            <a:off x="539750" y="2060575"/>
            <a:ext cx="7764463" cy="4400550"/>
            <a:chOff x="295" y="1344"/>
            <a:chExt cx="4891" cy="2772"/>
          </a:xfrm>
        </p:grpSpPr>
        <p:pic>
          <p:nvPicPr>
            <p:cNvPr id="69647" name="Picture 15"/>
            <p:cNvPicPr>
              <a:picLocks noChangeAspect="1" noChangeArrowheads="1"/>
            </p:cNvPicPr>
            <p:nvPr/>
          </p:nvPicPr>
          <p:blipFill>
            <a:blip r:embed="rId2" cstate="print"/>
            <a:srcRect/>
            <a:stretch>
              <a:fillRect/>
            </a:stretch>
          </p:blipFill>
          <p:spPr bwMode="auto">
            <a:xfrm>
              <a:off x="385" y="1344"/>
              <a:ext cx="4801" cy="2772"/>
            </a:xfrm>
            <a:prstGeom prst="rect">
              <a:avLst/>
            </a:prstGeom>
            <a:noFill/>
          </p:spPr>
        </p:pic>
        <p:sp>
          <p:nvSpPr>
            <p:cNvPr id="69635" name="Oval 3"/>
            <p:cNvSpPr>
              <a:spLocks noChangeArrowheads="1"/>
            </p:cNvSpPr>
            <p:nvPr/>
          </p:nvSpPr>
          <p:spPr bwMode="auto">
            <a:xfrm>
              <a:off x="1565" y="2024"/>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А</a:t>
              </a:r>
            </a:p>
          </p:txBody>
        </p:sp>
        <p:sp>
          <p:nvSpPr>
            <p:cNvPr id="69648" name="Oval 16"/>
            <p:cNvSpPr>
              <a:spLocks noChangeArrowheads="1"/>
            </p:cNvSpPr>
            <p:nvPr/>
          </p:nvSpPr>
          <p:spPr bwMode="auto">
            <a:xfrm>
              <a:off x="2018" y="3838"/>
              <a:ext cx="273" cy="272"/>
            </a:xfrm>
            <a:prstGeom prst="ellipse">
              <a:avLst/>
            </a:prstGeom>
            <a:solidFill>
              <a:schemeClr val="bg1"/>
            </a:solidFill>
            <a:ln w="38100">
              <a:solidFill>
                <a:schemeClr val="tx1"/>
              </a:solidFill>
              <a:round/>
              <a:headEnd/>
              <a:tailEnd/>
            </a:ln>
            <a:effectLst/>
          </p:spPr>
          <p:txBody>
            <a:bodyPr wrap="none" anchor="ctr"/>
            <a:lstStyle/>
            <a:p>
              <a:pPr algn="ctr"/>
              <a:r>
                <a:rPr lang="en-US" sz="2400" b="1">
                  <a:latin typeface="Arial" pitchFamily="34" charset="0"/>
                </a:rPr>
                <a:t>D</a:t>
              </a:r>
              <a:endParaRPr lang="ru-RU" sz="2400" b="1">
                <a:latin typeface="Arial" pitchFamily="34" charset="0"/>
              </a:endParaRPr>
            </a:p>
          </p:txBody>
        </p:sp>
        <p:sp>
          <p:nvSpPr>
            <p:cNvPr id="69649" name="Oval 17"/>
            <p:cNvSpPr>
              <a:spLocks noChangeArrowheads="1"/>
            </p:cNvSpPr>
            <p:nvPr/>
          </p:nvSpPr>
          <p:spPr bwMode="auto">
            <a:xfrm>
              <a:off x="295" y="2931"/>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В</a:t>
              </a:r>
            </a:p>
          </p:txBody>
        </p:sp>
        <p:sp>
          <p:nvSpPr>
            <p:cNvPr id="69650" name="Oval 18"/>
            <p:cNvSpPr>
              <a:spLocks noChangeArrowheads="1"/>
            </p:cNvSpPr>
            <p:nvPr/>
          </p:nvSpPr>
          <p:spPr bwMode="auto">
            <a:xfrm>
              <a:off x="975" y="3521"/>
              <a:ext cx="273" cy="272"/>
            </a:xfrm>
            <a:prstGeom prst="ellipse">
              <a:avLst/>
            </a:prstGeom>
            <a:solidFill>
              <a:schemeClr val="bg1"/>
            </a:solidFill>
            <a:ln w="38100">
              <a:solidFill>
                <a:schemeClr val="tx1"/>
              </a:solidFill>
              <a:round/>
              <a:headEnd/>
              <a:tailEnd/>
            </a:ln>
            <a:effectLst/>
          </p:spPr>
          <p:txBody>
            <a:bodyPr wrap="none" anchor="ctr"/>
            <a:lstStyle/>
            <a:p>
              <a:pPr algn="ctr"/>
              <a:r>
                <a:rPr lang="ru-RU" sz="2400" b="1">
                  <a:latin typeface="Arial" pitchFamily="34" charset="0"/>
                </a:rPr>
                <a:t>С</a:t>
              </a:r>
            </a:p>
          </p:txBody>
        </p:sp>
        <p:sp>
          <p:nvSpPr>
            <p:cNvPr id="69651" name="Line 19"/>
            <p:cNvSpPr>
              <a:spLocks noChangeShapeType="1"/>
            </p:cNvSpPr>
            <p:nvPr/>
          </p:nvSpPr>
          <p:spPr bwMode="auto">
            <a:xfrm>
              <a:off x="521" y="3158"/>
              <a:ext cx="272" cy="0"/>
            </a:xfrm>
            <a:prstGeom prst="line">
              <a:avLst/>
            </a:prstGeom>
            <a:noFill/>
            <a:ln w="38100">
              <a:solidFill>
                <a:schemeClr val="tx1"/>
              </a:solidFill>
              <a:round/>
              <a:headEnd/>
              <a:tailEnd/>
            </a:ln>
            <a:effectLst/>
          </p:spPr>
          <p:txBody>
            <a:bodyPr/>
            <a:lstStyle/>
            <a:p>
              <a:endParaRPr lang="ru-RU"/>
            </a:p>
          </p:txBody>
        </p:sp>
        <p:sp>
          <p:nvSpPr>
            <p:cNvPr id="69652" name="Line 20"/>
            <p:cNvSpPr>
              <a:spLocks noChangeShapeType="1"/>
            </p:cNvSpPr>
            <p:nvPr/>
          </p:nvSpPr>
          <p:spPr bwMode="auto">
            <a:xfrm flipH="1" flipV="1">
              <a:off x="1156" y="3203"/>
              <a:ext cx="0" cy="318"/>
            </a:xfrm>
            <a:prstGeom prst="line">
              <a:avLst/>
            </a:prstGeom>
            <a:noFill/>
            <a:ln w="38100">
              <a:solidFill>
                <a:schemeClr val="tx1"/>
              </a:solidFill>
              <a:round/>
              <a:headEnd/>
              <a:tailEnd/>
            </a:ln>
            <a:effectLst/>
          </p:spPr>
          <p:txBody>
            <a:bodyPr/>
            <a:lstStyle/>
            <a:p>
              <a:endParaRPr lang="ru-RU"/>
            </a:p>
          </p:txBody>
        </p:sp>
        <p:sp>
          <p:nvSpPr>
            <p:cNvPr id="69653" name="Line 21"/>
            <p:cNvSpPr>
              <a:spLocks noChangeShapeType="1"/>
            </p:cNvSpPr>
            <p:nvPr/>
          </p:nvSpPr>
          <p:spPr bwMode="auto">
            <a:xfrm flipV="1">
              <a:off x="2200" y="3748"/>
              <a:ext cx="90" cy="90"/>
            </a:xfrm>
            <a:prstGeom prst="line">
              <a:avLst/>
            </a:prstGeom>
            <a:noFill/>
            <a:ln w="38100">
              <a:solidFill>
                <a:schemeClr val="tx1"/>
              </a:solidFill>
              <a:round/>
              <a:headEnd/>
              <a:tailEnd/>
            </a:ln>
            <a:effectLst/>
          </p:spPr>
          <p:txBody>
            <a:bodyPr/>
            <a:lstStyle/>
            <a:p>
              <a:endParaRPr lang="ru-RU"/>
            </a:p>
          </p:txBody>
        </p:sp>
        <p:sp>
          <p:nvSpPr>
            <p:cNvPr id="69654" name="Line 22"/>
            <p:cNvSpPr>
              <a:spLocks noChangeShapeType="1"/>
            </p:cNvSpPr>
            <p:nvPr/>
          </p:nvSpPr>
          <p:spPr bwMode="auto">
            <a:xfrm>
              <a:off x="1701" y="2296"/>
              <a:ext cx="0" cy="227"/>
            </a:xfrm>
            <a:prstGeom prst="line">
              <a:avLst/>
            </a:prstGeom>
            <a:noFill/>
            <a:ln w="38100">
              <a:solidFill>
                <a:schemeClr val="tx1"/>
              </a:solidFill>
              <a:round/>
              <a:headEnd/>
              <a:tailEnd/>
            </a:ln>
            <a:effectLst/>
          </p:spPr>
          <p:txBody>
            <a:bodyPr/>
            <a:lstStyle/>
            <a:p>
              <a:endParaRPr lang="ru-RU"/>
            </a:p>
          </p:txBody>
        </p:sp>
      </p:grpSp>
      <p:sp>
        <p:nvSpPr>
          <p:cNvPr id="69656" name="Rectangle 24"/>
          <p:cNvSpPr>
            <a:spLocks noChangeArrowheads="1"/>
          </p:cNvSpPr>
          <p:nvPr/>
        </p:nvSpPr>
        <p:spPr bwMode="auto">
          <a:xfrm>
            <a:off x="7956550" y="55895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9656">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p:cNvPicPr>
            <a:picLocks noChangeAspect="1" noChangeArrowheads="1"/>
          </p:cNvPicPr>
          <p:nvPr/>
        </p:nvPicPr>
        <p:blipFill>
          <a:blip r:embed="rId2" cstate="print"/>
          <a:srcRect l="1630" t="2527" b="1378"/>
          <a:stretch>
            <a:fillRect/>
          </a:stretch>
        </p:blipFill>
        <p:spPr bwMode="auto">
          <a:xfrm>
            <a:off x="0" y="0"/>
            <a:ext cx="8496300" cy="4953000"/>
          </a:xfrm>
          <a:prstGeom prst="rect">
            <a:avLst/>
          </a:prstGeom>
          <a:noFill/>
          <a:ln w="9525">
            <a:noFill/>
            <a:miter lim="800000"/>
            <a:headEnd/>
            <a:tailEnd/>
          </a:ln>
          <a:effectLst/>
        </p:spPr>
      </p:pic>
      <p:sp>
        <p:nvSpPr>
          <p:cNvPr id="70662" name="Rectangle 6"/>
          <p:cNvSpPr>
            <a:spLocks noChangeArrowheads="1"/>
          </p:cNvSpPr>
          <p:nvPr/>
        </p:nvSpPr>
        <p:spPr bwMode="auto">
          <a:xfrm>
            <a:off x="179388" y="5013325"/>
            <a:ext cx="8785225" cy="155257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1.11</a:t>
            </a:r>
            <a:r>
              <a:rPr lang="ru-RU" sz="2400" b="1">
                <a:solidFill>
                  <a:srgbClr val="000066"/>
                </a:solidFill>
                <a:latin typeface="Arial" pitchFamily="34" charset="0"/>
              </a:rPr>
              <a:t> Какой из показанных на карте городов находится в зоне действия циклона?</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Москва;                        </a:t>
            </a:r>
            <a:r>
              <a:rPr lang="ru-RU" sz="2400" b="1">
                <a:solidFill>
                  <a:srgbClr val="CC0000"/>
                </a:solidFill>
                <a:latin typeface="Arial" pitchFamily="34" charset="0"/>
              </a:rPr>
              <a:t>2)</a:t>
            </a:r>
            <a:r>
              <a:rPr lang="ru-RU" sz="2400" b="1">
                <a:solidFill>
                  <a:srgbClr val="003300"/>
                </a:solidFill>
                <a:latin typeface="Arial" pitchFamily="34" charset="0"/>
              </a:rPr>
              <a:t> Санкт-Петербург;</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Нижний Новгород;     </a:t>
            </a:r>
            <a:r>
              <a:rPr lang="ru-RU" sz="2400" b="1">
                <a:solidFill>
                  <a:srgbClr val="CC0000"/>
                </a:solidFill>
                <a:latin typeface="Arial" pitchFamily="34" charset="0"/>
              </a:rPr>
              <a:t>4)</a:t>
            </a:r>
            <a:r>
              <a:rPr lang="ru-RU" sz="2400" b="1">
                <a:solidFill>
                  <a:srgbClr val="003300"/>
                </a:solidFill>
                <a:latin typeface="Arial" pitchFamily="34" charset="0"/>
              </a:rPr>
              <a:t> Ростов-на-Дону.</a:t>
            </a:r>
          </a:p>
        </p:txBody>
      </p:sp>
      <p:sp>
        <p:nvSpPr>
          <p:cNvPr id="70664" name="Rectangle 8"/>
          <p:cNvSpPr>
            <a:spLocks noChangeArrowheads="1"/>
          </p:cNvSpPr>
          <p:nvPr/>
        </p:nvSpPr>
        <p:spPr bwMode="auto">
          <a:xfrm>
            <a:off x="7956550" y="55895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0664">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70" name="Picture 6"/>
          <p:cNvPicPr>
            <a:picLocks noChangeAspect="1" noChangeArrowheads="1"/>
          </p:cNvPicPr>
          <p:nvPr/>
        </p:nvPicPr>
        <p:blipFill>
          <a:blip r:embed="rId2" cstate="print"/>
          <a:srcRect l="1630" t="2527" b="1378"/>
          <a:stretch>
            <a:fillRect/>
          </a:stretch>
        </p:blipFill>
        <p:spPr bwMode="auto">
          <a:xfrm>
            <a:off x="0" y="0"/>
            <a:ext cx="8496300" cy="4953000"/>
          </a:xfrm>
          <a:prstGeom prst="rect">
            <a:avLst/>
          </a:prstGeom>
          <a:noFill/>
          <a:ln w="9525">
            <a:noFill/>
            <a:miter lim="800000"/>
            <a:headEnd/>
            <a:tailEnd/>
          </a:ln>
          <a:effectLst/>
        </p:spPr>
      </p:pic>
      <p:sp>
        <p:nvSpPr>
          <p:cNvPr id="88068" name="Rectangle 4"/>
          <p:cNvSpPr>
            <a:spLocks noChangeArrowheads="1"/>
          </p:cNvSpPr>
          <p:nvPr/>
        </p:nvSpPr>
        <p:spPr bwMode="auto">
          <a:xfrm>
            <a:off x="179388" y="4797425"/>
            <a:ext cx="8712200" cy="191770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1.12</a:t>
            </a:r>
            <a:r>
              <a:rPr lang="ru-RU" sz="2400" b="1">
                <a:solidFill>
                  <a:srgbClr val="000066"/>
                </a:solidFill>
                <a:latin typeface="Arial" pitchFamily="34" charset="0"/>
              </a:rPr>
              <a:t> В каком из показанных на карте городов можно ожидать скорого похолодания и выпадения атмосферных  осадков?</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Ростов-на-Дону;       </a:t>
            </a:r>
            <a:r>
              <a:rPr lang="ru-RU" sz="2400" b="1">
                <a:solidFill>
                  <a:srgbClr val="CC0000"/>
                </a:solidFill>
                <a:latin typeface="Arial" pitchFamily="34" charset="0"/>
              </a:rPr>
              <a:t>2)</a:t>
            </a:r>
            <a:r>
              <a:rPr lang="ru-RU" sz="2400" b="1">
                <a:solidFill>
                  <a:srgbClr val="003300"/>
                </a:solidFill>
                <a:latin typeface="Arial" pitchFamily="34" charset="0"/>
              </a:rPr>
              <a:t> Екатеринбург;</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Тюмень;                     </a:t>
            </a:r>
            <a:r>
              <a:rPr lang="ru-RU" sz="2400" b="1">
                <a:solidFill>
                  <a:srgbClr val="CC0000"/>
                </a:solidFill>
                <a:latin typeface="Arial" pitchFamily="34" charset="0"/>
              </a:rPr>
              <a:t>4)</a:t>
            </a:r>
            <a:r>
              <a:rPr lang="ru-RU" sz="2400" b="1">
                <a:solidFill>
                  <a:srgbClr val="003300"/>
                </a:solidFill>
                <a:latin typeface="Arial" pitchFamily="34" charset="0"/>
              </a:rPr>
              <a:t> Салехард.</a:t>
            </a:r>
          </a:p>
        </p:txBody>
      </p:sp>
      <p:sp>
        <p:nvSpPr>
          <p:cNvPr id="88071" name="Rectangle 7"/>
          <p:cNvSpPr>
            <a:spLocks noChangeArrowheads="1"/>
          </p:cNvSpPr>
          <p:nvPr/>
        </p:nvSpPr>
        <p:spPr bwMode="auto">
          <a:xfrm>
            <a:off x="7956550" y="55895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807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p:cNvPicPr>
            <a:picLocks noChangeAspect="1" noChangeArrowheads="1"/>
          </p:cNvPicPr>
          <p:nvPr/>
        </p:nvPicPr>
        <p:blipFill>
          <a:blip r:embed="rId2" cstate="print"/>
          <a:srcRect/>
          <a:stretch>
            <a:fillRect/>
          </a:stretch>
        </p:blipFill>
        <p:spPr bwMode="auto">
          <a:xfrm>
            <a:off x="0" y="0"/>
            <a:ext cx="8893175" cy="4994275"/>
          </a:xfrm>
          <a:prstGeom prst="rect">
            <a:avLst/>
          </a:prstGeom>
          <a:noFill/>
          <a:ln w="9525">
            <a:noFill/>
            <a:miter lim="800000"/>
            <a:headEnd/>
            <a:tailEnd/>
          </a:ln>
        </p:spPr>
      </p:pic>
      <p:sp>
        <p:nvSpPr>
          <p:cNvPr id="77829" name="Rectangle 5"/>
          <p:cNvSpPr>
            <a:spLocks noChangeArrowheads="1"/>
          </p:cNvSpPr>
          <p:nvPr/>
        </p:nvSpPr>
        <p:spPr bwMode="auto">
          <a:xfrm>
            <a:off x="179388" y="5084763"/>
            <a:ext cx="8713787" cy="1552575"/>
          </a:xfrm>
          <a:prstGeom prst="rect">
            <a:avLst/>
          </a:prstGeom>
          <a:noFill/>
          <a:ln w="9525">
            <a:noFill/>
            <a:miter lim="800000"/>
            <a:headEnd/>
            <a:tailEnd/>
          </a:ln>
          <a:effectLst/>
        </p:spPr>
        <p:txBody>
          <a:bodyPr anchor="ctr">
            <a:spAutoFit/>
          </a:bodyPr>
          <a:lstStyle/>
          <a:p>
            <a:pPr indent="342900"/>
            <a:r>
              <a:rPr lang="ru-RU" sz="2400" b="1">
                <a:solidFill>
                  <a:srgbClr val="FF0000"/>
                </a:solidFill>
                <a:latin typeface="Arial" pitchFamily="34" charset="0"/>
              </a:rPr>
              <a:t>2.11</a:t>
            </a:r>
            <a:r>
              <a:rPr lang="ru-RU" sz="2400" b="1">
                <a:solidFill>
                  <a:srgbClr val="000066"/>
                </a:solidFill>
                <a:latin typeface="Arial" pitchFamily="34" charset="0"/>
              </a:rPr>
              <a:t> Какой из перечисленных городов, показанных на карте, находится в зоне действия антициклона?</a:t>
            </a:r>
          </a:p>
          <a:p>
            <a:pPr indent="342900"/>
            <a:r>
              <a:rPr lang="ru-RU" sz="2400" b="1">
                <a:solidFill>
                  <a:srgbClr val="CC0000"/>
                </a:solidFill>
                <a:latin typeface="Arial" pitchFamily="34" charset="0"/>
              </a:rPr>
              <a:t> 	1)</a:t>
            </a:r>
            <a:r>
              <a:rPr lang="ru-RU" sz="2400" b="1">
                <a:solidFill>
                  <a:srgbClr val="003300"/>
                </a:solidFill>
                <a:latin typeface="Arial" pitchFamily="34" charset="0"/>
              </a:rPr>
              <a:t> Калининград;      </a:t>
            </a:r>
            <a:r>
              <a:rPr lang="ru-RU" sz="2400" b="1">
                <a:solidFill>
                  <a:srgbClr val="CC0000"/>
                </a:solidFill>
                <a:latin typeface="Arial" pitchFamily="34" charset="0"/>
              </a:rPr>
              <a:t>2)</a:t>
            </a:r>
            <a:r>
              <a:rPr lang="ru-RU" sz="2400" b="1">
                <a:solidFill>
                  <a:srgbClr val="003300"/>
                </a:solidFill>
                <a:latin typeface="Arial" pitchFamily="34" charset="0"/>
              </a:rPr>
              <a:t> Новосибирск;</a:t>
            </a:r>
          </a:p>
          <a:p>
            <a:pPr marL="2171700" lvl="4" indent="-342900"/>
            <a:r>
              <a:rPr lang="ru-RU" sz="2400" b="1">
                <a:solidFill>
                  <a:srgbClr val="CC0000"/>
                </a:solidFill>
                <a:latin typeface="Arial" pitchFamily="34" charset="0"/>
              </a:rPr>
              <a:t>           3)</a:t>
            </a:r>
            <a:r>
              <a:rPr lang="ru-RU" sz="2400" b="1">
                <a:solidFill>
                  <a:srgbClr val="003300"/>
                </a:solidFill>
                <a:latin typeface="Arial" pitchFamily="34" charset="0"/>
              </a:rPr>
              <a:t> Москва;                </a:t>
            </a:r>
            <a:r>
              <a:rPr lang="ru-RU" sz="2400" b="1">
                <a:solidFill>
                  <a:srgbClr val="CC0000"/>
                </a:solidFill>
                <a:latin typeface="Arial" pitchFamily="34" charset="0"/>
              </a:rPr>
              <a:t>4)</a:t>
            </a:r>
            <a:r>
              <a:rPr lang="ru-RU" sz="2400" b="1">
                <a:solidFill>
                  <a:srgbClr val="003300"/>
                </a:solidFill>
                <a:latin typeface="Arial" pitchFamily="34" charset="0"/>
              </a:rPr>
              <a:t> Нижний Новгород.</a:t>
            </a:r>
          </a:p>
        </p:txBody>
      </p:sp>
      <p:sp>
        <p:nvSpPr>
          <p:cNvPr id="77830" name="Rectangle 6"/>
          <p:cNvSpPr>
            <a:spLocks noChangeArrowheads="1"/>
          </p:cNvSpPr>
          <p:nvPr/>
        </p:nvSpPr>
        <p:spPr bwMode="auto">
          <a:xfrm>
            <a:off x="7956550" y="55895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7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cstate="print"/>
          <a:srcRect/>
          <a:stretch>
            <a:fillRect/>
          </a:stretch>
        </p:blipFill>
        <p:spPr bwMode="auto">
          <a:xfrm>
            <a:off x="0" y="0"/>
            <a:ext cx="8316913" cy="4670425"/>
          </a:xfrm>
          <a:prstGeom prst="rect">
            <a:avLst/>
          </a:prstGeom>
          <a:noFill/>
          <a:ln w="9525">
            <a:noFill/>
            <a:miter lim="800000"/>
            <a:headEnd/>
            <a:tailEnd/>
          </a:ln>
        </p:spPr>
      </p:pic>
      <p:sp>
        <p:nvSpPr>
          <p:cNvPr id="89091" name="Rectangle 3"/>
          <p:cNvSpPr>
            <a:spLocks noChangeArrowheads="1"/>
          </p:cNvSpPr>
          <p:nvPr/>
        </p:nvSpPr>
        <p:spPr bwMode="auto">
          <a:xfrm>
            <a:off x="179388" y="4757738"/>
            <a:ext cx="8713787" cy="1917700"/>
          </a:xfrm>
          <a:prstGeom prst="rect">
            <a:avLst/>
          </a:prstGeom>
          <a:noFill/>
          <a:ln w="9525">
            <a:noFill/>
            <a:miter lim="800000"/>
            <a:headEnd/>
            <a:tailEnd/>
          </a:ln>
          <a:effectLst/>
        </p:spPr>
        <p:txBody>
          <a:bodyPr anchor="ctr">
            <a:spAutoFit/>
          </a:bodyPr>
          <a:lstStyle/>
          <a:p>
            <a:pPr indent="342900"/>
            <a:r>
              <a:rPr lang="ru-RU" sz="2400" b="1">
                <a:solidFill>
                  <a:srgbClr val="FF0000"/>
                </a:solidFill>
                <a:latin typeface="Arial" pitchFamily="34" charset="0"/>
              </a:rPr>
              <a:t>2.12 </a:t>
            </a:r>
            <a:r>
              <a:rPr lang="ru-RU" sz="2400" b="1">
                <a:solidFill>
                  <a:srgbClr val="000066"/>
                </a:solidFill>
                <a:latin typeface="Arial" pitchFamily="34" charset="0"/>
              </a:rPr>
              <a:t>Карта погоды составлена на 3 марта. В каком из перечисленных городов, показанных на карте, на следующий день вероятно существенное похолодание?</a:t>
            </a:r>
          </a:p>
          <a:p>
            <a:pPr indent="342900"/>
            <a:r>
              <a:rPr lang="ru-RU" sz="2400" b="1">
                <a:solidFill>
                  <a:srgbClr val="CC0000"/>
                </a:solidFill>
                <a:latin typeface="Arial" pitchFamily="34" charset="0"/>
              </a:rPr>
              <a:t>1)</a:t>
            </a:r>
            <a:r>
              <a:rPr lang="ru-RU" sz="2400" b="1">
                <a:solidFill>
                  <a:srgbClr val="003300"/>
                </a:solidFill>
                <a:latin typeface="Arial" pitchFamily="34" charset="0"/>
              </a:rPr>
              <a:t> Воронеж;    </a:t>
            </a:r>
            <a:r>
              <a:rPr lang="ru-RU" sz="2400" b="1">
                <a:solidFill>
                  <a:srgbClr val="CC0000"/>
                </a:solidFill>
                <a:latin typeface="Arial" pitchFamily="34" charset="0"/>
              </a:rPr>
              <a:t>2)</a:t>
            </a:r>
            <a:r>
              <a:rPr lang="ru-RU" sz="2400" b="1">
                <a:solidFill>
                  <a:srgbClr val="003300"/>
                </a:solidFill>
                <a:latin typeface="Arial" pitchFamily="34" charset="0"/>
              </a:rPr>
              <a:t> Новосибирск;    </a:t>
            </a:r>
            <a:r>
              <a:rPr lang="ru-RU" sz="2400" b="1">
                <a:solidFill>
                  <a:srgbClr val="CC0000"/>
                </a:solidFill>
                <a:latin typeface="Arial" pitchFamily="34" charset="0"/>
              </a:rPr>
              <a:t>3)</a:t>
            </a:r>
            <a:r>
              <a:rPr lang="ru-RU" sz="2400" b="1">
                <a:solidFill>
                  <a:srgbClr val="003300"/>
                </a:solidFill>
                <a:latin typeface="Arial" pitchFamily="34" charset="0"/>
              </a:rPr>
              <a:t> Омск;   </a:t>
            </a:r>
            <a:r>
              <a:rPr lang="ru-RU" sz="2400" b="1">
                <a:solidFill>
                  <a:srgbClr val="CC0000"/>
                </a:solidFill>
                <a:latin typeface="Arial" pitchFamily="34" charset="0"/>
              </a:rPr>
              <a:t>4)</a:t>
            </a:r>
            <a:r>
              <a:rPr lang="ru-RU" sz="2400" b="1">
                <a:solidFill>
                  <a:srgbClr val="003300"/>
                </a:solidFill>
                <a:latin typeface="Arial" pitchFamily="34" charset="0"/>
              </a:rPr>
              <a:t> Тюмень.</a:t>
            </a:r>
          </a:p>
        </p:txBody>
      </p:sp>
      <p:sp>
        <p:nvSpPr>
          <p:cNvPr id="89092" name="Rectangle 4"/>
          <p:cNvSpPr>
            <a:spLocks noChangeArrowheads="1"/>
          </p:cNvSpPr>
          <p:nvPr/>
        </p:nvSpPr>
        <p:spPr bwMode="auto">
          <a:xfrm>
            <a:off x="8316913" y="522922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9092">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p:cNvPicPr>
            <a:picLocks noChangeAspect="1" noChangeArrowheads="1"/>
          </p:cNvPicPr>
          <p:nvPr/>
        </p:nvPicPr>
        <p:blipFill>
          <a:blip r:embed="rId2" cstate="print"/>
          <a:srcRect/>
          <a:stretch>
            <a:fillRect/>
          </a:stretch>
        </p:blipFill>
        <p:spPr bwMode="auto">
          <a:xfrm>
            <a:off x="0" y="0"/>
            <a:ext cx="8532813" cy="5043488"/>
          </a:xfrm>
          <a:prstGeom prst="rect">
            <a:avLst/>
          </a:prstGeom>
          <a:noFill/>
          <a:ln w="9525">
            <a:noFill/>
            <a:miter lim="800000"/>
            <a:headEnd/>
            <a:tailEnd/>
          </a:ln>
        </p:spPr>
      </p:pic>
      <p:sp>
        <p:nvSpPr>
          <p:cNvPr id="78853" name="Rectangle 5"/>
          <p:cNvSpPr>
            <a:spLocks noChangeArrowheads="1"/>
          </p:cNvSpPr>
          <p:nvPr/>
        </p:nvSpPr>
        <p:spPr bwMode="auto">
          <a:xfrm>
            <a:off x="179388" y="4983163"/>
            <a:ext cx="8785225" cy="1552575"/>
          </a:xfrm>
          <a:prstGeom prst="rect">
            <a:avLst/>
          </a:prstGeom>
          <a:noFill/>
          <a:ln w="9525">
            <a:noFill/>
            <a:miter lim="800000"/>
            <a:headEnd/>
            <a:tailEnd/>
          </a:ln>
          <a:effectLst/>
        </p:spPr>
        <p:txBody>
          <a:bodyPr anchor="ctr">
            <a:spAutoFit/>
          </a:bodyPr>
          <a:lstStyle/>
          <a:p>
            <a:pPr indent="342900"/>
            <a:r>
              <a:rPr lang="ru-RU" sz="2400" b="1">
                <a:solidFill>
                  <a:srgbClr val="FF0000"/>
                </a:solidFill>
                <a:latin typeface="Arial" pitchFamily="34" charset="0"/>
              </a:rPr>
              <a:t>3.11</a:t>
            </a:r>
            <a:r>
              <a:rPr lang="ru-RU" sz="2400" b="1">
                <a:solidFill>
                  <a:srgbClr val="000066"/>
                </a:solidFill>
                <a:latin typeface="Arial" pitchFamily="34" charset="0"/>
              </a:rPr>
              <a:t> Какой из перечисленных городов, показанных на карте, находится в зоне действия циклона?</a:t>
            </a:r>
          </a:p>
          <a:p>
            <a:pPr indent="342900"/>
            <a:r>
              <a:rPr lang="ru-RU" sz="2400" b="1">
                <a:solidFill>
                  <a:srgbClr val="000066"/>
                </a:solidFill>
                <a:latin typeface="Arial" pitchFamily="34" charset="0"/>
              </a:rPr>
              <a:t>	</a:t>
            </a:r>
            <a:r>
              <a:rPr lang="ru-RU" sz="2400" b="1">
                <a:solidFill>
                  <a:srgbClr val="CC0000"/>
                </a:solidFill>
                <a:latin typeface="Arial" pitchFamily="34" charset="0"/>
              </a:rPr>
              <a:t>1)</a:t>
            </a:r>
            <a:r>
              <a:rPr lang="ru-RU" sz="2400" b="1">
                <a:solidFill>
                  <a:srgbClr val="000066"/>
                </a:solidFill>
                <a:latin typeface="Arial" pitchFamily="34" charset="0"/>
              </a:rPr>
              <a:t> </a:t>
            </a:r>
            <a:r>
              <a:rPr lang="ru-RU" sz="2400" b="1">
                <a:solidFill>
                  <a:srgbClr val="003300"/>
                </a:solidFill>
                <a:latin typeface="Arial" pitchFamily="34" charset="0"/>
              </a:rPr>
              <a:t>Омск;                           </a:t>
            </a:r>
            <a:r>
              <a:rPr lang="ru-RU" sz="2400" b="1">
                <a:solidFill>
                  <a:srgbClr val="CC0000"/>
                </a:solidFill>
                <a:latin typeface="Arial" pitchFamily="34" charset="0"/>
              </a:rPr>
              <a:t>2)</a:t>
            </a:r>
            <a:r>
              <a:rPr lang="ru-RU" sz="2400" b="1">
                <a:solidFill>
                  <a:srgbClr val="003300"/>
                </a:solidFill>
                <a:latin typeface="Arial" pitchFamily="34" charset="0"/>
              </a:rPr>
              <a:t> Сыктывкар; </a:t>
            </a:r>
          </a:p>
          <a:p>
            <a:pPr indent="342900"/>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Ростов-на-Дону;        </a:t>
            </a:r>
            <a:r>
              <a:rPr lang="ru-RU" sz="2400" b="1">
                <a:solidFill>
                  <a:srgbClr val="CC0000"/>
                </a:solidFill>
                <a:latin typeface="Arial" pitchFamily="34" charset="0"/>
              </a:rPr>
              <a:t>4)</a:t>
            </a:r>
            <a:r>
              <a:rPr lang="ru-RU" sz="2400" b="1">
                <a:solidFill>
                  <a:srgbClr val="003300"/>
                </a:solidFill>
                <a:latin typeface="Arial" pitchFamily="34" charset="0"/>
              </a:rPr>
              <a:t> Элиста.</a:t>
            </a:r>
          </a:p>
        </p:txBody>
      </p:sp>
      <p:sp>
        <p:nvSpPr>
          <p:cNvPr id="78854" name="Rectangle 6"/>
          <p:cNvSpPr>
            <a:spLocks noChangeArrowheads="1"/>
          </p:cNvSpPr>
          <p:nvPr/>
        </p:nvSpPr>
        <p:spPr bwMode="auto">
          <a:xfrm>
            <a:off x="7956550" y="55895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8854">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cstate="print"/>
          <a:srcRect/>
          <a:stretch>
            <a:fillRect/>
          </a:stretch>
        </p:blipFill>
        <p:spPr bwMode="auto">
          <a:xfrm>
            <a:off x="0" y="0"/>
            <a:ext cx="8101013" cy="4787900"/>
          </a:xfrm>
          <a:prstGeom prst="rect">
            <a:avLst/>
          </a:prstGeom>
          <a:noFill/>
          <a:ln w="9525">
            <a:noFill/>
            <a:miter lim="800000"/>
            <a:headEnd/>
            <a:tailEnd/>
          </a:ln>
        </p:spPr>
      </p:pic>
      <p:sp>
        <p:nvSpPr>
          <p:cNvPr id="90115" name="Rectangle 3"/>
          <p:cNvSpPr>
            <a:spLocks noChangeArrowheads="1"/>
          </p:cNvSpPr>
          <p:nvPr/>
        </p:nvSpPr>
        <p:spPr bwMode="auto">
          <a:xfrm>
            <a:off x="179388" y="4724400"/>
            <a:ext cx="8785225" cy="1917700"/>
          </a:xfrm>
          <a:prstGeom prst="rect">
            <a:avLst/>
          </a:prstGeom>
          <a:noFill/>
          <a:ln w="9525">
            <a:noFill/>
            <a:miter lim="800000"/>
            <a:headEnd/>
            <a:tailEnd/>
          </a:ln>
          <a:effectLst/>
        </p:spPr>
        <p:txBody>
          <a:bodyPr anchor="ctr">
            <a:spAutoFit/>
          </a:bodyPr>
          <a:lstStyle/>
          <a:p>
            <a:pPr indent="342900"/>
            <a:r>
              <a:rPr lang="ru-RU" sz="2400" b="1">
                <a:solidFill>
                  <a:srgbClr val="FF0000"/>
                </a:solidFill>
                <a:latin typeface="Arial" pitchFamily="34" charset="0"/>
              </a:rPr>
              <a:t>3.12 </a:t>
            </a:r>
            <a:r>
              <a:rPr lang="ru-RU" sz="2400" b="1">
                <a:solidFill>
                  <a:srgbClr val="000066"/>
                </a:solidFill>
                <a:latin typeface="Arial" pitchFamily="34" charset="0"/>
              </a:rPr>
              <a:t>Карта погоды составлена на 17 января. В каком из перечисленных городов, показанных на карте, на следующий день вероятно существенное потепление?</a:t>
            </a:r>
          </a:p>
          <a:p>
            <a:pPr indent="342900"/>
            <a:r>
              <a:rPr lang="ru-RU" sz="2400" b="1">
                <a:latin typeface="Arial" pitchFamily="34" charset="0"/>
              </a:rPr>
              <a:t>	</a:t>
            </a:r>
            <a:r>
              <a:rPr lang="ru-RU" sz="2400" b="1">
                <a:solidFill>
                  <a:srgbClr val="CC0000"/>
                </a:solidFill>
                <a:latin typeface="Arial" pitchFamily="34" charset="0"/>
              </a:rPr>
              <a:t>1)</a:t>
            </a:r>
            <a:r>
              <a:rPr lang="ru-RU" sz="2400" b="1">
                <a:solidFill>
                  <a:srgbClr val="003300"/>
                </a:solidFill>
                <a:latin typeface="Arial" pitchFamily="34" charset="0"/>
              </a:rPr>
              <a:t> Санкт-Петербург;        </a:t>
            </a:r>
            <a:r>
              <a:rPr lang="ru-RU" sz="2400" b="1">
                <a:solidFill>
                  <a:srgbClr val="CC0000"/>
                </a:solidFill>
                <a:latin typeface="Arial" pitchFamily="34" charset="0"/>
              </a:rPr>
              <a:t>2)</a:t>
            </a:r>
            <a:r>
              <a:rPr lang="ru-RU" sz="2400" b="1">
                <a:solidFill>
                  <a:srgbClr val="003300"/>
                </a:solidFill>
                <a:latin typeface="Arial" pitchFamily="34" charset="0"/>
              </a:rPr>
              <a:t> Москва;</a:t>
            </a:r>
          </a:p>
          <a:p>
            <a:pPr indent="342900"/>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Нижний Новгород;      </a:t>
            </a:r>
            <a:r>
              <a:rPr lang="ru-RU" sz="2400" b="1">
                <a:solidFill>
                  <a:srgbClr val="CC0000"/>
                </a:solidFill>
                <a:latin typeface="Arial" pitchFamily="34" charset="0"/>
              </a:rPr>
              <a:t>4)</a:t>
            </a:r>
            <a:r>
              <a:rPr lang="ru-RU" sz="2400" b="1">
                <a:solidFill>
                  <a:srgbClr val="003300"/>
                </a:solidFill>
                <a:latin typeface="Arial" pitchFamily="34" charset="0"/>
              </a:rPr>
              <a:t> Омск.</a:t>
            </a:r>
          </a:p>
        </p:txBody>
      </p:sp>
      <p:sp>
        <p:nvSpPr>
          <p:cNvPr id="90116" name="Rectangle 4"/>
          <p:cNvSpPr>
            <a:spLocks noChangeArrowheads="1"/>
          </p:cNvSpPr>
          <p:nvPr/>
        </p:nvSpPr>
        <p:spPr bwMode="auto">
          <a:xfrm>
            <a:off x="7956550" y="59436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90116">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p:cNvPicPr>
            <a:picLocks noChangeAspect="1" noChangeArrowheads="1"/>
          </p:cNvPicPr>
          <p:nvPr/>
        </p:nvPicPr>
        <p:blipFill>
          <a:blip r:embed="rId2" cstate="print"/>
          <a:srcRect l="2061" r="2025" b="2855"/>
          <a:stretch>
            <a:fillRect/>
          </a:stretch>
        </p:blipFill>
        <p:spPr bwMode="auto">
          <a:xfrm>
            <a:off x="0" y="1743075"/>
            <a:ext cx="9144000" cy="5114925"/>
          </a:xfrm>
          <a:prstGeom prst="rect">
            <a:avLst/>
          </a:prstGeom>
          <a:noFill/>
          <a:ln w="9525">
            <a:noFill/>
            <a:miter lim="800000"/>
            <a:headEnd/>
            <a:tailEnd/>
          </a:ln>
          <a:effectLst/>
        </p:spPr>
      </p:pic>
      <p:sp>
        <p:nvSpPr>
          <p:cNvPr id="76806" name="Rectangle 6"/>
          <p:cNvSpPr>
            <a:spLocks noChangeArrowheads="1"/>
          </p:cNvSpPr>
          <p:nvPr/>
        </p:nvSpPr>
        <p:spPr bwMode="auto">
          <a:xfrm>
            <a:off x="179388" y="260350"/>
            <a:ext cx="8785225" cy="1552575"/>
          </a:xfrm>
          <a:prstGeom prst="rect">
            <a:avLst/>
          </a:prstGeom>
          <a:noFill/>
          <a:ln w="9525">
            <a:noFill/>
            <a:miter lim="800000"/>
            <a:headEnd/>
            <a:tailEnd/>
          </a:ln>
          <a:effectLst/>
        </p:spPr>
        <p:txBody>
          <a:bodyPr anchor="ctr">
            <a:spAutoFit/>
          </a:bodyPr>
          <a:lstStyle/>
          <a:p>
            <a:pPr indent="342900"/>
            <a:r>
              <a:rPr lang="ru-RU" sz="2400" b="1">
                <a:solidFill>
                  <a:srgbClr val="FF0000"/>
                </a:solidFill>
                <a:latin typeface="Arial" pitchFamily="34" charset="0"/>
              </a:rPr>
              <a:t>4.11</a:t>
            </a:r>
            <a:r>
              <a:rPr lang="ru-RU" sz="2400" b="1">
                <a:solidFill>
                  <a:srgbClr val="000066"/>
                </a:solidFill>
                <a:latin typeface="Arial" pitchFamily="34" charset="0"/>
              </a:rPr>
              <a:t> Какой из перечисленных городов, показанных на карте, находится в зоне действия циклона?</a:t>
            </a:r>
          </a:p>
          <a:p>
            <a:pPr indent="342900"/>
            <a:r>
              <a:rPr lang="ru-RU" sz="2400" b="1">
                <a:solidFill>
                  <a:srgbClr val="000066"/>
                </a:solidFill>
                <a:latin typeface="Arial" pitchFamily="34" charset="0"/>
              </a:rPr>
              <a:t>	</a:t>
            </a:r>
            <a:r>
              <a:rPr lang="ru-RU" sz="2400" b="1">
                <a:solidFill>
                  <a:srgbClr val="CC0000"/>
                </a:solidFill>
                <a:latin typeface="Arial" pitchFamily="34" charset="0"/>
              </a:rPr>
              <a:t>1)</a:t>
            </a:r>
            <a:r>
              <a:rPr lang="ru-RU" sz="2400" b="1">
                <a:solidFill>
                  <a:srgbClr val="000066"/>
                </a:solidFill>
                <a:latin typeface="Arial" pitchFamily="34" charset="0"/>
              </a:rPr>
              <a:t> </a:t>
            </a:r>
            <a:r>
              <a:rPr lang="ru-RU" sz="2400" b="1">
                <a:solidFill>
                  <a:srgbClr val="003300"/>
                </a:solidFill>
                <a:latin typeface="Arial" pitchFamily="34" charset="0"/>
              </a:rPr>
              <a:t>Архангельск;             </a:t>
            </a:r>
            <a:r>
              <a:rPr lang="ru-RU" sz="2400" b="1">
                <a:solidFill>
                  <a:srgbClr val="CC0000"/>
                </a:solidFill>
                <a:latin typeface="Arial" pitchFamily="34" charset="0"/>
              </a:rPr>
              <a:t>2)</a:t>
            </a:r>
            <a:r>
              <a:rPr lang="ru-RU" sz="2400" b="1">
                <a:solidFill>
                  <a:srgbClr val="003300"/>
                </a:solidFill>
                <a:latin typeface="Arial" pitchFamily="34" charset="0"/>
              </a:rPr>
              <a:t> Петрозаводск; </a:t>
            </a:r>
          </a:p>
          <a:p>
            <a:pPr indent="342900"/>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Ростов-на-Дону;       </a:t>
            </a:r>
            <a:r>
              <a:rPr lang="ru-RU" sz="2400" b="1">
                <a:solidFill>
                  <a:srgbClr val="CC0000"/>
                </a:solidFill>
                <a:latin typeface="Arial" pitchFamily="34" charset="0"/>
              </a:rPr>
              <a:t>4)</a:t>
            </a:r>
            <a:r>
              <a:rPr lang="ru-RU" sz="2400" b="1">
                <a:solidFill>
                  <a:srgbClr val="003300"/>
                </a:solidFill>
                <a:latin typeface="Arial" pitchFamily="34" charset="0"/>
              </a:rPr>
              <a:t> Санкт-Петербург.</a:t>
            </a:r>
          </a:p>
        </p:txBody>
      </p:sp>
      <p:sp>
        <p:nvSpPr>
          <p:cNvPr id="76807" name="Rectangle 7"/>
          <p:cNvSpPr>
            <a:spLocks noChangeArrowheads="1"/>
          </p:cNvSpPr>
          <p:nvPr/>
        </p:nvSpPr>
        <p:spPr bwMode="auto">
          <a:xfrm>
            <a:off x="8243888" y="76517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6807">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cstate="print"/>
          <a:srcRect l="2061" r="2025" b="2855"/>
          <a:stretch>
            <a:fillRect/>
          </a:stretch>
        </p:blipFill>
        <p:spPr bwMode="auto">
          <a:xfrm>
            <a:off x="0" y="2105025"/>
            <a:ext cx="8496300" cy="4752975"/>
          </a:xfrm>
          <a:prstGeom prst="rect">
            <a:avLst/>
          </a:prstGeom>
          <a:noFill/>
          <a:ln w="9525">
            <a:noFill/>
            <a:miter lim="800000"/>
            <a:headEnd/>
            <a:tailEnd/>
          </a:ln>
          <a:effectLst/>
        </p:spPr>
      </p:pic>
      <p:sp>
        <p:nvSpPr>
          <p:cNvPr id="91140" name="Rectangle 4"/>
          <p:cNvSpPr>
            <a:spLocks noChangeArrowheads="1"/>
          </p:cNvSpPr>
          <p:nvPr/>
        </p:nvSpPr>
        <p:spPr bwMode="auto">
          <a:xfrm>
            <a:off x="179388" y="188913"/>
            <a:ext cx="8785225" cy="1917700"/>
          </a:xfrm>
          <a:prstGeom prst="rect">
            <a:avLst/>
          </a:prstGeom>
          <a:noFill/>
          <a:ln w="9525">
            <a:noFill/>
            <a:miter lim="800000"/>
            <a:headEnd/>
            <a:tailEnd/>
          </a:ln>
          <a:effectLst/>
        </p:spPr>
        <p:txBody>
          <a:bodyPr anchor="ctr">
            <a:spAutoFit/>
          </a:bodyPr>
          <a:lstStyle/>
          <a:p>
            <a:pPr indent="342900"/>
            <a:r>
              <a:rPr lang="ru-RU" sz="2400" b="1">
                <a:solidFill>
                  <a:srgbClr val="FF0000"/>
                </a:solidFill>
                <a:latin typeface="Arial" pitchFamily="34" charset="0"/>
              </a:rPr>
              <a:t>4.12 </a:t>
            </a:r>
            <a:r>
              <a:rPr lang="ru-RU" sz="2400" b="1">
                <a:solidFill>
                  <a:srgbClr val="000066"/>
                </a:solidFill>
                <a:latin typeface="Arial" pitchFamily="34" charset="0"/>
              </a:rPr>
              <a:t>Карта погоды составлена на 27 января. В каком из перечисленных городов, показанных на карте, на следующий день вероятно существенное потепление?</a:t>
            </a:r>
          </a:p>
          <a:p>
            <a:pPr indent="342900"/>
            <a:r>
              <a:rPr lang="ru-RU" sz="2400" b="1">
                <a:latin typeface="Arial" pitchFamily="34" charset="0"/>
              </a:rPr>
              <a:t>	</a:t>
            </a:r>
            <a:r>
              <a:rPr lang="ru-RU" sz="2400" b="1">
                <a:solidFill>
                  <a:srgbClr val="CC0000"/>
                </a:solidFill>
                <a:latin typeface="Arial" pitchFamily="34" charset="0"/>
              </a:rPr>
              <a:t>1)</a:t>
            </a:r>
            <a:r>
              <a:rPr lang="ru-RU" sz="2400" b="1">
                <a:solidFill>
                  <a:srgbClr val="003300"/>
                </a:solidFill>
                <a:latin typeface="Arial" pitchFamily="34" charset="0"/>
              </a:rPr>
              <a:t> Новосибирск;        </a:t>
            </a:r>
            <a:r>
              <a:rPr lang="ru-RU" sz="2400" b="1">
                <a:solidFill>
                  <a:srgbClr val="CC0000"/>
                </a:solidFill>
                <a:latin typeface="Arial" pitchFamily="34" charset="0"/>
              </a:rPr>
              <a:t>2)</a:t>
            </a:r>
            <a:r>
              <a:rPr lang="ru-RU" sz="2400" b="1">
                <a:solidFill>
                  <a:srgbClr val="003300"/>
                </a:solidFill>
                <a:latin typeface="Arial" pitchFamily="34" charset="0"/>
              </a:rPr>
              <a:t> Салехард;</a:t>
            </a:r>
          </a:p>
          <a:p>
            <a:pPr indent="342900"/>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Ростов-на-Дону;   </a:t>
            </a:r>
            <a:r>
              <a:rPr lang="ru-RU" sz="2400" b="1">
                <a:solidFill>
                  <a:srgbClr val="CC0000"/>
                </a:solidFill>
                <a:latin typeface="Arial" pitchFamily="34" charset="0"/>
              </a:rPr>
              <a:t>4)</a:t>
            </a:r>
            <a:r>
              <a:rPr lang="ru-RU" sz="2400" b="1">
                <a:solidFill>
                  <a:srgbClr val="003300"/>
                </a:solidFill>
                <a:latin typeface="Arial" pitchFamily="34" charset="0"/>
              </a:rPr>
              <a:t> Нижний Новгород.</a:t>
            </a:r>
          </a:p>
        </p:txBody>
      </p:sp>
      <p:sp>
        <p:nvSpPr>
          <p:cNvPr id="91141" name="Rectangle 5"/>
          <p:cNvSpPr>
            <a:spLocks noChangeArrowheads="1"/>
          </p:cNvSpPr>
          <p:nvPr/>
        </p:nvSpPr>
        <p:spPr bwMode="auto">
          <a:xfrm>
            <a:off x="8243888" y="148431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9114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ChangeArrowheads="1"/>
          </p:cNvSpPr>
          <p:nvPr/>
        </p:nvSpPr>
        <p:spPr bwMode="auto">
          <a:xfrm>
            <a:off x="179388" y="260350"/>
            <a:ext cx="8642350" cy="118745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5.11</a:t>
            </a:r>
            <a:r>
              <a:rPr lang="ru-RU" sz="2400" b="1" i="1">
                <a:solidFill>
                  <a:srgbClr val="FF0000"/>
                </a:solidFill>
                <a:latin typeface="Arial" pitchFamily="34" charset="0"/>
              </a:rPr>
              <a:t> </a:t>
            </a:r>
            <a:r>
              <a:rPr lang="ru-RU" sz="2400" b="1">
                <a:solidFill>
                  <a:srgbClr val="000066"/>
                </a:solidFill>
                <a:latin typeface="Arial" pitchFamily="34" charset="0"/>
              </a:rPr>
              <a:t>Какой из перечисленных городов, показанных на карте, находится в зоне действия циклона?</a:t>
            </a:r>
            <a:r>
              <a:rPr lang="ru-RU" sz="2400" b="1">
                <a:solidFill>
                  <a:srgbClr val="FF0000"/>
                </a:solidFill>
                <a:latin typeface="Arial" pitchFamily="34" charset="0"/>
              </a:rPr>
              <a:t> </a:t>
            </a:r>
          </a:p>
          <a:p>
            <a:pPr marL="800100" lvl="1" indent="-342900"/>
            <a:r>
              <a:rPr lang="ru-RU" sz="2400" b="1">
                <a:solidFill>
                  <a:srgbClr val="A50021"/>
                </a:solidFill>
                <a:latin typeface="Arial" pitchFamily="34" charset="0"/>
              </a:rPr>
              <a:t>1)</a:t>
            </a:r>
            <a:r>
              <a:rPr lang="ru-RU" sz="2400" b="1">
                <a:solidFill>
                  <a:srgbClr val="003300"/>
                </a:solidFill>
                <a:latin typeface="Arial" pitchFamily="34" charset="0"/>
              </a:rPr>
              <a:t> Иркутск;   </a:t>
            </a:r>
            <a:r>
              <a:rPr lang="ru-RU" sz="2400" b="1">
                <a:solidFill>
                  <a:srgbClr val="A50021"/>
                </a:solidFill>
                <a:latin typeface="Arial" pitchFamily="34" charset="0"/>
              </a:rPr>
              <a:t>2)</a:t>
            </a:r>
            <a:r>
              <a:rPr lang="ru-RU" sz="2400" b="1">
                <a:solidFill>
                  <a:srgbClr val="003300"/>
                </a:solidFill>
                <a:latin typeface="Arial" pitchFamily="34" charset="0"/>
              </a:rPr>
              <a:t> Салехард;   </a:t>
            </a:r>
            <a:r>
              <a:rPr lang="ru-RU" sz="2400" b="1">
                <a:solidFill>
                  <a:srgbClr val="A50021"/>
                </a:solidFill>
                <a:latin typeface="Arial" pitchFamily="34" charset="0"/>
              </a:rPr>
              <a:t>3)</a:t>
            </a:r>
            <a:r>
              <a:rPr lang="ru-RU" sz="2400" b="1">
                <a:solidFill>
                  <a:srgbClr val="003300"/>
                </a:solidFill>
                <a:latin typeface="Arial" pitchFamily="34" charset="0"/>
              </a:rPr>
              <a:t> Чита;   </a:t>
            </a:r>
            <a:r>
              <a:rPr lang="ru-RU" sz="2400" b="1">
                <a:solidFill>
                  <a:srgbClr val="A50021"/>
                </a:solidFill>
                <a:latin typeface="Arial" pitchFamily="34" charset="0"/>
              </a:rPr>
              <a:t>4)</a:t>
            </a:r>
            <a:r>
              <a:rPr lang="ru-RU" sz="2400" b="1">
                <a:solidFill>
                  <a:srgbClr val="003300"/>
                </a:solidFill>
                <a:latin typeface="Arial" pitchFamily="34" charset="0"/>
              </a:rPr>
              <a:t> Якутск.</a:t>
            </a:r>
          </a:p>
        </p:txBody>
      </p:sp>
      <p:sp>
        <p:nvSpPr>
          <p:cNvPr id="74756" name="Rectangle 4"/>
          <p:cNvSpPr>
            <a:spLocks noChangeArrowheads="1"/>
          </p:cNvSpPr>
          <p:nvPr/>
        </p:nvSpPr>
        <p:spPr bwMode="auto">
          <a:xfrm>
            <a:off x="8172450" y="18415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pic>
        <p:nvPicPr>
          <p:cNvPr id="74758" name="Picture 6"/>
          <p:cNvPicPr>
            <a:picLocks noChangeAspect="1" noChangeArrowheads="1"/>
          </p:cNvPicPr>
          <p:nvPr/>
        </p:nvPicPr>
        <p:blipFill>
          <a:blip r:embed="rId2" cstate="print"/>
          <a:srcRect l="2998" r="2007" b="2658"/>
          <a:stretch>
            <a:fillRect/>
          </a:stretch>
        </p:blipFill>
        <p:spPr bwMode="auto">
          <a:xfrm>
            <a:off x="0" y="1608138"/>
            <a:ext cx="8459788" cy="5249862"/>
          </a:xfrm>
          <a:prstGeom prst="rect">
            <a:avLst/>
          </a:prstGeom>
          <a:noFill/>
          <a:ln w="9525">
            <a:noFill/>
            <a:miter lim="800000"/>
            <a:headEnd/>
            <a:tailEnd/>
          </a:ln>
          <a:effectLst/>
        </p:spPr>
      </p:pic>
      <p:sp>
        <p:nvSpPr>
          <p:cNvPr id="74759" name="Rectangle 7"/>
          <p:cNvSpPr>
            <a:spLocks noChangeArrowheads="1"/>
          </p:cNvSpPr>
          <p:nvPr/>
        </p:nvSpPr>
        <p:spPr bwMode="auto">
          <a:xfrm>
            <a:off x="8172450" y="55895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4756">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4759">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250825" y="549275"/>
            <a:ext cx="8713788" cy="556895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4.2</a:t>
            </a:r>
            <a:r>
              <a:rPr lang="ru-RU" sz="2400" b="1">
                <a:solidFill>
                  <a:srgbClr val="000066"/>
                </a:solidFill>
                <a:latin typeface="Arial" pitchFamily="34" charset="0"/>
              </a:rPr>
              <a:t> С каким из перечисленных государств Россия имеет сухопутную границу?</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Таджикистан;       </a:t>
            </a:r>
            <a:r>
              <a:rPr lang="ru-RU" sz="2400" b="1">
                <a:solidFill>
                  <a:srgbClr val="CC0000"/>
                </a:solidFill>
                <a:latin typeface="Arial" pitchFamily="34" charset="0"/>
              </a:rPr>
              <a:t>2)</a:t>
            </a:r>
            <a:r>
              <a:rPr lang="ru-RU" sz="2400" b="1">
                <a:solidFill>
                  <a:srgbClr val="003300"/>
                </a:solidFill>
                <a:latin typeface="Arial" pitchFamily="34" charset="0"/>
              </a:rPr>
              <a:t> Грузия;</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Турция;                 </a:t>
            </a:r>
            <a:r>
              <a:rPr lang="ru-RU" sz="2400" b="1">
                <a:solidFill>
                  <a:srgbClr val="CC0000"/>
                </a:solidFill>
                <a:latin typeface="Arial" pitchFamily="34" charset="0"/>
              </a:rPr>
              <a:t>4)</a:t>
            </a:r>
            <a:r>
              <a:rPr lang="ru-RU" sz="2400" b="1">
                <a:solidFill>
                  <a:srgbClr val="003300"/>
                </a:solidFill>
                <a:latin typeface="Arial" pitchFamily="34" charset="0"/>
              </a:rPr>
              <a:t> Афганистан.</a:t>
            </a:r>
          </a:p>
          <a:p>
            <a:pPr marL="800100" lvl="1"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5.2</a:t>
            </a:r>
            <a:r>
              <a:rPr lang="ru-RU" sz="2400" b="1">
                <a:solidFill>
                  <a:srgbClr val="000066"/>
                </a:solidFill>
                <a:latin typeface="Arial" pitchFamily="34" charset="0"/>
              </a:rPr>
              <a:t> С каким из перечисленных государств Россия имеет сухопутную границу?</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Киргизия;             </a:t>
            </a:r>
            <a:r>
              <a:rPr lang="ru-RU" sz="2400" b="1">
                <a:solidFill>
                  <a:srgbClr val="CC0000"/>
                </a:solidFill>
                <a:latin typeface="Arial" pitchFamily="34" charset="0"/>
              </a:rPr>
              <a:t>2)</a:t>
            </a:r>
            <a:r>
              <a:rPr lang="ru-RU" sz="2400" b="1">
                <a:solidFill>
                  <a:srgbClr val="003300"/>
                </a:solidFill>
                <a:latin typeface="Arial" pitchFamily="34" charset="0"/>
              </a:rPr>
              <a:t> Армения;</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Норвегия;            </a:t>
            </a:r>
            <a:r>
              <a:rPr lang="ru-RU" sz="2400" b="1">
                <a:solidFill>
                  <a:srgbClr val="CC0000"/>
                </a:solidFill>
                <a:latin typeface="Arial" pitchFamily="34" charset="0"/>
              </a:rPr>
              <a:t>4) </a:t>
            </a:r>
            <a:r>
              <a:rPr lang="ru-RU" sz="2400" b="1">
                <a:solidFill>
                  <a:srgbClr val="003300"/>
                </a:solidFill>
                <a:latin typeface="Arial" pitchFamily="34" charset="0"/>
              </a:rPr>
              <a:t>Молдавия.</a:t>
            </a:r>
          </a:p>
          <a:p>
            <a:pPr marL="342900"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6.2</a:t>
            </a:r>
            <a:r>
              <a:rPr lang="ru-RU" sz="2400" b="1">
                <a:solidFill>
                  <a:srgbClr val="000066"/>
                </a:solidFill>
                <a:latin typeface="Arial" pitchFamily="34" charset="0"/>
              </a:rPr>
              <a:t> С каким из перечисленных государств Россия имеет сухопутную границу?</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США;                </a:t>
            </a:r>
            <a:r>
              <a:rPr lang="ru-RU" sz="2400" b="1">
                <a:solidFill>
                  <a:srgbClr val="CC0000"/>
                </a:solidFill>
                <a:latin typeface="Arial" pitchFamily="34" charset="0"/>
              </a:rPr>
              <a:t>2)</a:t>
            </a:r>
            <a:r>
              <a:rPr lang="ru-RU" sz="2400" b="1">
                <a:solidFill>
                  <a:srgbClr val="003300"/>
                </a:solidFill>
                <a:latin typeface="Arial" pitchFamily="34" charset="0"/>
              </a:rPr>
              <a:t> Швеция;</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Румыния;        </a:t>
            </a:r>
            <a:r>
              <a:rPr lang="ru-RU" sz="2400" b="1">
                <a:solidFill>
                  <a:srgbClr val="CC0000"/>
                </a:solidFill>
                <a:latin typeface="Arial" pitchFamily="34" charset="0"/>
              </a:rPr>
              <a:t>4) </a:t>
            </a:r>
            <a:r>
              <a:rPr lang="ru-RU" sz="2400" b="1">
                <a:solidFill>
                  <a:srgbClr val="003300"/>
                </a:solidFill>
                <a:latin typeface="Arial" pitchFamily="34" charset="0"/>
              </a:rPr>
              <a:t>Казахстан.</a:t>
            </a:r>
          </a:p>
          <a:p>
            <a:pPr marL="342900" indent="-342900"/>
            <a:endParaRPr lang="ru-RU" sz="2400" b="1">
              <a:solidFill>
                <a:srgbClr val="003300"/>
              </a:solidFill>
              <a:latin typeface="Arial" pitchFamily="34" charset="0"/>
            </a:endParaRPr>
          </a:p>
        </p:txBody>
      </p:sp>
      <p:sp>
        <p:nvSpPr>
          <p:cNvPr id="7173" name="Rectangle 5"/>
          <p:cNvSpPr>
            <a:spLocks noChangeArrowheads="1"/>
          </p:cNvSpPr>
          <p:nvPr/>
        </p:nvSpPr>
        <p:spPr bwMode="auto">
          <a:xfrm>
            <a:off x="7812088" y="11255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
        <p:nvSpPr>
          <p:cNvPr id="7174" name="Rectangle 6"/>
          <p:cNvSpPr>
            <a:spLocks noChangeArrowheads="1"/>
          </p:cNvSpPr>
          <p:nvPr/>
        </p:nvSpPr>
        <p:spPr bwMode="auto">
          <a:xfrm>
            <a:off x="7885113" y="292417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
        <p:nvSpPr>
          <p:cNvPr id="7175" name="Rectangle 7"/>
          <p:cNvSpPr>
            <a:spLocks noChangeArrowheads="1"/>
          </p:cNvSpPr>
          <p:nvPr/>
        </p:nvSpPr>
        <p:spPr bwMode="auto">
          <a:xfrm>
            <a:off x="8027988" y="501332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17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174">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7175">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79388" y="260350"/>
            <a:ext cx="8785225" cy="155257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5.12</a:t>
            </a:r>
            <a:r>
              <a:rPr lang="ru-RU" sz="2400" b="1" i="1">
                <a:solidFill>
                  <a:srgbClr val="FF0000"/>
                </a:solidFill>
                <a:latin typeface="Arial" pitchFamily="34" charset="0"/>
              </a:rPr>
              <a:t> </a:t>
            </a:r>
            <a:r>
              <a:rPr lang="ru-RU" sz="2400" b="1">
                <a:solidFill>
                  <a:srgbClr val="000066"/>
                </a:solidFill>
                <a:latin typeface="Arial" pitchFamily="34" charset="0"/>
              </a:rPr>
              <a:t>Карта погоды составлена на 1 февраля. В каком из показанных на карте городов на следующий день вероятно резкое похолодание?</a:t>
            </a:r>
            <a:r>
              <a:rPr lang="ru-RU" sz="2400" b="1">
                <a:solidFill>
                  <a:srgbClr val="FF0000"/>
                </a:solidFill>
                <a:latin typeface="Arial" pitchFamily="34" charset="0"/>
              </a:rPr>
              <a:t> </a:t>
            </a:r>
          </a:p>
          <a:p>
            <a:pPr marL="800100" lvl="1" indent="-342900"/>
            <a:r>
              <a:rPr lang="ru-RU" sz="2400" b="1">
                <a:solidFill>
                  <a:srgbClr val="A50021"/>
                </a:solidFill>
                <a:latin typeface="Arial" pitchFamily="34" charset="0"/>
              </a:rPr>
              <a:t>1)</a:t>
            </a:r>
            <a:r>
              <a:rPr lang="ru-RU" sz="2400" b="1">
                <a:solidFill>
                  <a:srgbClr val="003300"/>
                </a:solidFill>
                <a:latin typeface="Arial" pitchFamily="34" charset="0"/>
              </a:rPr>
              <a:t> Нарьян-Мар;  </a:t>
            </a:r>
            <a:r>
              <a:rPr lang="ru-RU" sz="2400" b="1">
                <a:solidFill>
                  <a:srgbClr val="A50021"/>
                </a:solidFill>
                <a:latin typeface="Arial" pitchFamily="34" charset="0"/>
              </a:rPr>
              <a:t>2)</a:t>
            </a:r>
            <a:r>
              <a:rPr lang="ru-RU" sz="2400" b="1">
                <a:solidFill>
                  <a:srgbClr val="003300"/>
                </a:solidFill>
                <a:latin typeface="Arial" pitchFamily="34" charset="0"/>
              </a:rPr>
              <a:t> Новосибирск;  </a:t>
            </a:r>
            <a:r>
              <a:rPr lang="ru-RU" sz="2400" b="1">
                <a:solidFill>
                  <a:srgbClr val="A50021"/>
                </a:solidFill>
                <a:latin typeface="Arial" pitchFamily="34" charset="0"/>
              </a:rPr>
              <a:t>3)</a:t>
            </a:r>
            <a:r>
              <a:rPr lang="ru-RU" sz="2400" b="1">
                <a:solidFill>
                  <a:srgbClr val="003300"/>
                </a:solidFill>
                <a:latin typeface="Arial" pitchFamily="34" charset="0"/>
              </a:rPr>
              <a:t> Чита;   </a:t>
            </a:r>
            <a:r>
              <a:rPr lang="ru-RU" sz="2400" b="1">
                <a:solidFill>
                  <a:srgbClr val="A50021"/>
                </a:solidFill>
                <a:latin typeface="Arial" pitchFamily="34" charset="0"/>
              </a:rPr>
              <a:t>4)</a:t>
            </a:r>
            <a:r>
              <a:rPr lang="ru-RU" sz="2400" b="1">
                <a:solidFill>
                  <a:srgbClr val="003300"/>
                </a:solidFill>
                <a:latin typeface="Arial" pitchFamily="34" charset="0"/>
              </a:rPr>
              <a:t> Якутск.</a:t>
            </a:r>
          </a:p>
        </p:txBody>
      </p:sp>
      <p:sp>
        <p:nvSpPr>
          <p:cNvPr id="75779" name="Rectangle 3"/>
          <p:cNvSpPr>
            <a:spLocks noChangeArrowheads="1"/>
          </p:cNvSpPr>
          <p:nvPr/>
        </p:nvSpPr>
        <p:spPr bwMode="auto">
          <a:xfrm>
            <a:off x="8388350" y="183991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pic>
        <p:nvPicPr>
          <p:cNvPr id="75781" name="Picture 5"/>
          <p:cNvPicPr>
            <a:picLocks noChangeAspect="1" noChangeArrowheads="1"/>
          </p:cNvPicPr>
          <p:nvPr/>
        </p:nvPicPr>
        <p:blipFill>
          <a:blip r:embed="rId2" cstate="print"/>
          <a:srcRect l="2998" r="2007" b="2658"/>
          <a:stretch>
            <a:fillRect/>
          </a:stretch>
        </p:blipFill>
        <p:spPr bwMode="auto">
          <a:xfrm>
            <a:off x="0" y="1831975"/>
            <a:ext cx="8101013" cy="5026025"/>
          </a:xfrm>
          <a:prstGeom prst="rect">
            <a:avLst/>
          </a:prstGeom>
          <a:noFill/>
          <a:ln w="9525">
            <a:noFill/>
            <a:miter lim="800000"/>
            <a:headEnd/>
            <a:tailEnd/>
          </a:ln>
          <a:effectLst/>
        </p:spPr>
      </p:pic>
      <p:sp>
        <p:nvSpPr>
          <p:cNvPr id="75782" name="Rectangle 6"/>
          <p:cNvSpPr>
            <a:spLocks noChangeArrowheads="1"/>
          </p:cNvSpPr>
          <p:nvPr/>
        </p:nvSpPr>
        <p:spPr bwMode="auto">
          <a:xfrm>
            <a:off x="8243888" y="544512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5779">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5782">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1" name="Picture 5" descr="geo22-5"/>
          <p:cNvPicPr>
            <a:picLocks noChangeAspect="1" noChangeArrowheads="1"/>
          </p:cNvPicPr>
          <p:nvPr/>
        </p:nvPicPr>
        <p:blipFill>
          <a:blip r:embed="rId2" cstate="print"/>
          <a:srcRect/>
          <a:stretch>
            <a:fillRect/>
          </a:stretch>
        </p:blipFill>
        <p:spPr bwMode="auto">
          <a:xfrm>
            <a:off x="0" y="1817688"/>
            <a:ext cx="9144000" cy="5040312"/>
          </a:xfrm>
          <a:prstGeom prst="rect">
            <a:avLst/>
          </a:prstGeom>
          <a:noFill/>
        </p:spPr>
      </p:pic>
      <p:sp>
        <p:nvSpPr>
          <p:cNvPr id="55302" name="Rectangle 6"/>
          <p:cNvSpPr>
            <a:spLocks noChangeArrowheads="1"/>
          </p:cNvSpPr>
          <p:nvPr/>
        </p:nvSpPr>
        <p:spPr bwMode="auto">
          <a:xfrm>
            <a:off x="179388" y="79375"/>
            <a:ext cx="8642350" cy="1555750"/>
          </a:xfrm>
          <a:prstGeom prst="rect">
            <a:avLst/>
          </a:prstGeom>
          <a:noFill/>
          <a:ln w="9525">
            <a:noFill/>
            <a:miter lim="800000"/>
            <a:headEnd/>
            <a:tailEnd/>
          </a:ln>
          <a:effectLst/>
        </p:spPr>
        <p:txBody>
          <a:bodyPr lIns="126960" tIns="47610" rIns="126960" bIns="47610" anchor="ctr">
            <a:spAutoFit/>
          </a:bodyPr>
          <a:lstStyle/>
          <a:p>
            <a:pPr marL="342900" indent="-342900" algn="just"/>
            <a:r>
              <a:rPr lang="ru-RU" sz="2400" b="1">
                <a:solidFill>
                  <a:srgbClr val="FF0000"/>
                </a:solidFill>
                <a:latin typeface="Arial" pitchFamily="34" charset="0"/>
              </a:rPr>
              <a:t>6.11</a:t>
            </a:r>
            <a:r>
              <a:rPr lang="ru-RU" sz="2400" b="1">
                <a:solidFill>
                  <a:srgbClr val="000066"/>
                </a:solidFill>
                <a:latin typeface="Arial" pitchFamily="34" charset="0"/>
              </a:rPr>
              <a:t> Какой из перечисленных городов, показанных на карте, находится в зоне действия циклона?</a:t>
            </a:r>
          </a:p>
          <a:p>
            <a:pPr marL="800100" lvl="1" indent="-342900" algn="just"/>
            <a:r>
              <a:rPr lang="ru-RU" sz="2400" b="1">
                <a:solidFill>
                  <a:srgbClr val="CC0000"/>
                </a:solidFill>
                <a:latin typeface="Arial" pitchFamily="34" charset="0"/>
              </a:rPr>
              <a:t>1)</a:t>
            </a:r>
            <a:r>
              <a:rPr lang="ru-RU" sz="2400" b="1">
                <a:solidFill>
                  <a:srgbClr val="003300"/>
                </a:solidFill>
                <a:latin typeface="Arial" pitchFamily="34" charset="0"/>
              </a:rPr>
              <a:t> Тюмень;             </a:t>
            </a:r>
            <a:r>
              <a:rPr lang="ru-RU" sz="2400" b="1">
                <a:solidFill>
                  <a:srgbClr val="CC0000"/>
                </a:solidFill>
                <a:latin typeface="Arial" pitchFamily="34" charset="0"/>
              </a:rPr>
              <a:t>2)</a:t>
            </a:r>
            <a:r>
              <a:rPr lang="ru-RU" sz="2400" b="1">
                <a:solidFill>
                  <a:srgbClr val="003300"/>
                </a:solidFill>
                <a:latin typeface="Arial" pitchFamily="34" charset="0"/>
              </a:rPr>
              <a:t> Салехард;</a:t>
            </a:r>
          </a:p>
          <a:p>
            <a:pPr marL="800100" lvl="1" indent="-342900" algn="just"/>
            <a:r>
              <a:rPr lang="ru-RU" sz="2400" b="1">
                <a:solidFill>
                  <a:srgbClr val="CC0000"/>
                </a:solidFill>
                <a:latin typeface="Arial" pitchFamily="34" charset="0"/>
              </a:rPr>
              <a:t>3)</a:t>
            </a:r>
            <a:r>
              <a:rPr lang="ru-RU" sz="2400" b="1">
                <a:solidFill>
                  <a:srgbClr val="003300"/>
                </a:solidFill>
                <a:latin typeface="Arial" pitchFamily="34" charset="0"/>
              </a:rPr>
              <a:t> Новосибирск;   </a:t>
            </a:r>
            <a:r>
              <a:rPr lang="ru-RU" sz="2400" b="1">
                <a:solidFill>
                  <a:srgbClr val="CC0000"/>
                </a:solidFill>
                <a:latin typeface="Arial" pitchFamily="34" charset="0"/>
              </a:rPr>
              <a:t>4)</a:t>
            </a:r>
            <a:r>
              <a:rPr lang="ru-RU" sz="2400" b="1">
                <a:solidFill>
                  <a:srgbClr val="003300"/>
                </a:solidFill>
                <a:latin typeface="Arial" pitchFamily="34" charset="0"/>
              </a:rPr>
              <a:t> Петрозаводск.</a:t>
            </a:r>
          </a:p>
        </p:txBody>
      </p:sp>
      <p:sp>
        <p:nvSpPr>
          <p:cNvPr id="55303" name="Rectangle 7"/>
          <p:cNvSpPr>
            <a:spLocks noChangeArrowheads="1"/>
          </p:cNvSpPr>
          <p:nvPr/>
        </p:nvSpPr>
        <p:spPr bwMode="auto">
          <a:xfrm>
            <a:off x="900113" y="1557338"/>
            <a:ext cx="247650" cy="366712"/>
          </a:xfrm>
          <a:prstGeom prst="rect">
            <a:avLst/>
          </a:prstGeom>
          <a:noFill/>
          <a:ln w="9525">
            <a:noFill/>
            <a:miter lim="800000"/>
            <a:headEnd/>
            <a:tailEnd/>
          </a:ln>
          <a:effectLst/>
        </p:spPr>
        <p:txBody>
          <a:bodyPr wrap="none" anchor="ctr">
            <a:spAutoFit/>
          </a:bodyPr>
          <a:lstStyle/>
          <a:p>
            <a:r>
              <a:rPr lang="ru-RU">
                <a:latin typeface="Arial" pitchFamily="34" charset="0"/>
              </a:rPr>
              <a:t> </a:t>
            </a:r>
          </a:p>
        </p:txBody>
      </p:sp>
      <p:sp>
        <p:nvSpPr>
          <p:cNvPr id="55307" name="Rectangle 11"/>
          <p:cNvSpPr>
            <a:spLocks noChangeArrowheads="1"/>
          </p:cNvSpPr>
          <p:nvPr/>
        </p:nvSpPr>
        <p:spPr bwMode="auto">
          <a:xfrm>
            <a:off x="7956550" y="62071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5307">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79388" y="188913"/>
            <a:ext cx="8785225" cy="1920875"/>
          </a:xfrm>
          <a:prstGeom prst="rect">
            <a:avLst/>
          </a:prstGeom>
          <a:noFill/>
          <a:ln w="9525">
            <a:noFill/>
            <a:miter lim="800000"/>
            <a:headEnd/>
            <a:tailEnd/>
          </a:ln>
          <a:effectLst/>
        </p:spPr>
        <p:txBody>
          <a:bodyPr lIns="126960" tIns="47610" rIns="126960" bIns="47610" anchor="ctr">
            <a:spAutoFit/>
          </a:bodyPr>
          <a:lstStyle/>
          <a:p>
            <a:pPr marL="342900" indent="-342900" algn="just"/>
            <a:r>
              <a:rPr lang="ru-RU" sz="2400" b="1">
                <a:solidFill>
                  <a:srgbClr val="FF0000"/>
                </a:solidFill>
                <a:latin typeface="Arial" pitchFamily="34" charset="0"/>
              </a:rPr>
              <a:t>6.12 </a:t>
            </a:r>
            <a:r>
              <a:rPr lang="ru-RU" sz="2400" b="1">
                <a:solidFill>
                  <a:srgbClr val="000066"/>
                </a:solidFill>
                <a:latin typeface="Arial" pitchFamily="34" charset="0"/>
              </a:rPr>
              <a:t>Карта погоды составлена на 7 февраля. В каком из перечисленных городов, показанных на карте, на следующий день вероятно существенное потепление?</a:t>
            </a:r>
          </a:p>
          <a:p>
            <a:pPr marL="800100" lvl="1" indent="-342900" algn="just"/>
            <a:r>
              <a:rPr lang="ru-RU" sz="2400" b="1">
                <a:solidFill>
                  <a:srgbClr val="CC0000"/>
                </a:solidFill>
                <a:latin typeface="Arial" pitchFamily="34" charset="0"/>
              </a:rPr>
              <a:t>1)</a:t>
            </a:r>
            <a:r>
              <a:rPr lang="ru-RU" sz="2400" b="1">
                <a:solidFill>
                  <a:srgbClr val="003300"/>
                </a:solidFill>
                <a:latin typeface="Arial" pitchFamily="34" charset="0"/>
              </a:rPr>
              <a:t> Москва;  </a:t>
            </a:r>
            <a:r>
              <a:rPr lang="ru-RU" sz="2400" b="1">
                <a:solidFill>
                  <a:srgbClr val="CC0000"/>
                </a:solidFill>
                <a:latin typeface="Arial" pitchFamily="34" charset="0"/>
              </a:rPr>
              <a:t>2)</a:t>
            </a:r>
            <a:r>
              <a:rPr lang="ru-RU" sz="2400" b="1">
                <a:solidFill>
                  <a:srgbClr val="003300"/>
                </a:solidFill>
                <a:latin typeface="Arial" pitchFamily="34" charset="0"/>
              </a:rPr>
              <a:t> Новосибирск;  </a:t>
            </a:r>
            <a:r>
              <a:rPr lang="ru-RU" sz="2400" b="1">
                <a:solidFill>
                  <a:srgbClr val="CC0000"/>
                </a:solidFill>
                <a:latin typeface="Arial" pitchFamily="34" charset="0"/>
              </a:rPr>
              <a:t>3)</a:t>
            </a:r>
            <a:r>
              <a:rPr lang="ru-RU" sz="2400" b="1">
                <a:solidFill>
                  <a:srgbClr val="003300"/>
                </a:solidFill>
                <a:latin typeface="Arial" pitchFamily="34" charset="0"/>
              </a:rPr>
              <a:t> Пермь;   </a:t>
            </a:r>
            <a:r>
              <a:rPr lang="ru-RU" sz="2400" b="1">
                <a:solidFill>
                  <a:srgbClr val="CC0000"/>
                </a:solidFill>
                <a:latin typeface="Arial" pitchFamily="34" charset="0"/>
              </a:rPr>
              <a:t>4)</a:t>
            </a:r>
            <a:r>
              <a:rPr lang="ru-RU" sz="2400" b="1">
                <a:solidFill>
                  <a:srgbClr val="003300"/>
                </a:solidFill>
                <a:latin typeface="Arial" pitchFamily="34" charset="0"/>
              </a:rPr>
              <a:t> Салехард.</a:t>
            </a:r>
          </a:p>
        </p:txBody>
      </p:sp>
      <p:pic>
        <p:nvPicPr>
          <p:cNvPr id="56329" name="Picture 9" descr="geo22-5"/>
          <p:cNvPicPr>
            <a:picLocks noChangeAspect="1" noChangeArrowheads="1"/>
          </p:cNvPicPr>
          <p:nvPr/>
        </p:nvPicPr>
        <p:blipFill>
          <a:blip r:embed="rId2" cstate="print"/>
          <a:srcRect/>
          <a:stretch>
            <a:fillRect/>
          </a:stretch>
        </p:blipFill>
        <p:spPr bwMode="auto">
          <a:xfrm>
            <a:off x="0" y="2195513"/>
            <a:ext cx="8459788" cy="4662487"/>
          </a:xfrm>
          <a:prstGeom prst="rect">
            <a:avLst/>
          </a:prstGeom>
          <a:noFill/>
        </p:spPr>
      </p:pic>
      <p:sp>
        <p:nvSpPr>
          <p:cNvPr id="56330" name="Rectangle 10"/>
          <p:cNvSpPr>
            <a:spLocks noChangeArrowheads="1"/>
          </p:cNvSpPr>
          <p:nvPr/>
        </p:nvSpPr>
        <p:spPr bwMode="auto">
          <a:xfrm>
            <a:off x="8316913" y="24209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63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p:cNvPicPr>
            <a:picLocks noChangeAspect="1" noChangeArrowheads="1"/>
          </p:cNvPicPr>
          <p:nvPr/>
        </p:nvPicPr>
        <p:blipFill>
          <a:blip r:embed="rId2" cstate="print"/>
          <a:srcRect/>
          <a:stretch>
            <a:fillRect/>
          </a:stretch>
        </p:blipFill>
        <p:spPr bwMode="auto">
          <a:xfrm>
            <a:off x="0" y="0"/>
            <a:ext cx="9144000" cy="4886325"/>
          </a:xfrm>
          <a:prstGeom prst="rect">
            <a:avLst/>
          </a:prstGeom>
          <a:noFill/>
          <a:ln w="9525">
            <a:noFill/>
            <a:miter lim="800000"/>
            <a:headEnd/>
            <a:tailEnd/>
          </a:ln>
          <a:effectLst/>
        </p:spPr>
      </p:pic>
      <p:sp>
        <p:nvSpPr>
          <p:cNvPr id="54277" name="Rectangle 5"/>
          <p:cNvSpPr>
            <a:spLocks noChangeArrowheads="1"/>
          </p:cNvSpPr>
          <p:nvPr/>
        </p:nvSpPr>
        <p:spPr bwMode="auto">
          <a:xfrm>
            <a:off x="179388" y="4941888"/>
            <a:ext cx="8642350" cy="1555750"/>
          </a:xfrm>
          <a:prstGeom prst="rect">
            <a:avLst/>
          </a:prstGeom>
          <a:noFill/>
          <a:ln w="9525">
            <a:noFill/>
            <a:miter lim="800000"/>
            <a:headEnd/>
            <a:tailEnd/>
          </a:ln>
          <a:effectLst/>
        </p:spPr>
        <p:txBody>
          <a:bodyPr lIns="126960" tIns="47610" rIns="126960" bIns="47610" anchor="ctr">
            <a:spAutoFit/>
          </a:bodyPr>
          <a:lstStyle/>
          <a:p>
            <a:pPr marL="342900" indent="-342900" algn="just"/>
            <a:r>
              <a:rPr lang="ru-RU" sz="2400" b="1">
                <a:solidFill>
                  <a:srgbClr val="FF0000"/>
                </a:solidFill>
                <a:latin typeface="Arial" pitchFamily="34" charset="0"/>
              </a:rPr>
              <a:t>7.11</a:t>
            </a:r>
            <a:r>
              <a:rPr lang="ru-RU" sz="2400" b="1">
                <a:solidFill>
                  <a:srgbClr val="000066"/>
                </a:solidFill>
                <a:latin typeface="Arial" pitchFamily="34" charset="0"/>
              </a:rPr>
              <a:t> Какой из перечисленных городов, показанных на карте, находится в зоне действия антициклона?</a:t>
            </a:r>
          </a:p>
          <a:p>
            <a:pPr marL="800100" lvl="1" indent="-342900" algn="just"/>
            <a:r>
              <a:rPr lang="ru-RU" sz="2400" b="1">
                <a:solidFill>
                  <a:srgbClr val="CC0000"/>
                </a:solidFill>
                <a:latin typeface="Arial" pitchFamily="34" charset="0"/>
              </a:rPr>
              <a:t>1)</a:t>
            </a:r>
            <a:r>
              <a:rPr lang="ru-RU" sz="2400" b="1">
                <a:solidFill>
                  <a:srgbClr val="003300"/>
                </a:solidFill>
                <a:latin typeface="Arial" pitchFamily="34" charset="0"/>
              </a:rPr>
              <a:t> Мурманск;             </a:t>
            </a:r>
            <a:r>
              <a:rPr lang="ru-RU" sz="2400" b="1">
                <a:solidFill>
                  <a:srgbClr val="CC0000"/>
                </a:solidFill>
                <a:latin typeface="Arial" pitchFamily="34" charset="0"/>
              </a:rPr>
              <a:t>2)</a:t>
            </a:r>
            <a:r>
              <a:rPr lang="ru-RU" sz="2400" b="1">
                <a:solidFill>
                  <a:srgbClr val="003300"/>
                </a:solidFill>
                <a:latin typeface="Arial" pitchFamily="34" charset="0"/>
              </a:rPr>
              <a:t> Оренбург;</a:t>
            </a:r>
          </a:p>
          <a:p>
            <a:pPr marL="800100" lvl="1" indent="-342900" algn="just"/>
            <a:r>
              <a:rPr lang="ru-RU" sz="2400" b="1">
                <a:solidFill>
                  <a:srgbClr val="CC0000"/>
                </a:solidFill>
                <a:latin typeface="Arial" pitchFamily="34" charset="0"/>
              </a:rPr>
              <a:t>3)</a:t>
            </a:r>
            <a:r>
              <a:rPr lang="ru-RU" sz="2400" b="1">
                <a:solidFill>
                  <a:srgbClr val="003300"/>
                </a:solidFill>
                <a:latin typeface="Arial" pitchFamily="34" charset="0"/>
              </a:rPr>
              <a:t> Салехард;             </a:t>
            </a:r>
            <a:r>
              <a:rPr lang="ru-RU" sz="2400" b="1">
                <a:solidFill>
                  <a:srgbClr val="CC0000"/>
                </a:solidFill>
                <a:latin typeface="Arial" pitchFamily="34" charset="0"/>
              </a:rPr>
              <a:t>4)</a:t>
            </a:r>
            <a:r>
              <a:rPr lang="ru-RU" sz="2400" b="1">
                <a:solidFill>
                  <a:srgbClr val="003300"/>
                </a:solidFill>
                <a:latin typeface="Arial" pitchFamily="34" charset="0"/>
              </a:rPr>
              <a:t> Санкт-Петербург.</a:t>
            </a:r>
          </a:p>
        </p:txBody>
      </p:sp>
      <p:sp>
        <p:nvSpPr>
          <p:cNvPr id="54278" name="Rectangle 6"/>
          <p:cNvSpPr>
            <a:spLocks noChangeArrowheads="1"/>
          </p:cNvSpPr>
          <p:nvPr/>
        </p:nvSpPr>
        <p:spPr bwMode="auto">
          <a:xfrm>
            <a:off x="8172450" y="55895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4278">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cstate="print"/>
          <a:srcRect/>
          <a:stretch>
            <a:fillRect/>
          </a:stretch>
        </p:blipFill>
        <p:spPr bwMode="auto">
          <a:xfrm>
            <a:off x="0" y="0"/>
            <a:ext cx="9144000" cy="4886325"/>
          </a:xfrm>
          <a:prstGeom prst="rect">
            <a:avLst/>
          </a:prstGeom>
          <a:noFill/>
          <a:ln w="9525">
            <a:noFill/>
            <a:miter lim="800000"/>
            <a:headEnd/>
            <a:tailEnd/>
          </a:ln>
          <a:effectLst/>
        </p:spPr>
      </p:pic>
      <p:sp>
        <p:nvSpPr>
          <p:cNvPr id="92164" name="Rectangle 4"/>
          <p:cNvSpPr>
            <a:spLocks noChangeArrowheads="1"/>
          </p:cNvSpPr>
          <p:nvPr/>
        </p:nvSpPr>
        <p:spPr bwMode="auto">
          <a:xfrm>
            <a:off x="179388" y="4937125"/>
            <a:ext cx="8785225" cy="1920875"/>
          </a:xfrm>
          <a:prstGeom prst="rect">
            <a:avLst/>
          </a:prstGeom>
          <a:noFill/>
          <a:ln w="9525">
            <a:noFill/>
            <a:miter lim="800000"/>
            <a:headEnd/>
            <a:tailEnd/>
          </a:ln>
          <a:effectLst/>
        </p:spPr>
        <p:txBody>
          <a:bodyPr lIns="126960" tIns="47610" rIns="126960" bIns="47610" anchor="ctr">
            <a:spAutoFit/>
          </a:bodyPr>
          <a:lstStyle/>
          <a:p>
            <a:pPr marL="342900" indent="-342900"/>
            <a:r>
              <a:rPr lang="ru-RU" sz="2400" b="1">
                <a:solidFill>
                  <a:srgbClr val="FF0000"/>
                </a:solidFill>
                <a:latin typeface="Arial" pitchFamily="34" charset="0"/>
              </a:rPr>
              <a:t>7.12 </a:t>
            </a:r>
            <a:r>
              <a:rPr lang="ru-RU" sz="2400" b="1">
                <a:solidFill>
                  <a:srgbClr val="000066"/>
                </a:solidFill>
                <a:latin typeface="Arial" pitchFamily="34" charset="0"/>
              </a:rPr>
              <a:t>Карта погоды составлена на 1 февраля. В каком из перечисленных городов, показанных на карте, на следующий день вероятно существенное потепление?</a:t>
            </a:r>
          </a:p>
          <a:p>
            <a:pPr marL="342900" indent="-342900" algn="just"/>
            <a:r>
              <a:rPr lang="ru-RU" sz="2400" b="1">
                <a:solidFill>
                  <a:srgbClr val="CC0000"/>
                </a:solidFill>
                <a:latin typeface="Arial" pitchFamily="34" charset="0"/>
              </a:rPr>
              <a:t>1)</a:t>
            </a:r>
            <a:r>
              <a:rPr lang="ru-RU" sz="2400" b="1">
                <a:solidFill>
                  <a:srgbClr val="003300"/>
                </a:solidFill>
                <a:latin typeface="Arial" pitchFamily="34" charset="0"/>
              </a:rPr>
              <a:t> Оренбург; </a:t>
            </a:r>
            <a:r>
              <a:rPr lang="ru-RU" sz="2400" b="1">
                <a:solidFill>
                  <a:srgbClr val="CC0000"/>
                </a:solidFill>
                <a:latin typeface="Arial" pitchFamily="34" charset="0"/>
              </a:rPr>
              <a:t>2)</a:t>
            </a:r>
            <a:r>
              <a:rPr lang="ru-RU" sz="2400" b="1">
                <a:solidFill>
                  <a:srgbClr val="003300"/>
                </a:solidFill>
                <a:latin typeface="Arial" pitchFamily="34" charset="0"/>
              </a:rPr>
              <a:t> Новосибирск; </a:t>
            </a:r>
            <a:r>
              <a:rPr lang="ru-RU" sz="2400" b="1">
                <a:solidFill>
                  <a:srgbClr val="CC0000"/>
                </a:solidFill>
                <a:latin typeface="Arial" pitchFamily="34" charset="0"/>
              </a:rPr>
              <a:t>3)</a:t>
            </a:r>
            <a:r>
              <a:rPr lang="ru-RU" sz="2400" b="1">
                <a:solidFill>
                  <a:srgbClr val="003300"/>
                </a:solidFill>
                <a:latin typeface="Arial" pitchFamily="34" charset="0"/>
              </a:rPr>
              <a:t> Пермь; </a:t>
            </a:r>
            <a:r>
              <a:rPr lang="ru-RU" sz="2400" b="1">
                <a:solidFill>
                  <a:srgbClr val="CC0000"/>
                </a:solidFill>
                <a:latin typeface="Arial" pitchFamily="34" charset="0"/>
              </a:rPr>
              <a:t>4)</a:t>
            </a:r>
            <a:r>
              <a:rPr lang="ru-RU" sz="2400" b="1">
                <a:solidFill>
                  <a:srgbClr val="003300"/>
                </a:solidFill>
                <a:latin typeface="Arial" pitchFamily="34" charset="0"/>
              </a:rPr>
              <a:t> Нарьян-Мар.</a:t>
            </a:r>
          </a:p>
        </p:txBody>
      </p:sp>
      <p:sp>
        <p:nvSpPr>
          <p:cNvPr id="92165" name="Rectangle 5"/>
          <p:cNvSpPr>
            <a:spLocks noChangeArrowheads="1"/>
          </p:cNvSpPr>
          <p:nvPr/>
        </p:nvSpPr>
        <p:spPr bwMode="auto">
          <a:xfrm>
            <a:off x="8388350" y="544512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92165">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p:cNvPicPr>
            <a:picLocks noChangeAspect="1" noChangeArrowheads="1"/>
          </p:cNvPicPr>
          <p:nvPr/>
        </p:nvPicPr>
        <p:blipFill>
          <a:blip r:embed="rId2" cstate="print"/>
          <a:srcRect/>
          <a:stretch>
            <a:fillRect/>
          </a:stretch>
        </p:blipFill>
        <p:spPr bwMode="auto">
          <a:xfrm>
            <a:off x="0" y="0"/>
            <a:ext cx="9144000" cy="4884738"/>
          </a:xfrm>
          <a:prstGeom prst="rect">
            <a:avLst/>
          </a:prstGeom>
          <a:noFill/>
          <a:ln w="9525">
            <a:noFill/>
            <a:miter lim="800000"/>
            <a:headEnd/>
            <a:tailEnd/>
          </a:ln>
          <a:effectLst/>
        </p:spPr>
      </p:pic>
      <p:sp>
        <p:nvSpPr>
          <p:cNvPr id="93189" name="Rectangle 5"/>
          <p:cNvSpPr>
            <a:spLocks noChangeArrowheads="1"/>
          </p:cNvSpPr>
          <p:nvPr/>
        </p:nvSpPr>
        <p:spPr bwMode="auto">
          <a:xfrm>
            <a:off x="179388" y="5084763"/>
            <a:ext cx="8642350" cy="1555750"/>
          </a:xfrm>
          <a:prstGeom prst="rect">
            <a:avLst/>
          </a:prstGeom>
          <a:noFill/>
          <a:ln w="9525">
            <a:noFill/>
            <a:miter lim="800000"/>
            <a:headEnd/>
            <a:tailEnd/>
          </a:ln>
          <a:effectLst/>
        </p:spPr>
        <p:txBody>
          <a:bodyPr lIns="126960" tIns="47610" rIns="126960" bIns="47610" anchor="ctr">
            <a:spAutoFit/>
          </a:bodyPr>
          <a:lstStyle/>
          <a:p>
            <a:pPr marL="342900" indent="-342900" algn="just"/>
            <a:r>
              <a:rPr lang="ru-RU" sz="2400" b="1">
                <a:solidFill>
                  <a:srgbClr val="FF0000"/>
                </a:solidFill>
                <a:latin typeface="Arial" pitchFamily="34" charset="0"/>
              </a:rPr>
              <a:t>8.11</a:t>
            </a:r>
            <a:r>
              <a:rPr lang="ru-RU" sz="2400" b="1">
                <a:solidFill>
                  <a:srgbClr val="000066"/>
                </a:solidFill>
                <a:latin typeface="Arial" pitchFamily="34" charset="0"/>
              </a:rPr>
              <a:t> Какой из перечисленных городов, показанных на карте, находится в зоне действия антициклона?</a:t>
            </a:r>
          </a:p>
          <a:p>
            <a:pPr marL="800100" lvl="1" indent="-342900" algn="just"/>
            <a:r>
              <a:rPr lang="ru-RU" sz="2400" b="1">
                <a:solidFill>
                  <a:srgbClr val="CC0000"/>
                </a:solidFill>
                <a:latin typeface="Arial" pitchFamily="34" charset="0"/>
              </a:rPr>
              <a:t>1)</a:t>
            </a:r>
            <a:r>
              <a:rPr lang="ru-RU" sz="2400" b="1">
                <a:solidFill>
                  <a:srgbClr val="003300"/>
                </a:solidFill>
                <a:latin typeface="Arial" pitchFamily="34" charset="0"/>
              </a:rPr>
              <a:t> Мурманск;             </a:t>
            </a:r>
            <a:r>
              <a:rPr lang="ru-RU" sz="2400" b="1">
                <a:solidFill>
                  <a:srgbClr val="CC0000"/>
                </a:solidFill>
                <a:latin typeface="Arial" pitchFamily="34" charset="0"/>
              </a:rPr>
              <a:t>2)</a:t>
            </a:r>
            <a:r>
              <a:rPr lang="ru-RU" sz="2400" b="1">
                <a:solidFill>
                  <a:srgbClr val="003300"/>
                </a:solidFill>
                <a:latin typeface="Arial" pitchFamily="34" charset="0"/>
              </a:rPr>
              <a:t> Архангельск;</a:t>
            </a:r>
          </a:p>
          <a:p>
            <a:pPr marL="800100" lvl="1" indent="-342900" algn="just"/>
            <a:r>
              <a:rPr lang="ru-RU" sz="2400" b="1">
                <a:solidFill>
                  <a:srgbClr val="CC0000"/>
                </a:solidFill>
                <a:latin typeface="Arial" pitchFamily="34" charset="0"/>
              </a:rPr>
              <a:t>3)</a:t>
            </a:r>
            <a:r>
              <a:rPr lang="ru-RU" sz="2400" b="1">
                <a:solidFill>
                  <a:srgbClr val="003300"/>
                </a:solidFill>
                <a:latin typeface="Arial" pitchFamily="34" charset="0"/>
              </a:rPr>
              <a:t> Пермь;                   </a:t>
            </a:r>
            <a:r>
              <a:rPr lang="ru-RU" sz="2400" b="1">
                <a:solidFill>
                  <a:srgbClr val="CC0000"/>
                </a:solidFill>
                <a:latin typeface="Arial" pitchFamily="34" charset="0"/>
              </a:rPr>
              <a:t>4)</a:t>
            </a:r>
            <a:r>
              <a:rPr lang="ru-RU" sz="2400" b="1">
                <a:solidFill>
                  <a:srgbClr val="003300"/>
                </a:solidFill>
                <a:latin typeface="Arial" pitchFamily="34" charset="0"/>
              </a:rPr>
              <a:t> Санкт-Петербург.</a:t>
            </a:r>
          </a:p>
        </p:txBody>
      </p:sp>
      <p:sp>
        <p:nvSpPr>
          <p:cNvPr id="93190" name="Rectangle 6"/>
          <p:cNvSpPr>
            <a:spLocks noChangeArrowheads="1"/>
          </p:cNvSpPr>
          <p:nvPr/>
        </p:nvSpPr>
        <p:spPr bwMode="auto">
          <a:xfrm>
            <a:off x="8243888" y="55895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9319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srcRect/>
          <a:stretch>
            <a:fillRect/>
          </a:stretch>
        </p:blipFill>
        <p:spPr bwMode="auto">
          <a:xfrm>
            <a:off x="0" y="0"/>
            <a:ext cx="9144000" cy="4884738"/>
          </a:xfrm>
          <a:prstGeom prst="rect">
            <a:avLst/>
          </a:prstGeom>
          <a:noFill/>
          <a:ln w="9525">
            <a:noFill/>
            <a:miter lim="800000"/>
            <a:headEnd/>
            <a:tailEnd/>
          </a:ln>
          <a:effectLst/>
        </p:spPr>
      </p:pic>
      <p:sp>
        <p:nvSpPr>
          <p:cNvPr id="95236" name="Rectangle 4"/>
          <p:cNvSpPr>
            <a:spLocks noChangeArrowheads="1"/>
          </p:cNvSpPr>
          <p:nvPr/>
        </p:nvSpPr>
        <p:spPr bwMode="auto">
          <a:xfrm>
            <a:off x="179388" y="5119688"/>
            <a:ext cx="8785225" cy="1555750"/>
          </a:xfrm>
          <a:prstGeom prst="rect">
            <a:avLst/>
          </a:prstGeom>
          <a:noFill/>
          <a:ln w="9525">
            <a:noFill/>
            <a:miter lim="800000"/>
            <a:headEnd/>
            <a:tailEnd/>
          </a:ln>
          <a:effectLst/>
        </p:spPr>
        <p:txBody>
          <a:bodyPr lIns="126960" tIns="47610" rIns="126960" bIns="47610" anchor="ctr">
            <a:spAutoFit/>
          </a:bodyPr>
          <a:lstStyle/>
          <a:p>
            <a:pPr marL="342900" indent="-342900"/>
            <a:r>
              <a:rPr lang="ru-RU" sz="2400" b="1">
                <a:solidFill>
                  <a:srgbClr val="FF0000"/>
                </a:solidFill>
                <a:latin typeface="Arial" pitchFamily="34" charset="0"/>
              </a:rPr>
              <a:t>8.12 </a:t>
            </a:r>
            <a:r>
              <a:rPr lang="ru-RU" sz="2400" b="1">
                <a:solidFill>
                  <a:srgbClr val="000066"/>
                </a:solidFill>
                <a:latin typeface="Arial" pitchFamily="34" charset="0"/>
              </a:rPr>
              <a:t>Карта погоды составлена на 1 марта. В каком из перечисленных городов, показанных на карте, на следующий день вероятно резкое похолодание?</a:t>
            </a:r>
          </a:p>
          <a:p>
            <a:pPr marL="342900" indent="-342900" algn="just"/>
            <a:r>
              <a:rPr lang="ru-RU" sz="2400" b="1">
                <a:solidFill>
                  <a:srgbClr val="CC0000"/>
                </a:solidFill>
                <a:latin typeface="Arial" pitchFamily="34" charset="0"/>
              </a:rPr>
              <a:t>1)</a:t>
            </a:r>
            <a:r>
              <a:rPr lang="ru-RU" sz="2400" b="1">
                <a:solidFill>
                  <a:srgbClr val="003300"/>
                </a:solidFill>
                <a:latin typeface="Arial" pitchFamily="34" charset="0"/>
              </a:rPr>
              <a:t> Оренбург; </a:t>
            </a:r>
            <a:r>
              <a:rPr lang="ru-RU" sz="2400" b="1">
                <a:solidFill>
                  <a:srgbClr val="CC0000"/>
                </a:solidFill>
                <a:latin typeface="Arial" pitchFamily="34" charset="0"/>
              </a:rPr>
              <a:t>2)</a:t>
            </a:r>
            <a:r>
              <a:rPr lang="ru-RU" sz="2400" b="1">
                <a:solidFill>
                  <a:srgbClr val="003300"/>
                </a:solidFill>
                <a:latin typeface="Arial" pitchFamily="34" charset="0"/>
              </a:rPr>
              <a:t> Мурманск; </a:t>
            </a:r>
            <a:r>
              <a:rPr lang="ru-RU" sz="2400" b="1">
                <a:solidFill>
                  <a:srgbClr val="CC0000"/>
                </a:solidFill>
                <a:latin typeface="Arial" pitchFamily="34" charset="0"/>
              </a:rPr>
              <a:t>3)</a:t>
            </a:r>
            <a:r>
              <a:rPr lang="ru-RU" sz="2400" b="1">
                <a:solidFill>
                  <a:srgbClr val="003300"/>
                </a:solidFill>
                <a:latin typeface="Arial" pitchFamily="34" charset="0"/>
              </a:rPr>
              <a:t> Салехард; </a:t>
            </a:r>
            <a:r>
              <a:rPr lang="ru-RU" sz="2400" b="1">
                <a:solidFill>
                  <a:srgbClr val="CC0000"/>
                </a:solidFill>
                <a:latin typeface="Arial" pitchFamily="34" charset="0"/>
              </a:rPr>
              <a:t>4)</a:t>
            </a:r>
            <a:r>
              <a:rPr lang="ru-RU" sz="2400" b="1">
                <a:solidFill>
                  <a:srgbClr val="003300"/>
                </a:solidFill>
                <a:latin typeface="Arial" pitchFamily="34" charset="0"/>
              </a:rPr>
              <a:t> С-Петербург.</a:t>
            </a:r>
          </a:p>
        </p:txBody>
      </p:sp>
      <p:sp>
        <p:nvSpPr>
          <p:cNvPr id="95237" name="Rectangle 5"/>
          <p:cNvSpPr>
            <a:spLocks noChangeArrowheads="1"/>
          </p:cNvSpPr>
          <p:nvPr/>
        </p:nvSpPr>
        <p:spPr bwMode="auto">
          <a:xfrm>
            <a:off x="8388350" y="45085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95237">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p:cNvPicPr>
            <a:picLocks noChangeAspect="1" noChangeArrowheads="1"/>
          </p:cNvPicPr>
          <p:nvPr/>
        </p:nvPicPr>
        <p:blipFill>
          <a:blip r:embed="rId2" cstate="print"/>
          <a:srcRect l="2058" t="2440" r="6212" b="2007"/>
          <a:stretch>
            <a:fillRect/>
          </a:stretch>
        </p:blipFill>
        <p:spPr bwMode="auto">
          <a:xfrm>
            <a:off x="0" y="0"/>
            <a:ext cx="9144000" cy="5191125"/>
          </a:xfrm>
          <a:prstGeom prst="rect">
            <a:avLst/>
          </a:prstGeom>
          <a:noFill/>
          <a:ln w="9525">
            <a:noFill/>
            <a:miter lim="800000"/>
            <a:headEnd/>
            <a:tailEnd/>
          </a:ln>
          <a:effectLst/>
        </p:spPr>
      </p:pic>
      <p:sp>
        <p:nvSpPr>
          <p:cNvPr id="96261" name="Rectangle 5"/>
          <p:cNvSpPr>
            <a:spLocks noChangeArrowheads="1"/>
          </p:cNvSpPr>
          <p:nvPr/>
        </p:nvSpPr>
        <p:spPr bwMode="auto">
          <a:xfrm>
            <a:off x="179388" y="5084763"/>
            <a:ext cx="8642350" cy="1555750"/>
          </a:xfrm>
          <a:prstGeom prst="rect">
            <a:avLst/>
          </a:prstGeom>
          <a:noFill/>
          <a:ln w="9525">
            <a:noFill/>
            <a:miter lim="800000"/>
            <a:headEnd/>
            <a:tailEnd/>
          </a:ln>
          <a:effectLst/>
        </p:spPr>
        <p:txBody>
          <a:bodyPr lIns="126960" tIns="47610" rIns="126960" bIns="47610" anchor="ctr">
            <a:spAutoFit/>
          </a:bodyPr>
          <a:lstStyle/>
          <a:p>
            <a:pPr marL="342900" indent="-342900" algn="just"/>
            <a:r>
              <a:rPr lang="ru-RU" sz="2400" b="1">
                <a:solidFill>
                  <a:srgbClr val="FF0000"/>
                </a:solidFill>
                <a:latin typeface="Arial" pitchFamily="34" charset="0"/>
              </a:rPr>
              <a:t>9.11</a:t>
            </a:r>
            <a:r>
              <a:rPr lang="ru-RU" sz="2400" b="1">
                <a:solidFill>
                  <a:srgbClr val="000066"/>
                </a:solidFill>
                <a:latin typeface="Arial" pitchFamily="34" charset="0"/>
              </a:rPr>
              <a:t> Какой из перечисленных городов, показанных на карте, находится в зоне действия антициклона?</a:t>
            </a:r>
          </a:p>
          <a:p>
            <a:pPr marL="800100" lvl="1" indent="-342900" algn="just"/>
            <a:r>
              <a:rPr lang="ru-RU" sz="2400" b="1">
                <a:solidFill>
                  <a:srgbClr val="CC0000"/>
                </a:solidFill>
                <a:latin typeface="Arial" pitchFamily="34" charset="0"/>
              </a:rPr>
              <a:t>1)</a:t>
            </a:r>
            <a:r>
              <a:rPr lang="ru-RU" sz="2400" b="1">
                <a:solidFill>
                  <a:srgbClr val="003300"/>
                </a:solidFill>
                <a:latin typeface="Arial" pitchFamily="34" charset="0"/>
              </a:rPr>
              <a:t> Калининград;             </a:t>
            </a:r>
            <a:r>
              <a:rPr lang="ru-RU" sz="2400" b="1">
                <a:solidFill>
                  <a:srgbClr val="CC0000"/>
                </a:solidFill>
                <a:latin typeface="Arial" pitchFamily="34" charset="0"/>
              </a:rPr>
              <a:t>2)</a:t>
            </a:r>
            <a:r>
              <a:rPr lang="ru-RU" sz="2400" b="1">
                <a:solidFill>
                  <a:srgbClr val="003300"/>
                </a:solidFill>
                <a:latin typeface="Arial" pitchFamily="34" charset="0"/>
              </a:rPr>
              <a:t> Мурманск;</a:t>
            </a:r>
          </a:p>
          <a:p>
            <a:pPr marL="800100" lvl="1" indent="-342900" algn="just"/>
            <a:r>
              <a:rPr lang="ru-RU" sz="2400" b="1">
                <a:solidFill>
                  <a:srgbClr val="CC0000"/>
                </a:solidFill>
                <a:latin typeface="Arial" pitchFamily="34" charset="0"/>
              </a:rPr>
              <a:t>3)</a:t>
            </a:r>
            <a:r>
              <a:rPr lang="ru-RU" sz="2400" b="1">
                <a:solidFill>
                  <a:srgbClr val="003300"/>
                </a:solidFill>
                <a:latin typeface="Arial" pitchFamily="34" charset="0"/>
              </a:rPr>
              <a:t> Тюмень;                      </a:t>
            </a:r>
            <a:r>
              <a:rPr lang="ru-RU" sz="2400" b="1">
                <a:solidFill>
                  <a:srgbClr val="CC0000"/>
                </a:solidFill>
                <a:latin typeface="Arial" pitchFamily="34" charset="0"/>
              </a:rPr>
              <a:t>4)</a:t>
            </a:r>
            <a:r>
              <a:rPr lang="ru-RU" sz="2400" b="1">
                <a:solidFill>
                  <a:srgbClr val="003300"/>
                </a:solidFill>
                <a:latin typeface="Arial" pitchFamily="34" charset="0"/>
              </a:rPr>
              <a:t> Петрозаводск.</a:t>
            </a:r>
          </a:p>
        </p:txBody>
      </p:sp>
      <p:sp>
        <p:nvSpPr>
          <p:cNvPr id="96262" name="Rectangle 6"/>
          <p:cNvSpPr>
            <a:spLocks noChangeArrowheads="1"/>
          </p:cNvSpPr>
          <p:nvPr/>
        </p:nvSpPr>
        <p:spPr bwMode="auto">
          <a:xfrm>
            <a:off x="8243888" y="566102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96262">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cstate="print"/>
          <a:srcRect l="2058" t="2440" r="6212" b="2007"/>
          <a:stretch>
            <a:fillRect/>
          </a:stretch>
        </p:blipFill>
        <p:spPr bwMode="auto">
          <a:xfrm>
            <a:off x="0" y="0"/>
            <a:ext cx="8675688" cy="4926013"/>
          </a:xfrm>
          <a:prstGeom prst="rect">
            <a:avLst/>
          </a:prstGeom>
          <a:noFill/>
          <a:ln w="9525">
            <a:noFill/>
            <a:miter lim="800000"/>
            <a:headEnd/>
            <a:tailEnd/>
          </a:ln>
          <a:effectLst/>
        </p:spPr>
      </p:pic>
      <p:sp>
        <p:nvSpPr>
          <p:cNvPr id="97284" name="Rectangle 4"/>
          <p:cNvSpPr>
            <a:spLocks noChangeArrowheads="1"/>
          </p:cNvSpPr>
          <p:nvPr/>
        </p:nvSpPr>
        <p:spPr bwMode="auto">
          <a:xfrm>
            <a:off x="179388" y="4937125"/>
            <a:ext cx="8785225" cy="1920875"/>
          </a:xfrm>
          <a:prstGeom prst="rect">
            <a:avLst/>
          </a:prstGeom>
          <a:noFill/>
          <a:ln w="9525">
            <a:noFill/>
            <a:miter lim="800000"/>
            <a:headEnd/>
            <a:tailEnd/>
          </a:ln>
          <a:effectLst/>
        </p:spPr>
        <p:txBody>
          <a:bodyPr lIns="126960" tIns="47610" rIns="126960" bIns="47610" anchor="ctr">
            <a:spAutoFit/>
          </a:bodyPr>
          <a:lstStyle/>
          <a:p>
            <a:pPr marL="342900" indent="-342900"/>
            <a:r>
              <a:rPr lang="ru-RU" sz="2400" b="1">
                <a:solidFill>
                  <a:srgbClr val="FF0000"/>
                </a:solidFill>
                <a:latin typeface="Arial" pitchFamily="34" charset="0"/>
              </a:rPr>
              <a:t>9.12 </a:t>
            </a:r>
            <a:r>
              <a:rPr lang="ru-RU" sz="2400" b="1">
                <a:solidFill>
                  <a:srgbClr val="000066"/>
                </a:solidFill>
                <a:latin typeface="Arial" pitchFamily="34" charset="0"/>
              </a:rPr>
              <a:t>Карта погоды составлена на 1 февраля. В каком из показанных на карте городов на следующий день вероятно существенное потепление?</a:t>
            </a:r>
          </a:p>
          <a:p>
            <a:pPr marL="800100" lvl="1" indent="-342900" algn="just"/>
            <a:r>
              <a:rPr lang="ru-RU" sz="2400" b="1">
                <a:solidFill>
                  <a:srgbClr val="CC0000"/>
                </a:solidFill>
                <a:latin typeface="Arial" pitchFamily="34" charset="0"/>
              </a:rPr>
              <a:t>1)</a:t>
            </a:r>
            <a:r>
              <a:rPr lang="ru-RU" sz="2400" b="1">
                <a:solidFill>
                  <a:srgbClr val="003300"/>
                </a:solidFill>
                <a:latin typeface="Arial" pitchFamily="34" charset="0"/>
              </a:rPr>
              <a:t> Салехард;              </a:t>
            </a:r>
            <a:r>
              <a:rPr lang="ru-RU" sz="2400" b="1">
                <a:solidFill>
                  <a:srgbClr val="CC0000"/>
                </a:solidFill>
                <a:latin typeface="Arial" pitchFamily="34" charset="0"/>
              </a:rPr>
              <a:t>2)</a:t>
            </a:r>
            <a:r>
              <a:rPr lang="ru-RU" sz="2400" b="1">
                <a:solidFill>
                  <a:srgbClr val="003300"/>
                </a:solidFill>
                <a:latin typeface="Arial" pitchFamily="34" charset="0"/>
              </a:rPr>
              <a:t> Мурманск;</a:t>
            </a:r>
          </a:p>
          <a:p>
            <a:pPr marL="800100" lvl="1" indent="-342900" algn="just"/>
            <a:r>
              <a:rPr lang="ru-RU" sz="2400" b="1">
                <a:solidFill>
                  <a:srgbClr val="CC0000"/>
                </a:solidFill>
                <a:latin typeface="Arial" pitchFamily="34" charset="0"/>
              </a:rPr>
              <a:t>3) </a:t>
            </a:r>
            <a:r>
              <a:rPr lang="ru-RU" sz="2400" b="1">
                <a:solidFill>
                  <a:srgbClr val="003300"/>
                </a:solidFill>
                <a:latin typeface="Arial" pitchFamily="34" charset="0"/>
              </a:rPr>
              <a:t>Новосибирск;        </a:t>
            </a:r>
            <a:r>
              <a:rPr lang="ru-RU" sz="2400" b="1">
                <a:solidFill>
                  <a:srgbClr val="CC0000"/>
                </a:solidFill>
                <a:latin typeface="Arial" pitchFamily="34" charset="0"/>
              </a:rPr>
              <a:t>4)</a:t>
            </a:r>
            <a:r>
              <a:rPr lang="ru-RU" sz="2400" b="1">
                <a:solidFill>
                  <a:srgbClr val="003300"/>
                </a:solidFill>
                <a:latin typeface="Arial" pitchFamily="34" charset="0"/>
              </a:rPr>
              <a:t> Сыктывкар.</a:t>
            </a:r>
          </a:p>
        </p:txBody>
      </p:sp>
      <p:sp>
        <p:nvSpPr>
          <p:cNvPr id="97285" name="Rectangle 5"/>
          <p:cNvSpPr>
            <a:spLocks noChangeArrowheads="1"/>
          </p:cNvSpPr>
          <p:nvPr/>
        </p:nvSpPr>
        <p:spPr bwMode="auto">
          <a:xfrm>
            <a:off x="8316913" y="566102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97285">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ChangeArrowheads="1"/>
          </p:cNvSpPr>
          <p:nvPr/>
        </p:nvSpPr>
        <p:spPr bwMode="auto">
          <a:xfrm>
            <a:off x="179388" y="620713"/>
            <a:ext cx="8785225" cy="544830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1.13</a:t>
            </a:r>
            <a:r>
              <a:rPr lang="ru-RU" sz="2400" b="1">
                <a:solidFill>
                  <a:srgbClr val="000066"/>
                </a:solidFill>
                <a:latin typeface="Arial" pitchFamily="34" charset="0"/>
              </a:rPr>
              <a:t> Примером рационального природопользования является: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использование в черной металлургии только обогащенной руды;</a:t>
            </a:r>
          </a:p>
          <a:p>
            <a:pPr marL="800100" lvl="1" indent="-342900"/>
            <a:r>
              <a:rPr lang="ru-RU" sz="2400" b="1">
                <a:solidFill>
                  <a:srgbClr val="CC0000"/>
                </a:solidFill>
                <a:latin typeface="Arial" pitchFamily="34" charset="0"/>
              </a:rPr>
              <a:t>2)</a:t>
            </a:r>
            <a:r>
              <a:rPr lang="ru-RU" sz="2400" b="1">
                <a:solidFill>
                  <a:srgbClr val="003300"/>
                </a:solidFill>
                <a:latin typeface="Arial" pitchFamily="34" charset="0"/>
              </a:rPr>
              <a:t> перевод ТЭС с природного газа на уголь;</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осушение болот в верховьях малых рек;</a:t>
            </a:r>
          </a:p>
          <a:p>
            <a:pPr marL="800100" lvl="1" indent="-342900"/>
            <a:r>
              <a:rPr lang="ru-RU" sz="2400" b="1">
                <a:solidFill>
                  <a:srgbClr val="CC0000"/>
                </a:solidFill>
                <a:latin typeface="Arial" pitchFamily="34" charset="0"/>
              </a:rPr>
              <a:t>4)</a:t>
            </a:r>
            <a:r>
              <a:rPr lang="ru-RU" sz="2400" b="1">
                <a:solidFill>
                  <a:srgbClr val="003300"/>
                </a:solidFill>
                <a:latin typeface="Arial" pitchFamily="34" charset="0"/>
              </a:rPr>
              <a:t> создание системы оборотного водоснабжения на промышленных предприятиях.</a:t>
            </a:r>
          </a:p>
          <a:p>
            <a:pPr marL="800100" lvl="1"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2.13</a:t>
            </a:r>
            <a:r>
              <a:rPr lang="ru-RU" sz="2400" b="1">
                <a:solidFill>
                  <a:srgbClr val="000066"/>
                </a:solidFill>
                <a:latin typeface="Arial" pitchFamily="34" charset="0"/>
              </a:rPr>
              <a:t> Примером рационального природопользования является: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избыточное орошение в засушливых районах;</a:t>
            </a:r>
          </a:p>
          <a:p>
            <a:pPr marL="800100" lvl="1" indent="-342900"/>
            <a:r>
              <a:rPr lang="ru-RU" sz="2400" b="1">
                <a:solidFill>
                  <a:srgbClr val="CC0000"/>
                </a:solidFill>
                <a:latin typeface="Arial" pitchFamily="34" charset="0"/>
              </a:rPr>
              <a:t>2)</a:t>
            </a:r>
            <a:r>
              <a:rPr lang="ru-RU" sz="2400" b="1">
                <a:solidFill>
                  <a:srgbClr val="003300"/>
                </a:solidFill>
                <a:latin typeface="Arial" pitchFamily="34" charset="0"/>
              </a:rPr>
              <a:t> комплексное использование добываемого сырья;</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перевод ТЭС с природного газа на уголь;</a:t>
            </a:r>
          </a:p>
          <a:p>
            <a:pPr marL="800100" lvl="1" indent="-342900"/>
            <a:r>
              <a:rPr lang="ru-RU" sz="2400" b="1">
                <a:solidFill>
                  <a:srgbClr val="CC0000"/>
                </a:solidFill>
                <a:latin typeface="Arial" pitchFamily="34" charset="0"/>
              </a:rPr>
              <a:t>4) </a:t>
            </a:r>
            <a:r>
              <a:rPr lang="ru-RU" sz="2400" b="1">
                <a:solidFill>
                  <a:srgbClr val="003300"/>
                </a:solidFill>
                <a:latin typeface="Arial" pitchFamily="34" charset="0"/>
              </a:rPr>
              <a:t>сплав леса по реке отдельными бревнами.</a:t>
            </a:r>
          </a:p>
          <a:p>
            <a:pPr marL="342900" indent="-342900"/>
            <a:endParaRPr lang="ru-RU" sz="800">
              <a:solidFill>
                <a:srgbClr val="003300"/>
              </a:solidFill>
              <a:latin typeface="Arial" pitchFamily="34" charset="0"/>
            </a:endParaRPr>
          </a:p>
        </p:txBody>
      </p:sp>
      <p:sp>
        <p:nvSpPr>
          <p:cNvPr id="94213" name="Rectangle 5"/>
          <p:cNvSpPr>
            <a:spLocks noChangeArrowheads="1"/>
          </p:cNvSpPr>
          <p:nvPr/>
        </p:nvSpPr>
        <p:spPr bwMode="auto">
          <a:xfrm>
            <a:off x="8172450" y="17732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
        <p:nvSpPr>
          <p:cNvPr id="94214" name="Rectangle 6"/>
          <p:cNvSpPr>
            <a:spLocks noChangeArrowheads="1"/>
          </p:cNvSpPr>
          <p:nvPr/>
        </p:nvSpPr>
        <p:spPr bwMode="auto">
          <a:xfrm>
            <a:off x="8172450" y="544512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9421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94214">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250825" y="549275"/>
            <a:ext cx="8713788" cy="556895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7.2</a:t>
            </a:r>
            <a:r>
              <a:rPr lang="ru-RU" sz="2400" b="1">
                <a:solidFill>
                  <a:srgbClr val="000066"/>
                </a:solidFill>
                <a:latin typeface="Arial" pitchFamily="34" charset="0"/>
              </a:rPr>
              <a:t> С каким из перечисленных государств Россия имеет сухопутную границу?</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Индия;             </a:t>
            </a:r>
            <a:r>
              <a:rPr lang="ru-RU" sz="2400" b="1">
                <a:solidFill>
                  <a:srgbClr val="CC0000"/>
                </a:solidFill>
                <a:latin typeface="Arial" pitchFamily="34" charset="0"/>
              </a:rPr>
              <a:t>2)</a:t>
            </a:r>
            <a:r>
              <a:rPr lang="ru-RU" sz="2400" b="1">
                <a:solidFill>
                  <a:srgbClr val="003300"/>
                </a:solidFill>
                <a:latin typeface="Arial" pitchFamily="34" charset="0"/>
              </a:rPr>
              <a:t> Словакия;</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Литва;              </a:t>
            </a:r>
            <a:r>
              <a:rPr lang="ru-RU" sz="2400" b="1">
                <a:solidFill>
                  <a:srgbClr val="CC0000"/>
                </a:solidFill>
                <a:latin typeface="Arial" pitchFamily="34" charset="0"/>
              </a:rPr>
              <a:t>4)</a:t>
            </a:r>
            <a:r>
              <a:rPr lang="ru-RU" sz="2400" b="1">
                <a:solidFill>
                  <a:srgbClr val="003300"/>
                </a:solidFill>
                <a:latin typeface="Arial" pitchFamily="34" charset="0"/>
              </a:rPr>
              <a:t> Чехия.</a:t>
            </a:r>
          </a:p>
          <a:p>
            <a:pPr marL="800100" lvl="1"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8.2</a:t>
            </a:r>
            <a:r>
              <a:rPr lang="ru-RU" sz="2400" b="1">
                <a:solidFill>
                  <a:srgbClr val="000066"/>
                </a:solidFill>
                <a:latin typeface="Arial" pitchFamily="34" charset="0"/>
              </a:rPr>
              <a:t> С каким из перечисленных государств Россия имеет сухопутную границу?</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КНДР;             </a:t>
            </a:r>
            <a:r>
              <a:rPr lang="ru-RU" sz="2400" b="1">
                <a:solidFill>
                  <a:srgbClr val="CC0000"/>
                </a:solidFill>
                <a:latin typeface="Arial" pitchFamily="34" charset="0"/>
              </a:rPr>
              <a:t>2)</a:t>
            </a:r>
            <a:r>
              <a:rPr lang="ru-RU" sz="2400" b="1">
                <a:solidFill>
                  <a:srgbClr val="003300"/>
                </a:solidFill>
                <a:latin typeface="Arial" pitchFamily="34" charset="0"/>
              </a:rPr>
              <a:t> США;</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ФРГ;               </a:t>
            </a:r>
            <a:r>
              <a:rPr lang="ru-RU" sz="2400" b="1">
                <a:solidFill>
                  <a:srgbClr val="CC0000"/>
                </a:solidFill>
                <a:latin typeface="Arial" pitchFamily="34" charset="0"/>
              </a:rPr>
              <a:t>4) </a:t>
            </a:r>
            <a:r>
              <a:rPr lang="ru-RU" sz="2400" b="1">
                <a:solidFill>
                  <a:srgbClr val="003300"/>
                </a:solidFill>
                <a:latin typeface="Arial" pitchFamily="34" charset="0"/>
              </a:rPr>
              <a:t>ЮАР.</a:t>
            </a:r>
          </a:p>
          <a:p>
            <a:pPr marL="342900"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9.2</a:t>
            </a:r>
            <a:r>
              <a:rPr lang="ru-RU" sz="2400" b="1">
                <a:solidFill>
                  <a:srgbClr val="000066"/>
                </a:solidFill>
                <a:latin typeface="Arial" pitchFamily="34" charset="0"/>
              </a:rPr>
              <a:t> С каким из перечисленных государств Россия имеет сухопутную границу?</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Италия;                </a:t>
            </a:r>
            <a:r>
              <a:rPr lang="ru-RU" sz="2400" b="1">
                <a:solidFill>
                  <a:srgbClr val="CC0000"/>
                </a:solidFill>
                <a:latin typeface="Arial" pitchFamily="34" charset="0"/>
              </a:rPr>
              <a:t>2)</a:t>
            </a:r>
            <a:r>
              <a:rPr lang="ru-RU" sz="2400" b="1">
                <a:solidFill>
                  <a:srgbClr val="003300"/>
                </a:solidFill>
                <a:latin typeface="Arial" pitchFamily="34" charset="0"/>
              </a:rPr>
              <a:t> Белоруссия;</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Япония;               </a:t>
            </a:r>
            <a:r>
              <a:rPr lang="ru-RU" sz="2400" b="1">
                <a:solidFill>
                  <a:srgbClr val="CC0000"/>
                </a:solidFill>
                <a:latin typeface="Arial" pitchFamily="34" charset="0"/>
              </a:rPr>
              <a:t>4) </a:t>
            </a:r>
            <a:r>
              <a:rPr lang="ru-RU" sz="2400" b="1">
                <a:solidFill>
                  <a:srgbClr val="003300"/>
                </a:solidFill>
                <a:latin typeface="Arial" pitchFamily="34" charset="0"/>
              </a:rPr>
              <a:t>Венгрия.</a:t>
            </a:r>
          </a:p>
          <a:p>
            <a:pPr marL="342900" indent="-342900"/>
            <a:endParaRPr lang="ru-RU" sz="2400" b="1">
              <a:solidFill>
                <a:srgbClr val="003300"/>
              </a:solidFill>
              <a:latin typeface="Arial" pitchFamily="34" charset="0"/>
            </a:endParaRPr>
          </a:p>
        </p:txBody>
      </p:sp>
      <p:sp>
        <p:nvSpPr>
          <p:cNvPr id="8197" name="Rectangle 5"/>
          <p:cNvSpPr>
            <a:spLocks noChangeArrowheads="1"/>
          </p:cNvSpPr>
          <p:nvPr/>
        </p:nvSpPr>
        <p:spPr bwMode="auto">
          <a:xfrm>
            <a:off x="7956550" y="11255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
        <p:nvSpPr>
          <p:cNvPr id="8198" name="Rectangle 6"/>
          <p:cNvSpPr>
            <a:spLocks noChangeArrowheads="1"/>
          </p:cNvSpPr>
          <p:nvPr/>
        </p:nvSpPr>
        <p:spPr bwMode="auto">
          <a:xfrm>
            <a:off x="7812088" y="29972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8199" name="Rectangle 7"/>
          <p:cNvSpPr>
            <a:spLocks noChangeArrowheads="1"/>
          </p:cNvSpPr>
          <p:nvPr/>
        </p:nvSpPr>
        <p:spPr bwMode="auto">
          <a:xfrm>
            <a:off x="8027988" y="501332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197">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8198">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8199">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79388" y="620713"/>
            <a:ext cx="8713787" cy="581342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3.13</a:t>
            </a:r>
            <a:r>
              <a:rPr lang="ru-RU" sz="2400" b="1">
                <a:solidFill>
                  <a:srgbClr val="000066"/>
                </a:solidFill>
                <a:latin typeface="Arial" pitchFamily="34" charset="0"/>
              </a:rPr>
              <a:t> Примером рационального природопользования является: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изготовление бумаги из макулатуры;</a:t>
            </a:r>
          </a:p>
          <a:p>
            <a:pPr marL="800100" lvl="1" indent="-342900"/>
            <a:r>
              <a:rPr lang="ru-RU" sz="2400" b="1">
                <a:solidFill>
                  <a:srgbClr val="CC0000"/>
                </a:solidFill>
                <a:latin typeface="Arial" pitchFamily="34" charset="0"/>
              </a:rPr>
              <a:t>2)</a:t>
            </a:r>
            <a:r>
              <a:rPr lang="ru-RU" sz="2400" b="1">
                <a:solidFill>
                  <a:srgbClr val="003300"/>
                </a:solidFill>
                <a:latin typeface="Arial" pitchFamily="34" charset="0"/>
              </a:rPr>
              <a:t> распашка склонов на возвышенностях;</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захоронение токсичных отходов вблизи крупных городов;</a:t>
            </a:r>
          </a:p>
          <a:p>
            <a:pPr marL="800100" lvl="1" indent="-342900"/>
            <a:r>
              <a:rPr lang="ru-RU" sz="2400" b="1">
                <a:solidFill>
                  <a:srgbClr val="CC0000"/>
                </a:solidFill>
                <a:latin typeface="Arial" pitchFamily="34" charset="0"/>
              </a:rPr>
              <a:t>4)</a:t>
            </a:r>
            <a:r>
              <a:rPr lang="ru-RU" sz="2400" b="1">
                <a:solidFill>
                  <a:srgbClr val="003300"/>
                </a:solidFill>
                <a:latin typeface="Arial" pitchFamily="34" charset="0"/>
              </a:rPr>
              <a:t> сплав леса по рекам.</a:t>
            </a:r>
          </a:p>
          <a:p>
            <a:pPr marL="800100" lvl="1"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4.13</a:t>
            </a:r>
            <a:r>
              <a:rPr lang="ru-RU" sz="2400" b="1">
                <a:solidFill>
                  <a:srgbClr val="000066"/>
                </a:solidFill>
                <a:latin typeface="Arial" pitchFamily="34" charset="0"/>
              </a:rPr>
              <a:t> Примером рационального природопользования является: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осушение болот;</a:t>
            </a:r>
          </a:p>
          <a:p>
            <a:pPr marL="800100" lvl="1" indent="-342900"/>
            <a:r>
              <a:rPr lang="ru-RU" sz="2400" b="1">
                <a:solidFill>
                  <a:srgbClr val="CC0000"/>
                </a:solidFill>
                <a:latin typeface="Arial" pitchFamily="34" charset="0"/>
              </a:rPr>
              <a:t>2)</a:t>
            </a:r>
            <a:r>
              <a:rPr lang="ru-RU" sz="2400" b="1">
                <a:solidFill>
                  <a:srgbClr val="003300"/>
                </a:solidFill>
                <a:latin typeface="Arial" pitchFamily="34" charset="0"/>
              </a:rPr>
              <a:t> создание лесных полезащитных полос в степной зоне;</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добыча полезных ископаемых открытым способом;</a:t>
            </a:r>
          </a:p>
          <a:p>
            <a:pPr marL="800100" lvl="1" indent="-342900"/>
            <a:r>
              <a:rPr lang="ru-RU" sz="2400" b="1">
                <a:solidFill>
                  <a:srgbClr val="CC0000"/>
                </a:solidFill>
                <a:latin typeface="Arial" pitchFamily="34" charset="0"/>
              </a:rPr>
              <a:t>4) </a:t>
            </a:r>
            <a:r>
              <a:rPr lang="ru-RU" sz="2400" b="1">
                <a:solidFill>
                  <a:srgbClr val="003300"/>
                </a:solidFill>
                <a:latin typeface="Arial" pitchFamily="34" charset="0"/>
              </a:rPr>
              <a:t>перевыпас скота.</a:t>
            </a:r>
          </a:p>
          <a:p>
            <a:pPr marL="342900" indent="-342900"/>
            <a:endParaRPr lang="ru-RU" sz="800">
              <a:solidFill>
                <a:srgbClr val="003300"/>
              </a:solidFill>
              <a:latin typeface="Arial" pitchFamily="34" charset="0"/>
            </a:endParaRPr>
          </a:p>
        </p:txBody>
      </p:sp>
      <p:sp>
        <p:nvSpPr>
          <p:cNvPr id="98307" name="Rectangle 3"/>
          <p:cNvSpPr>
            <a:spLocks noChangeArrowheads="1"/>
          </p:cNvSpPr>
          <p:nvPr/>
        </p:nvSpPr>
        <p:spPr bwMode="auto">
          <a:xfrm>
            <a:off x="8243888" y="11255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98308" name="Rectangle 4"/>
          <p:cNvSpPr>
            <a:spLocks noChangeArrowheads="1"/>
          </p:cNvSpPr>
          <p:nvPr/>
        </p:nvSpPr>
        <p:spPr bwMode="auto">
          <a:xfrm>
            <a:off x="8101013" y="508476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98307">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98308">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179388" y="620713"/>
            <a:ext cx="8713787" cy="544830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5.13</a:t>
            </a:r>
            <a:r>
              <a:rPr lang="ru-RU" sz="2400" b="1">
                <a:solidFill>
                  <a:srgbClr val="000066"/>
                </a:solidFill>
                <a:latin typeface="Arial" pitchFamily="34" charset="0"/>
              </a:rPr>
              <a:t> Примером нерационального природопользования является: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проведение снегозадержания в зимнее время;</a:t>
            </a:r>
          </a:p>
          <a:p>
            <a:pPr marL="800100" lvl="1" indent="-342900"/>
            <a:r>
              <a:rPr lang="ru-RU" sz="2400" b="1">
                <a:solidFill>
                  <a:srgbClr val="CC0000"/>
                </a:solidFill>
                <a:latin typeface="Arial" pitchFamily="34" charset="0"/>
              </a:rPr>
              <a:t>2)</a:t>
            </a:r>
            <a:r>
              <a:rPr lang="ru-RU" sz="2400" b="1">
                <a:solidFill>
                  <a:srgbClr val="003300"/>
                </a:solidFill>
                <a:latin typeface="Arial" pitchFamily="34" charset="0"/>
              </a:rPr>
              <a:t> использование природного газа вместо угля на ТЭС;</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осушение болот в верховьях малых рек;</a:t>
            </a:r>
          </a:p>
          <a:p>
            <a:pPr marL="800100" lvl="1" indent="-342900"/>
            <a:r>
              <a:rPr lang="ru-RU" sz="2400" b="1">
                <a:solidFill>
                  <a:srgbClr val="CC0000"/>
                </a:solidFill>
                <a:latin typeface="Arial" pitchFamily="34" charset="0"/>
              </a:rPr>
              <a:t>4)</a:t>
            </a:r>
            <a:r>
              <a:rPr lang="ru-RU" sz="2400" b="1">
                <a:solidFill>
                  <a:srgbClr val="003300"/>
                </a:solidFill>
                <a:latin typeface="Arial" pitchFamily="34" charset="0"/>
              </a:rPr>
              <a:t> создание системы оборотного водоснабжения на промышленных предприятиях.</a:t>
            </a:r>
          </a:p>
          <a:p>
            <a:pPr marL="800100" lvl="1"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6.13</a:t>
            </a:r>
            <a:r>
              <a:rPr lang="ru-RU" sz="2400" b="1">
                <a:solidFill>
                  <a:srgbClr val="000066"/>
                </a:solidFill>
                <a:latin typeface="Arial" pitchFamily="34" charset="0"/>
              </a:rPr>
              <a:t> Примером нерационального природопользования является: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поперечная распашка склонов;</a:t>
            </a:r>
          </a:p>
          <a:p>
            <a:pPr marL="800100" lvl="1" indent="-342900"/>
            <a:r>
              <a:rPr lang="ru-RU" sz="2400" b="1">
                <a:solidFill>
                  <a:srgbClr val="CC0000"/>
                </a:solidFill>
                <a:latin typeface="Arial" pitchFamily="34" charset="0"/>
              </a:rPr>
              <a:t>2)</a:t>
            </a:r>
            <a:r>
              <a:rPr lang="ru-RU" sz="2400" b="1">
                <a:solidFill>
                  <a:srgbClr val="003300"/>
                </a:solidFill>
                <a:latin typeface="Arial" pitchFamily="34" charset="0"/>
              </a:rPr>
              <a:t> вырубка леса;</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высаживание лесополос;</a:t>
            </a:r>
          </a:p>
          <a:p>
            <a:pPr marL="800100" lvl="1" indent="-342900"/>
            <a:r>
              <a:rPr lang="ru-RU" sz="2400" b="1">
                <a:solidFill>
                  <a:srgbClr val="CC0000"/>
                </a:solidFill>
                <a:latin typeface="Arial" pitchFamily="34" charset="0"/>
              </a:rPr>
              <a:t>4) </a:t>
            </a:r>
            <a:r>
              <a:rPr lang="ru-RU" sz="2400" b="1">
                <a:solidFill>
                  <a:srgbClr val="003300"/>
                </a:solidFill>
                <a:latin typeface="Arial" pitchFamily="34" charset="0"/>
              </a:rPr>
              <a:t>искусственное орошение.</a:t>
            </a:r>
          </a:p>
          <a:p>
            <a:pPr marL="342900" indent="-342900"/>
            <a:endParaRPr lang="ru-RU" sz="800">
              <a:solidFill>
                <a:srgbClr val="003300"/>
              </a:solidFill>
              <a:latin typeface="Arial" pitchFamily="34" charset="0"/>
            </a:endParaRPr>
          </a:p>
        </p:txBody>
      </p:sp>
      <p:sp>
        <p:nvSpPr>
          <p:cNvPr id="99331" name="Rectangle 3"/>
          <p:cNvSpPr>
            <a:spLocks noChangeArrowheads="1"/>
          </p:cNvSpPr>
          <p:nvPr/>
        </p:nvSpPr>
        <p:spPr bwMode="auto">
          <a:xfrm>
            <a:off x="8316913" y="184467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
        <p:nvSpPr>
          <p:cNvPr id="99332" name="Rectangle 4"/>
          <p:cNvSpPr>
            <a:spLocks noChangeArrowheads="1"/>
          </p:cNvSpPr>
          <p:nvPr/>
        </p:nvSpPr>
        <p:spPr bwMode="auto">
          <a:xfrm>
            <a:off x="8172450" y="51577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99331">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99332">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179388" y="620713"/>
            <a:ext cx="8713787" cy="471805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7.13</a:t>
            </a:r>
            <a:r>
              <a:rPr lang="ru-RU" sz="2400" b="1">
                <a:solidFill>
                  <a:srgbClr val="000066"/>
                </a:solidFill>
                <a:latin typeface="Arial" pitchFamily="34" charset="0"/>
              </a:rPr>
              <a:t> Уничтожение естественных пастбищ может произойти из-за:</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высаживания лесополос;</a:t>
            </a:r>
          </a:p>
          <a:p>
            <a:pPr marL="800100" lvl="1" indent="-342900"/>
            <a:r>
              <a:rPr lang="ru-RU" sz="2400" b="1">
                <a:solidFill>
                  <a:srgbClr val="CC0000"/>
                </a:solidFill>
                <a:latin typeface="Arial" pitchFamily="34" charset="0"/>
              </a:rPr>
              <a:t>2)</a:t>
            </a:r>
            <a:r>
              <a:rPr lang="ru-RU" sz="2400" b="1">
                <a:solidFill>
                  <a:srgbClr val="003300"/>
                </a:solidFill>
                <a:latin typeface="Arial" pitchFamily="34" charset="0"/>
              </a:rPr>
              <a:t> перевыпаса скота;</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осушения болот;</a:t>
            </a:r>
          </a:p>
          <a:p>
            <a:pPr marL="800100" lvl="1" indent="-342900"/>
            <a:r>
              <a:rPr lang="ru-RU" sz="2400" b="1">
                <a:solidFill>
                  <a:srgbClr val="CC0000"/>
                </a:solidFill>
                <a:latin typeface="Arial" pitchFamily="34" charset="0"/>
              </a:rPr>
              <a:t>4)</a:t>
            </a:r>
            <a:r>
              <a:rPr lang="ru-RU" sz="2400" b="1">
                <a:solidFill>
                  <a:srgbClr val="003300"/>
                </a:solidFill>
                <a:latin typeface="Arial" pitchFamily="34" charset="0"/>
              </a:rPr>
              <a:t> сплава леса по рекам.</a:t>
            </a:r>
          </a:p>
          <a:p>
            <a:pPr marL="800100" lvl="1"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8.13</a:t>
            </a:r>
            <a:r>
              <a:rPr lang="ru-RU" sz="2400" b="1">
                <a:solidFill>
                  <a:srgbClr val="000066"/>
                </a:solidFill>
                <a:latin typeface="Arial" pitchFamily="34" charset="0"/>
              </a:rPr>
              <a:t> Примером нерационального природопользования является: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строительство очистных фильтров на заводах;</a:t>
            </a:r>
          </a:p>
          <a:p>
            <a:pPr marL="800100" lvl="1" indent="-342900"/>
            <a:r>
              <a:rPr lang="ru-RU" sz="2400" b="1">
                <a:solidFill>
                  <a:srgbClr val="CC0000"/>
                </a:solidFill>
                <a:latin typeface="Arial" pitchFamily="34" charset="0"/>
              </a:rPr>
              <a:t>2)</a:t>
            </a:r>
            <a:r>
              <a:rPr lang="ru-RU" sz="2400" b="1">
                <a:solidFill>
                  <a:srgbClr val="003300"/>
                </a:solidFill>
                <a:latin typeface="Arial" pitchFamily="34" charset="0"/>
              </a:rPr>
              <a:t> обогащение руды;</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сброс сточных вод в крупные водоемы;</a:t>
            </a:r>
          </a:p>
          <a:p>
            <a:pPr marL="800100" lvl="1" indent="-342900"/>
            <a:r>
              <a:rPr lang="ru-RU" sz="2400" b="1">
                <a:solidFill>
                  <a:srgbClr val="CC0000"/>
                </a:solidFill>
                <a:latin typeface="Arial" pitchFamily="34" charset="0"/>
              </a:rPr>
              <a:t>4) </a:t>
            </a:r>
            <a:r>
              <a:rPr lang="ru-RU" sz="2400" b="1">
                <a:solidFill>
                  <a:srgbClr val="003300"/>
                </a:solidFill>
                <a:latin typeface="Arial" pitchFamily="34" charset="0"/>
              </a:rPr>
              <a:t>высадка лесополос в степи.</a:t>
            </a:r>
          </a:p>
          <a:p>
            <a:pPr marL="342900" indent="-342900"/>
            <a:endParaRPr lang="ru-RU" sz="800">
              <a:solidFill>
                <a:srgbClr val="003300"/>
              </a:solidFill>
              <a:latin typeface="Arial" pitchFamily="34" charset="0"/>
            </a:endParaRPr>
          </a:p>
        </p:txBody>
      </p:sp>
      <p:sp>
        <p:nvSpPr>
          <p:cNvPr id="101379" name="Rectangle 3"/>
          <p:cNvSpPr>
            <a:spLocks noChangeArrowheads="1"/>
          </p:cNvSpPr>
          <p:nvPr/>
        </p:nvSpPr>
        <p:spPr bwMode="auto">
          <a:xfrm>
            <a:off x="7092950" y="13414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
        <p:nvSpPr>
          <p:cNvPr id="101380" name="Rectangle 4"/>
          <p:cNvSpPr>
            <a:spLocks noChangeArrowheads="1"/>
          </p:cNvSpPr>
          <p:nvPr/>
        </p:nvSpPr>
        <p:spPr bwMode="auto">
          <a:xfrm>
            <a:off x="8172450" y="51577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01379">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0138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179388" y="620713"/>
            <a:ext cx="8713787" cy="471805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9.13</a:t>
            </a:r>
            <a:r>
              <a:rPr lang="ru-RU" sz="2400" b="1">
                <a:solidFill>
                  <a:srgbClr val="000066"/>
                </a:solidFill>
                <a:latin typeface="Arial" pitchFamily="34" charset="0"/>
              </a:rPr>
              <a:t> Примером рационального природопользования в зоне смешанных и таежных лесов является: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посадка лесополос;</a:t>
            </a:r>
          </a:p>
          <a:p>
            <a:pPr marL="800100" lvl="1" indent="-342900"/>
            <a:r>
              <a:rPr lang="ru-RU" sz="2400" b="1">
                <a:solidFill>
                  <a:srgbClr val="CC0000"/>
                </a:solidFill>
                <a:latin typeface="Arial" pitchFamily="34" charset="0"/>
              </a:rPr>
              <a:t>2)</a:t>
            </a:r>
            <a:r>
              <a:rPr lang="ru-RU" sz="2400" b="1">
                <a:solidFill>
                  <a:srgbClr val="003300"/>
                </a:solidFill>
                <a:latin typeface="Arial" pitchFamily="34" charset="0"/>
              </a:rPr>
              <a:t> сплав леса по рекам;</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осушение болот;</a:t>
            </a:r>
          </a:p>
          <a:p>
            <a:pPr marL="800100" lvl="1" indent="-342900"/>
            <a:r>
              <a:rPr lang="ru-RU" sz="2400" b="1">
                <a:solidFill>
                  <a:srgbClr val="CC0000"/>
                </a:solidFill>
                <a:latin typeface="Arial" pitchFamily="34" charset="0"/>
              </a:rPr>
              <a:t>4)</a:t>
            </a:r>
            <a:r>
              <a:rPr lang="ru-RU" sz="2400" b="1">
                <a:solidFill>
                  <a:srgbClr val="003300"/>
                </a:solidFill>
                <a:latin typeface="Arial" pitchFamily="34" charset="0"/>
              </a:rPr>
              <a:t> работа по снегозадержанию весной.</a:t>
            </a:r>
          </a:p>
          <a:p>
            <a:pPr marL="800100" lvl="1" indent="-342900"/>
            <a:endParaRPr lang="ru-RU" sz="800">
              <a:solidFill>
                <a:srgbClr val="003300"/>
              </a:solidFill>
              <a:latin typeface="Arial" pitchFamily="34" charset="0"/>
            </a:endParaRPr>
          </a:p>
          <a:p>
            <a:pPr marL="342900" indent="-342900"/>
            <a:r>
              <a:rPr lang="ru-RU" sz="2400" b="1">
                <a:solidFill>
                  <a:srgbClr val="FF0000"/>
                </a:solidFill>
                <a:latin typeface="Arial" pitchFamily="34" charset="0"/>
              </a:rPr>
              <a:t>10.13</a:t>
            </a:r>
            <a:r>
              <a:rPr lang="ru-RU" sz="2400" b="1">
                <a:solidFill>
                  <a:srgbClr val="000066"/>
                </a:solidFill>
                <a:latin typeface="Arial" pitchFamily="34" charset="0"/>
              </a:rPr>
              <a:t> Примером нерационального природопользования является: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выплавка металла из металлолома;</a:t>
            </a:r>
          </a:p>
          <a:p>
            <a:pPr marL="800100" lvl="1" indent="-342900"/>
            <a:r>
              <a:rPr lang="ru-RU" sz="2400" b="1">
                <a:solidFill>
                  <a:srgbClr val="CC0000"/>
                </a:solidFill>
                <a:latin typeface="Arial" pitchFamily="34" charset="0"/>
              </a:rPr>
              <a:t>2)</a:t>
            </a:r>
            <a:r>
              <a:rPr lang="ru-RU" sz="2400" b="1">
                <a:solidFill>
                  <a:srgbClr val="003300"/>
                </a:solidFill>
                <a:latin typeface="Arial" pitchFamily="34" charset="0"/>
              </a:rPr>
              <a:t> вырубка леса;</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рекультивация земель в районах добычи угля;</a:t>
            </a:r>
          </a:p>
          <a:p>
            <a:pPr marL="800100" lvl="1" indent="-342900"/>
            <a:r>
              <a:rPr lang="ru-RU" sz="2400" b="1">
                <a:solidFill>
                  <a:srgbClr val="CC0000"/>
                </a:solidFill>
                <a:latin typeface="Arial" pitchFamily="34" charset="0"/>
              </a:rPr>
              <a:t>4) </a:t>
            </a:r>
            <a:r>
              <a:rPr lang="ru-RU" sz="2400" b="1">
                <a:solidFill>
                  <a:srgbClr val="003300"/>
                </a:solidFill>
                <a:latin typeface="Arial" pitchFamily="34" charset="0"/>
              </a:rPr>
              <a:t>использование вторичного сырья.</a:t>
            </a:r>
          </a:p>
          <a:p>
            <a:pPr marL="342900" indent="-342900"/>
            <a:endParaRPr lang="ru-RU" sz="800">
              <a:solidFill>
                <a:srgbClr val="003300"/>
              </a:solidFill>
              <a:latin typeface="Arial" pitchFamily="34" charset="0"/>
            </a:endParaRPr>
          </a:p>
        </p:txBody>
      </p:sp>
      <p:sp>
        <p:nvSpPr>
          <p:cNvPr id="102403" name="Rectangle 3"/>
          <p:cNvSpPr>
            <a:spLocks noChangeArrowheads="1"/>
          </p:cNvSpPr>
          <p:nvPr/>
        </p:nvSpPr>
        <p:spPr bwMode="auto">
          <a:xfrm>
            <a:off x="8316913" y="184467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
        <p:nvSpPr>
          <p:cNvPr id="102404" name="Rectangle 4"/>
          <p:cNvSpPr>
            <a:spLocks noChangeArrowheads="1"/>
          </p:cNvSpPr>
          <p:nvPr/>
        </p:nvSpPr>
        <p:spPr bwMode="auto">
          <a:xfrm>
            <a:off x="8172450" y="51577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0240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02404">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250825" y="260350"/>
            <a:ext cx="8713788" cy="6367463"/>
          </a:xfrm>
          <a:prstGeom prst="rect">
            <a:avLst/>
          </a:prstGeom>
          <a:noFill/>
          <a:ln w="9525">
            <a:noFill/>
            <a:miter lim="800000"/>
            <a:headEnd/>
            <a:tailEnd/>
          </a:ln>
          <a:effectLst/>
        </p:spPr>
        <p:txBody>
          <a:bodyPr>
            <a:spAutoFit/>
          </a:bodyPr>
          <a:lstStyle/>
          <a:p>
            <a:pPr marL="342900" indent="-342900"/>
            <a:r>
              <a:rPr lang="ru-RU" sz="2000" b="1">
                <a:solidFill>
                  <a:srgbClr val="000066"/>
                </a:solidFill>
                <a:latin typeface="Arial" pitchFamily="34" charset="0"/>
              </a:rPr>
              <a:t>Мощное землетрясение произошло в Молуккском море. Серия тектонических толчков силой до 5,8 балла по шкале Рихтера в течение трех минут сотрясала город Манадо (1</a:t>
            </a:r>
            <a:r>
              <a:rPr lang="en-US" sz="2000" b="1">
                <a:solidFill>
                  <a:srgbClr val="000066"/>
                </a:solidFill>
                <a:latin typeface="Arial" pitchFamily="34" charset="0"/>
                <a:cs typeface="Arial" pitchFamily="34" charset="0"/>
              </a:rPr>
              <a:t>°</a:t>
            </a:r>
            <a:r>
              <a:rPr lang="ru-RU" sz="2000" b="1">
                <a:solidFill>
                  <a:srgbClr val="000066"/>
                </a:solidFill>
                <a:latin typeface="Arial" pitchFamily="34" charset="0"/>
              </a:rPr>
              <a:t>ю.ш. и 122</a:t>
            </a:r>
            <a:r>
              <a:rPr lang="en-US" sz="2000" b="1">
                <a:solidFill>
                  <a:srgbClr val="000066"/>
                </a:solidFill>
                <a:latin typeface="Arial" pitchFamily="34" charset="0"/>
                <a:cs typeface="Arial" pitchFamily="34" charset="0"/>
              </a:rPr>
              <a:t>°</a:t>
            </a:r>
            <a:r>
              <a:rPr lang="ru-RU" sz="2000" b="1">
                <a:solidFill>
                  <a:srgbClr val="000066"/>
                </a:solidFill>
                <a:latin typeface="Arial" pitchFamily="34" charset="0"/>
              </a:rPr>
              <a:t>в.д.). Очаг подземной стихии был зафиксирован в 104 км к востоку от неё и залегал на глубине 50 км от уровня моря. Это уже седьмое за этот год землетрясение в этом отдаленном районе Индонезии.</a:t>
            </a:r>
          </a:p>
          <a:p>
            <a:pPr marL="800100" lvl="1" indent="-342900"/>
            <a:endParaRPr lang="ru-RU" sz="800">
              <a:solidFill>
                <a:srgbClr val="000066"/>
              </a:solidFill>
              <a:latin typeface="Arial" pitchFamily="34" charset="0"/>
            </a:endParaRPr>
          </a:p>
          <a:p>
            <a:pPr marL="342900" indent="-342900"/>
            <a:r>
              <a:rPr lang="ru-RU" sz="2400" b="1">
                <a:solidFill>
                  <a:srgbClr val="FF0000"/>
                </a:solidFill>
                <a:latin typeface="Arial" pitchFamily="34" charset="0"/>
              </a:rPr>
              <a:t>1.14</a:t>
            </a:r>
            <a:r>
              <a:rPr lang="ru-RU" sz="2400" b="1">
                <a:solidFill>
                  <a:srgbClr val="000066"/>
                </a:solidFill>
                <a:latin typeface="Arial" pitchFamily="34" charset="0"/>
              </a:rPr>
              <a:t> Какую из перечисленных карт необходимо выбрать для того, чтобы подробнее изучить описанное в тексте побережье?</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Евразии;         </a:t>
            </a:r>
            <a:r>
              <a:rPr lang="ru-RU" sz="2400" b="1">
                <a:solidFill>
                  <a:srgbClr val="CC0000"/>
                </a:solidFill>
                <a:latin typeface="Arial" pitchFamily="34" charset="0"/>
              </a:rPr>
              <a:t>2)</a:t>
            </a:r>
            <a:r>
              <a:rPr lang="ru-RU" sz="2400" b="1">
                <a:solidFill>
                  <a:srgbClr val="003300"/>
                </a:solidFill>
                <a:latin typeface="Arial" pitchFamily="34" charset="0"/>
              </a:rPr>
              <a:t> Южной Америки;</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Африки;          </a:t>
            </a:r>
            <a:r>
              <a:rPr lang="ru-RU" sz="2400" b="1">
                <a:solidFill>
                  <a:srgbClr val="CC0000"/>
                </a:solidFill>
                <a:latin typeface="Arial" pitchFamily="34" charset="0"/>
              </a:rPr>
              <a:t>4) </a:t>
            </a:r>
            <a:r>
              <a:rPr lang="ru-RU" sz="2400" b="1">
                <a:solidFill>
                  <a:srgbClr val="003300"/>
                </a:solidFill>
                <a:latin typeface="Arial" pitchFamily="34" charset="0"/>
              </a:rPr>
              <a:t>Северной Америки.</a:t>
            </a:r>
          </a:p>
          <a:p>
            <a:pPr marL="800100" lvl="1" indent="-342900"/>
            <a:endParaRPr lang="ru-RU" sz="1600" b="1">
              <a:solidFill>
                <a:srgbClr val="003300"/>
              </a:solidFill>
              <a:latin typeface="Arial" pitchFamily="34" charset="0"/>
            </a:endParaRPr>
          </a:p>
          <a:p>
            <a:pPr marL="342900" indent="-342900"/>
            <a:r>
              <a:rPr lang="ru-RU" sz="2400" b="1">
                <a:solidFill>
                  <a:srgbClr val="FF0000"/>
                </a:solidFill>
                <a:latin typeface="Arial" pitchFamily="34" charset="0"/>
              </a:rPr>
              <a:t>1.15.</a:t>
            </a:r>
            <a:r>
              <a:rPr lang="ru-RU" sz="2400" b="1">
                <a:solidFill>
                  <a:srgbClr val="003300"/>
                </a:solidFill>
                <a:latin typeface="Arial" pitchFamily="34" charset="0"/>
              </a:rPr>
              <a:t> Почему в этом районе часто происходят землетрясения?</a:t>
            </a:r>
          </a:p>
          <a:p>
            <a:pPr marL="342900" indent="-342900"/>
            <a:endParaRPr lang="ru-RU" sz="2400" b="1">
              <a:solidFill>
                <a:srgbClr val="003300"/>
              </a:solidFill>
              <a:latin typeface="Arial" pitchFamily="34" charset="0"/>
            </a:endParaRPr>
          </a:p>
          <a:p>
            <a:pPr marL="342900" indent="-342900"/>
            <a:r>
              <a:rPr lang="ru-RU" sz="2800" b="1">
                <a:solidFill>
                  <a:schemeClr val="bg1"/>
                </a:solidFill>
                <a:latin typeface="Arial" pitchFamily="34" charset="0"/>
              </a:rPr>
              <a:t>Тут проходит граница между литосферными плитами.</a:t>
            </a:r>
            <a:endParaRPr lang="ru-RU" sz="2800">
              <a:solidFill>
                <a:schemeClr val="bg1"/>
              </a:solidFill>
              <a:latin typeface="Arial" pitchFamily="34" charset="0"/>
            </a:endParaRPr>
          </a:p>
        </p:txBody>
      </p:sp>
      <p:sp>
        <p:nvSpPr>
          <p:cNvPr id="100357" name="Rectangle 5"/>
          <p:cNvSpPr>
            <a:spLocks noChangeArrowheads="1"/>
          </p:cNvSpPr>
          <p:nvPr/>
        </p:nvSpPr>
        <p:spPr bwMode="auto">
          <a:xfrm>
            <a:off x="7812088" y="32845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00357">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00356">
                                            <p:txEl>
                                              <p:pRg st="8" end="8"/>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250825" y="187325"/>
            <a:ext cx="8713788" cy="6670675"/>
          </a:xfrm>
          <a:prstGeom prst="rect">
            <a:avLst/>
          </a:prstGeom>
          <a:noFill/>
          <a:ln w="9525">
            <a:noFill/>
            <a:miter lim="800000"/>
            <a:headEnd/>
            <a:tailEnd/>
          </a:ln>
          <a:effectLst/>
        </p:spPr>
        <p:txBody>
          <a:bodyPr>
            <a:spAutoFit/>
          </a:bodyPr>
          <a:lstStyle/>
          <a:p>
            <a:pPr marL="342900" indent="-342900"/>
            <a:r>
              <a:rPr lang="ru-RU" sz="2000" b="1">
                <a:solidFill>
                  <a:srgbClr val="000066"/>
                </a:solidFill>
                <a:latin typeface="Arial" pitchFamily="34" charset="0"/>
              </a:rPr>
              <a:t>Сезон дождей в Китае начался в этом году раньше, чем обычно. Ливни обрушились на большую часть территории страны. В результате восточные районы буквально погрузились в грязевые потоки. Китайские информационные агентства сообщают, что наиболее сильно пострадала провинция Хубэй. В одном из городов (31</a:t>
            </a:r>
            <a:r>
              <a:rPr lang="en-US" sz="2000" b="1">
                <a:solidFill>
                  <a:srgbClr val="000066"/>
                </a:solidFill>
                <a:latin typeface="Arial" pitchFamily="34" charset="0"/>
                <a:cs typeface="Arial" pitchFamily="34" charset="0"/>
              </a:rPr>
              <a:t>°</a:t>
            </a:r>
            <a:r>
              <a:rPr lang="ru-RU" sz="2000" b="1">
                <a:solidFill>
                  <a:srgbClr val="000066"/>
                </a:solidFill>
                <a:latin typeface="Arial" pitchFamily="34" charset="0"/>
              </a:rPr>
              <a:t>с.ш. 117</a:t>
            </a:r>
            <a:r>
              <a:rPr lang="en-US" sz="2000" b="1">
                <a:solidFill>
                  <a:srgbClr val="000066"/>
                </a:solidFill>
                <a:latin typeface="Arial" pitchFamily="34" charset="0"/>
                <a:cs typeface="Arial" pitchFamily="34" charset="0"/>
              </a:rPr>
              <a:t>°</a:t>
            </a:r>
            <a:r>
              <a:rPr lang="ru-RU" sz="2000" b="1">
                <a:solidFill>
                  <a:srgbClr val="000066"/>
                </a:solidFill>
                <a:latin typeface="Arial" pitchFamily="34" charset="0"/>
              </a:rPr>
              <a:t>в.д.) население было вынуждено в спешном порядке сооружать плоты, поскольку вода уже подбиралась к верхним этажам городских строений.</a:t>
            </a:r>
          </a:p>
          <a:p>
            <a:pPr marL="800100" lvl="1" indent="-342900"/>
            <a:endParaRPr lang="ru-RU" sz="800">
              <a:solidFill>
                <a:srgbClr val="000066"/>
              </a:solidFill>
              <a:latin typeface="Arial" pitchFamily="34" charset="0"/>
            </a:endParaRPr>
          </a:p>
          <a:p>
            <a:pPr marL="342900" indent="-342900"/>
            <a:r>
              <a:rPr lang="ru-RU" sz="2400" b="1">
                <a:solidFill>
                  <a:srgbClr val="FF0000"/>
                </a:solidFill>
                <a:latin typeface="Arial" pitchFamily="34" charset="0"/>
              </a:rPr>
              <a:t>2.14</a:t>
            </a:r>
            <a:r>
              <a:rPr lang="ru-RU" sz="2400" b="1">
                <a:solidFill>
                  <a:srgbClr val="000066"/>
                </a:solidFill>
                <a:latin typeface="Arial" pitchFamily="34" charset="0"/>
              </a:rPr>
              <a:t> Какую карту Евразии необходимо выбрать для того, чтобы изучить направление ветров в июле?</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физическую;          </a:t>
            </a:r>
            <a:r>
              <a:rPr lang="ru-RU" sz="2400" b="1">
                <a:solidFill>
                  <a:srgbClr val="CC0000"/>
                </a:solidFill>
                <a:latin typeface="Arial" pitchFamily="34" charset="0"/>
              </a:rPr>
              <a:t>2)</a:t>
            </a:r>
            <a:r>
              <a:rPr lang="ru-RU" sz="2400" b="1">
                <a:solidFill>
                  <a:srgbClr val="003300"/>
                </a:solidFill>
                <a:latin typeface="Arial" pitchFamily="34" charset="0"/>
              </a:rPr>
              <a:t> политическую;</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климатическую;    </a:t>
            </a:r>
            <a:r>
              <a:rPr lang="ru-RU" sz="2400" b="1">
                <a:solidFill>
                  <a:srgbClr val="CC0000"/>
                </a:solidFill>
                <a:latin typeface="Arial" pitchFamily="34" charset="0"/>
              </a:rPr>
              <a:t>4) </a:t>
            </a:r>
            <a:r>
              <a:rPr lang="ru-RU" sz="2400" b="1">
                <a:solidFill>
                  <a:srgbClr val="003300"/>
                </a:solidFill>
                <a:latin typeface="Arial" pitchFamily="34" charset="0"/>
              </a:rPr>
              <a:t>природных зон.</a:t>
            </a:r>
          </a:p>
          <a:p>
            <a:pPr marL="800100" lvl="1" indent="-342900"/>
            <a:endParaRPr lang="ru-RU" sz="1600" b="1">
              <a:solidFill>
                <a:srgbClr val="003300"/>
              </a:solidFill>
              <a:latin typeface="Arial" pitchFamily="34" charset="0"/>
            </a:endParaRPr>
          </a:p>
          <a:p>
            <a:pPr marL="342900" indent="-342900"/>
            <a:r>
              <a:rPr lang="ru-RU" sz="2400" b="1">
                <a:solidFill>
                  <a:srgbClr val="FF0000"/>
                </a:solidFill>
                <a:latin typeface="Arial" pitchFamily="34" charset="0"/>
              </a:rPr>
              <a:t>2.15.</a:t>
            </a:r>
            <a:r>
              <a:rPr lang="ru-RU" sz="2400" b="1">
                <a:solidFill>
                  <a:srgbClr val="003300"/>
                </a:solidFill>
                <a:latin typeface="Arial" pitchFamily="34" charset="0"/>
              </a:rPr>
              <a:t> В какое время года и почему дуют ветры с океана, приносящие осадки в Китае?</a:t>
            </a:r>
          </a:p>
          <a:p>
            <a:pPr marL="342900" indent="-342900"/>
            <a:endParaRPr lang="ru-RU" sz="800">
              <a:solidFill>
                <a:srgbClr val="003300"/>
              </a:solidFill>
              <a:latin typeface="Arial" pitchFamily="34" charset="0"/>
            </a:endParaRPr>
          </a:p>
          <a:p>
            <a:pPr marL="342900" indent="-342900"/>
            <a:r>
              <a:rPr lang="ru-RU" sz="2400" b="1">
                <a:solidFill>
                  <a:schemeClr val="bg1"/>
                </a:solidFill>
                <a:latin typeface="Arial" pitchFamily="34" charset="0"/>
              </a:rPr>
              <a:t>Китай находится в области муссонного климата. Летом суша нагревается сильней, чем океан. Летом ветры дуют с океана на сушу, так как летом атмосферное давление над сушей ниже, чем над океаном. </a:t>
            </a:r>
          </a:p>
        </p:txBody>
      </p:sp>
      <p:sp>
        <p:nvSpPr>
          <p:cNvPr id="109571" name="Rectangle 3"/>
          <p:cNvSpPr>
            <a:spLocks noChangeArrowheads="1"/>
          </p:cNvSpPr>
          <p:nvPr/>
        </p:nvSpPr>
        <p:spPr bwMode="auto">
          <a:xfrm>
            <a:off x="7812088" y="35004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09571">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09570">
                                            <p:txEl>
                                              <p:pRg st="8" end="8"/>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50825" y="260350"/>
            <a:ext cx="8713788" cy="6367463"/>
          </a:xfrm>
          <a:prstGeom prst="rect">
            <a:avLst/>
          </a:prstGeom>
          <a:noFill/>
          <a:ln w="9525">
            <a:noFill/>
            <a:miter lim="800000"/>
            <a:headEnd/>
            <a:tailEnd/>
          </a:ln>
          <a:effectLst/>
        </p:spPr>
        <p:txBody>
          <a:bodyPr>
            <a:spAutoFit/>
          </a:bodyPr>
          <a:lstStyle/>
          <a:p>
            <a:pPr marL="342900" indent="-342900"/>
            <a:r>
              <a:rPr lang="ru-RU" sz="2000" b="1">
                <a:solidFill>
                  <a:srgbClr val="000066"/>
                </a:solidFill>
                <a:latin typeface="Arial" pitchFamily="34" charset="0"/>
              </a:rPr>
              <a:t>Город Амеро был расположен у подножья высокой конусообразной горы (5</a:t>
            </a:r>
            <a:r>
              <a:rPr lang="en-US" sz="2000" b="1">
                <a:solidFill>
                  <a:srgbClr val="000066"/>
                </a:solidFill>
                <a:latin typeface="Arial" pitchFamily="34" charset="0"/>
                <a:cs typeface="Arial" pitchFamily="34" charset="0"/>
              </a:rPr>
              <a:t>°</a:t>
            </a:r>
            <a:r>
              <a:rPr lang="ru-RU" sz="2000" b="1">
                <a:solidFill>
                  <a:srgbClr val="000066"/>
                </a:solidFill>
                <a:latin typeface="Arial" pitchFamily="34" charset="0"/>
              </a:rPr>
              <a:t>с.ш. и 76</a:t>
            </a:r>
            <a:r>
              <a:rPr lang="en-US" sz="2000" b="1">
                <a:solidFill>
                  <a:srgbClr val="000066"/>
                </a:solidFill>
                <a:latin typeface="Arial" pitchFamily="34" charset="0"/>
                <a:cs typeface="Arial" pitchFamily="34" charset="0"/>
              </a:rPr>
              <a:t>°</a:t>
            </a:r>
            <a:r>
              <a:rPr lang="ru-RU" sz="2000" b="1">
                <a:solidFill>
                  <a:srgbClr val="000066"/>
                </a:solidFill>
                <a:latin typeface="Arial" pitchFamily="34" charset="0"/>
              </a:rPr>
              <a:t>з.д.) в Андах. В 1985 г. из углубления в центре горы стали вырываться раскаленные газы и лавы. Они растопили снег и лед на вершине. Возникший в результате поток, состоящий из воды, грязи, камней и вулканического пепла полностью разрушил город и несколько других населенных пунктов.</a:t>
            </a:r>
          </a:p>
          <a:p>
            <a:pPr marL="800100" lvl="1" indent="-342900"/>
            <a:endParaRPr lang="ru-RU" sz="800">
              <a:solidFill>
                <a:srgbClr val="000066"/>
              </a:solidFill>
              <a:latin typeface="Arial" pitchFamily="34" charset="0"/>
            </a:endParaRPr>
          </a:p>
          <a:p>
            <a:pPr marL="342900" indent="-342900"/>
            <a:r>
              <a:rPr lang="ru-RU" sz="2400" b="1">
                <a:solidFill>
                  <a:srgbClr val="FF0000"/>
                </a:solidFill>
                <a:latin typeface="Arial" pitchFamily="34" charset="0"/>
              </a:rPr>
              <a:t>3.14</a:t>
            </a:r>
            <a:r>
              <a:rPr lang="ru-RU" sz="2400" b="1">
                <a:solidFill>
                  <a:srgbClr val="000066"/>
                </a:solidFill>
                <a:latin typeface="Arial" pitchFamily="34" charset="0"/>
              </a:rPr>
              <a:t> Какую из перечисленных карт необходимо выбрать для того, чтобы подробнее изучить описанную в тексте территорию?</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Северной Америки;         </a:t>
            </a:r>
            <a:r>
              <a:rPr lang="ru-RU" sz="2400" b="1">
                <a:solidFill>
                  <a:srgbClr val="CC0000"/>
                </a:solidFill>
                <a:latin typeface="Arial" pitchFamily="34" charset="0"/>
              </a:rPr>
              <a:t>2)</a:t>
            </a:r>
            <a:r>
              <a:rPr lang="ru-RU" sz="2400" b="1">
                <a:solidFill>
                  <a:srgbClr val="003300"/>
                </a:solidFill>
                <a:latin typeface="Arial" pitchFamily="34" charset="0"/>
              </a:rPr>
              <a:t> Южной Америки;</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Австралии;                        </a:t>
            </a:r>
            <a:r>
              <a:rPr lang="ru-RU" sz="2400" b="1">
                <a:solidFill>
                  <a:srgbClr val="CC0000"/>
                </a:solidFill>
                <a:latin typeface="Arial" pitchFamily="34" charset="0"/>
              </a:rPr>
              <a:t>4) </a:t>
            </a:r>
            <a:r>
              <a:rPr lang="ru-RU" sz="2400" b="1">
                <a:solidFill>
                  <a:srgbClr val="003300"/>
                </a:solidFill>
                <a:latin typeface="Arial" pitchFamily="34" charset="0"/>
              </a:rPr>
              <a:t>Африки.</a:t>
            </a:r>
          </a:p>
          <a:p>
            <a:pPr marL="800100" lvl="1" indent="-342900"/>
            <a:endParaRPr lang="ru-RU" sz="1600" b="1">
              <a:solidFill>
                <a:srgbClr val="003300"/>
              </a:solidFill>
              <a:latin typeface="Arial" pitchFamily="34" charset="0"/>
            </a:endParaRPr>
          </a:p>
          <a:p>
            <a:pPr marL="342900" indent="-342900"/>
            <a:r>
              <a:rPr lang="ru-RU" sz="2400" b="1">
                <a:solidFill>
                  <a:srgbClr val="FF0000"/>
                </a:solidFill>
                <a:latin typeface="Arial" pitchFamily="34" charset="0"/>
              </a:rPr>
              <a:t>3.15.</a:t>
            </a:r>
            <a:r>
              <a:rPr lang="ru-RU" sz="2400" b="1">
                <a:solidFill>
                  <a:srgbClr val="003300"/>
                </a:solidFill>
                <a:latin typeface="Arial" pitchFamily="34" charset="0"/>
              </a:rPr>
              <a:t> Почему в Андах много гор, для которых характерно излияние лавы на земную поверхность?</a:t>
            </a:r>
          </a:p>
          <a:p>
            <a:pPr marL="342900" indent="-342900"/>
            <a:endParaRPr lang="ru-RU" sz="2400" b="1">
              <a:solidFill>
                <a:srgbClr val="003300"/>
              </a:solidFill>
              <a:latin typeface="Arial" pitchFamily="34" charset="0"/>
            </a:endParaRPr>
          </a:p>
          <a:p>
            <a:pPr marL="342900" indent="-342900"/>
            <a:r>
              <a:rPr lang="ru-RU" sz="2800" b="1">
                <a:solidFill>
                  <a:schemeClr val="bg1"/>
                </a:solidFill>
                <a:latin typeface="Arial" pitchFamily="34" charset="0"/>
              </a:rPr>
              <a:t>Тут проходит граница между литосферными плитами.</a:t>
            </a:r>
          </a:p>
        </p:txBody>
      </p:sp>
      <p:sp>
        <p:nvSpPr>
          <p:cNvPr id="110595" name="Rectangle 3"/>
          <p:cNvSpPr>
            <a:spLocks noChangeArrowheads="1"/>
          </p:cNvSpPr>
          <p:nvPr/>
        </p:nvSpPr>
        <p:spPr bwMode="auto">
          <a:xfrm>
            <a:off x="8027988" y="32845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10595">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10594">
                                            <p:txEl>
                                              <p:pRg st="8" end="8"/>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250825" y="260350"/>
            <a:ext cx="8713788" cy="6184900"/>
          </a:xfrm>
          <a:prstGeom prst="rect">
            <a:avLst/>
          </a:prstGeom>
          <a:noFill/>
          <a:ln w="9525">
            <a:noFill/>
            <a:miter lim="800000"/>
            <a:headEnd/>
            <a:tailEnd/>
          </a:ln>
          <a:effectLst/>
        </p:spPr>
        <p:txBody>
          <a:bodyPr>
            <a:spAutoFit/>
          </a:bodyPr>
          <a:lstStyle/>
          <a:p>
            <a:pPr marL="342900" indent="-342900"/>
            <a:r>
              <a:rPr lang="ru-RU" b="1">
                <a:solidFill>
                  <a:srgbClr val="000066"/>
                </a:solidFill>
                <a:latin typeface="Arial" pitchFamily="34" charset="0"/>
              </a:rPr>
              <a:t>Продолжающийся несколько дней ливень в штате Калифорнии (США) привел к наводнениям и другим бедствиям. Жители города Пало Альто (38</a:t>
            </a:r>
            <a:r>
              <a:rPr lang="en-US" b="1">
                <a:solidFill>
                  <a:srgbClr val="000066"/>
                </a:solidFill>
                <a:latin typeface="Arial" pitchFamily="34" charset="0"/>
                <a:cs typeface="Arial" pitchFamily="34" charset="0"/>
              </a:rPr>
              <a:t>°</a:t>
            </a:r>
            <a:r>
              <a:rPr lang="ru-RU" b="1">
                <a:solidFill>
                  <a:srgbClr val="000066"/>
                </a:solidFill>
                <a:latin typeface="Arial" pitchFamily="34" charset="0"/>
              </a:rPr>
              <a:t>с.ш. 122</a:t>
            </a:r>
            <a:r>
              <a:rPr lang="en-US" b="1">
                <a:solidFill>
                  <a:srgbClr val="000066"/>
                </a:solidFill>
                <a:latin typeface="Arial" pitchFamily="34" charset="0"/>
                <a:cs typeface="Arial" pitchFamily="34" charset="0"/>
              </a:rPr>
              <a:t>°</a:t>
            </a:r>
            <a:r>
              <a:rPr lang="ru-RU" b="1">
                <a:solidFill>
                  <a:srgbClr val="000066"/>
                </a:solidFill>
                <a:latin typeface="Arial" pitchFamily="34" charset="0"/>
              </a:rPr>
              <a:t>з.д.) были эвакуированы, т.к. склон холма, у подножья которого расположены дома, размывается дождем. Возникла угроза сползания грунта вниз, в результате чего часть города могла оказаться засыпанной. В некоторых других округах в горной местности также прошла эвакуация жителей домов, расположенных на холмах и у их подножий.</a:t>
            </a:r>
          </a:p>
          <a:p>
            <a:pPr marL="800100" lvl="1" indent="-342900"/>
            <a:endParaRPr lang="ru-RU" sz="800">
              <a:solidFill>
                <a:srgbClr val="000066"/>
              </a:solidFill>
              <a:latin typeface="Arial" pitchFamily="34" charset="0"/>
            </a:endParaRPr>
          </a:p>
          <a:p>
            <a:pPr marL="342900" indent="-342900"/>
            <a:r>
              <a:rPr lang="ru-RU" sz="2400" b="1">
                <a:solidFill>
                  <a:srgbClr val="FF0000"/>
                </a:solidFill>
                <a:latin typeface="Arial" pitchFamily="34" charset="0"/>
              </a:rPr>
              <a:t>4.14</a:t>
            </a:r>
            <a:r>
              <a:rPr lang="ru-RU" sz="2400" b="1">
                <a:solidFill>
                  <a:srgbClr val="000066"/>
                </a:solidFill>
                <a:latin typeface="Arial" pitchFamily="34" charset="0"/>
              </a:rPr>
              <a:t> Карту какого материка необходимо выбрать для того, чтобы подробнее изучить место стихийного бедствия?</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Евразии;         </a:t>
            </a:r>
            <a:r>
              <a:rPr lang="ru-RU" sz="2400" b="1">
                <a:solidFill>
                  <a:srgbClr val="CC0000"/>
                </a:solidFill>
                <a:latin typeface="Arial" pitchFamily="34" charset="0"/>
              </a:rPr>
              <a:t>2)</a:t>
            </a:r>
            <a:r>
              <a:rPr lang="ru-RU" sz="2400" b="1">
                <a:solidFill>
                  <a:srgbClr val="003300"/>
                </a:solidFill>
                <a:latin typeface="Arial" pitchFamily="34" charset="0"/>
              </a:rPr>
              <a:t> Южной Америки;</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Африки;          </a:t>
            </a:r>
            <a:r>
              <a:rPr lang="ru-RU" sz="2400" b="1">
                <a:solidFill>
                  <a:srgbClr val="CC0000"/>
                </a:solidFill>
                <a:latin typeface="Arial" pitchFamily="34" charset="0"/>
              </a:rPr>
              <a:t>4) </a:t>
            </a:r>
            <a:r>
              <a:rPr lang="ru-RU" sz="2400" b="1">
                <a:solidFill>
                  <a:srgbClr val="003300"/>
                </a:solidFill>
                <a:latin typeface="Arial" pitchFamily="34" charset="0"/>
              </a:rPr>
              <a:t>Северной Америки.</a:t>
            </a:r>
          </a:p>
          <a:p>
            <a:pPr marL="800100" lvl="1" indent="-342900"/>
            <a:endParaRPr lang="ru-RU" sz="800" b="1">
              <a:solidFill>
                <a:srgbClr val="003300"/>
              </a:solidFill>
              <a:latin typeface="Arial" pitchFamily="34" charset="0"/>
            </a:endParaRPr>
          </a:p>
          <a:p>
            <a:pPr marL="342900" indent="-342900"/>
            <a:r>
              <a:rPr lang="ru-RU" sz="2400" b="1">
                <a:solidFill>
                  <a:srgbClr val="FF0000"/>
                </a:solidFill>
                <a:latin typeface="Arial" pitchFamily="34" charset="0"/>
              </a:rPr>
              <a:t>4.15.</a:t>
            </a:r>
            <a:r>
              <a:rPr lang="ru-RU" sz="2400" b="1">
                <a:solidFill>
                  <a:srgbClr val="003300"/>
                </a:solidFill>
                <a:latin typeface="Arial" pitchFamily="34" charset="0"/>
              </a:rPr>
              <a:t> Почему после сильных дождей произошло сползание пластов горных пород вниз по склонам холма?</a:t>
            </a:r>
          </a:p>
          <a:p>
            <a:pPr marL="342900" indent="-342900"/>
            <a:r>
              <a:rPr lang="ru-RU" sz="2400" b="1">
                <a:solidFill>
                  <a:schemeClr val="bg1"/>
                </a:solidFill>
                <a:latin typeface="Arial" pitchFamily="34" charset="0"/>
              </a:rPr>
              <a:t>Уровень грунтовых вод поднялся, пласт пополз по водоупорным породам, потому что стал тяжелее.</a:t>
            </a:r>
            <a:endParaRPr lang="ru-RU" sz="2400">
              <a:solidFill>
                <a:schemeClr val="bg1"/>
              </a:solidFill>
              <a:latin typeface="Arial" pitchFamily="34" charset="0"/>
            </a:endParaRPr>
          </a:p>
        </p:txBody>
      </p:sp>
      <p:sp>
        <p:nvSpPr>
          <p:cNvPr id="111619" name="Rectangle 3"/>
          <p:cNvSpPr>
            <a:spLocks noChangeArrowheads="1"/>
          </p:cNvSpPr>
          <p:nvPr/>
        </p:nvSpPr>
        <p:spPr bwMode="auto">
          <a:xfrm>
            <a:off x="7740650" y="34290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11619">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11618">
                                            <p:txEl>
                                              <p:pRg st="7" end="7"/>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179388" y="276225"/>
            <a:ext cx="8713787" cy="6581775"/>
          </a:xfrm>
          <a:prstGeom prst="rect">
            <a:avLst/>
          </a:prstGeom>
          <a:noFill/>
          <a:ln w="9525">
            <a:noFill/>
            <a:miter lim="800000"/>
            <a:headEnd/>
            <a:tailEnd/>
          </a:ln>
          <a:effectLst/>
        </p:spPr>
        <p:txBody>
          <a:bodyPr>
            <a:spAutoFit/>
          </a:bodyPr>
          <a:lstStyle/>
          <a:p>
            <a:pPr marL="342900" indent="-342900"/>
            <a:r>
              <a:rPr lang="ru-RU" sz="2000" b="1">
                <a:solidFill>
                  <a:srgbClr val="000066"/>
                </a:solidFill>
                <a:latin typeface="Arial" pitchFamily="34" charset="0"/>
              </a:rPr>
              <a:t>Пустыня Намиб – одна из древнейших на Земле. Климат её во многом зависит от холодного Бенгельского течения. Один из замечательных участков пустыни носит название Соссусвлеи (24</a:t>
            </a:r>
            <a:r>
              <a:rPr lang="en-US" sz="2000" b="1">
                <a:solidFill>
                  <a:srgbClr val="000066"/>
                </a:solidFill>
                <a:latin typeface="Arial" pitchFamily="34" charset="0"/>
                <a:cs typeface="Arial" pitchFamily="34" charset="0"/>
              </a:rPr>
              <a:t>°</a:t>
            </a:r>
            <a:r>
              <a:rPr lang="ru-RU" sz="2000" b="1">
                <a:solidFill>
                  <a:srgbClr val="000066"/>
                </a:solidFill>
                <a:latin typeface="Arial" pitchFamily="34" charset="0"/>
              </a:rPr>
              <a:t>ю.ш. и 16</a:t>
            </a:r>
            <a:r>
              <a:rPr lang="en-US" sz="2000" b="1">
                <a:solidFill>
                  <a:srgbClr val="000066"/>
                </a:solidFill>
                <a:latin typeface="Arial" pitchFamily="34" charset="0"/>
                <a:cs typeface="Arial" pitchFamily="34" charset="0"/>
              </a:rPr>
              <a:t>°</a:t>
            </a:r>
            <a:r>
              <a:rPr lang="ru-RU" sz="2000" b="1">
                <a:solidFill>
                  <a:srgbClr val="000066"/>
                </a:solidFill>
                <a:latin typeface="Arial" pitchFamily="34" charset="0"/>
              </a:rPr>
              <a:t>в.д.). Здесь самые высокие на планете дюны, высота которых достигает 300 метров. Для пустыни характерны ветры, днем дующие с океана на сушу, а ночью – наоборот, с суши на океан. Они являются основным источником поступления влаги для насекомых. Жуки, осы, пауки и ящерицы добывают из тумана необходимую влагу.</a:t>
            </a:r>
          </a:p>
          <a:p>
            <a:pPr marL="800100" lvl="1" indent="-342900"/>
            <a:endParaRPr lang="ru-RU" sz="800">
              <a:solidFill>
                <a:srgbClr val="000066"/>
              </a:solidFill>
              <a:latin typeface="Arial" pitchFamily="34" charset="0"/>
            </a:endParaRPr>
          </a:p>
          <a:p>
            <a:pPr marL="342900" indent="-342900"/>
            <a:r>
              <a:rPr lang="ru-RU" sz="2400" b="1">
                <a:solidFill>
                  <a:srgbClr val="FF0000"/>
                </a:solidFill>
                <a:latin typeface="Arial" pitchFamily="34" charset="0"/>
              </a:rPr>
              <a:t>5.14</a:t>
            </a:r>
            <a:r>
              <a:rPr lang="ru-RU" sz="2400" b="1">
                <a:solidFill>
                  <a:srgbClr val="000066"/>
                </a:solidFill>
                <a:latin typeface="Arial" pitchFamily="34" charset="0"/>
              </a:rPr>
              <a:t> Какую из перечисленных карт необходимо выбрать для того, чтобы подробнее изучить описанное в тексте побережье?</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Евразии;         </a:t>
            </a:r>
            <a:r>
              <a:rPr lang="ru-RU" sz="2400" b="1">
                <a:solidFill>
                  <a:srgbClr val="CC0000"/>
                </a:solidFill>
                <a:latin typeface="Arial" pitchFamily="34" charset="0"/>
              </a:rPr>
              <a:t>2)</a:t>
            </a:r>
            <a:r>
              <a:rPr lang="ru-RU" sz="2400" b="1">
                <a:solidFill>
                  <a:srgbClr val="003300"/>
                </a:solidFill>
                <a:latin typeface="Arial" pitchFamily="34" charset="0"/>
              </a:rPr>
              <a:t> Южной Америки;</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Африки;          </a:t>
            </a:r>
            <a:r>
              <a:rPr lang="ru-RU" sz="2400" b="1">
                <a:solidFill>
                  <a:srgbClr val="CC0000"/>
                </a:solidFill>
                <a:latin typeface="Arial" pitchFamily="34" charset="0"/>
              </a:rPr>
              <a:t>4) </a:t>
            </a:r>
            <a:r>
              <a:rPr lang="ru-RU" sz="2400" b="1">
                <a:solidFill>
                  <a:srgbClr val="003300"/>
                </a:solidFill>
                <a:latin typeface="Arial" pitchFamily="34" charset="0"/>
              </a:rPr>
              <a:t>Северной Америки.</a:t>
            </a:r>
          </a:p>
          <a:p>
            <a:pPr marL="800100" lvl="1" indent="-342900"/>
            <a:endParaRPr lang="ru-RU" sz="1600" b="1">
              <a:solidFill>
                <a:srgbClr val="003300"/>
              </a:solidFill>
              <a:latin typeface="Arial" pitchFamily="34" charset="0"/>
            </a:endParaRPr>
          </a:p>
          <a:p>
            <a:pPr marL="342900" indent="-342900"/>
            <a:r>
              <a:rPr lang="ru-RU" sz="2400" b="1">
                <a:solidFill>
                  <a:srgbClr val="FF0000"/>
                </a:solidFill>
                <a:latin typeface="Arial" pitchFamily="34" charset="0"/>
              </a:rPr>
              <a:t>5.15.</a:t>
            </a:r>
            <a:r>
              <a:rPr lang="ru-RU" sz="2400" b="1">
                <a:solidFill>
                  <a:srgbClr val="003300"/>
                </a:solidFill>
                <a:latin typeface="Arial" pitchFamily="34" charset="0"/>
              </a:rPr>
              <a:t> Почему на побережье образуются ветры, дующие днем с океана на сушу?</a:t>
            </a:r>
          </a:p>
          <a:p>
            <a:pPr marL="342900" indent="-342900"/>
            <a:r>
              <a:rPr lang="ru-RU" b="1">
                <a:solidFill>
                  <a:schemeClr val="bg1"/>
                </a:solidFill>
                <a:latin typeface="Arial" pitchFamily="34" charset="0"/>
              </a:rPr>
              <a:t>Днем суша нагревается быстрей, чем океан. Днем ветры дуют с океана на сушу, так как днем атмосферное давление над сушей ниже, чем над океаном.</a:t>
            </a:r>
          </a:p>
        </p:txBody>
      </p:sp>
      <p:sp>
        <p:nvSpPr>
          <p:cNvPr id="112643" name="Rectangle 3"/>
          <p:cNvSpPr>
            <a:spLocks noChangeArrowheads="1"/>
          </p:cNvSpPr>
          <p:nvPr/>
        </p:nvSpPr>
        <p:spPr bwMode="auto">
          <a:xfrm>
            <a:off x="7812088" y="36449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1264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12642">
                                            <p:txEl>
                                              <p:pRg st="7" end="7"/>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ChangeArrowheads="1"/>
          </p:cNvSpPr>
          <p:nvPr/>
        </p:nvSpPr>
        <p:spPr bwMode="auto">
          <a:xfrm>
            <a:off x="179388" y="177800"/>
            <a:ext cx="8748712" cy="6429375"/>
          </a:xfrm>
          <a:prstGeom prst="rect">
            <a:avLst/>
          </a:prstGeom>
          <a:noFill/>
          <a:ln w="9525">
            <a:noFill/>
            <a:miter lim="800000"/>
            <a:headEnd/>
            <a:tailEnd/>
          </a:ln>
          <a:effectLst/>
        </p:spPr>
        <p:txBody>
          <a:bodyPr anchor="ctr">
            <a:spAutoFit/>
          </a:bodyPr>
          <a:lstStyle/>
          <a:p>
            <a:pPr indent="342900"/>
            <a:r>
              <a:rPr lang="ru-RU" sz="2000" b="1">
                <a:solidFill>
                  <a:srgbClr val="000066"/>
                </a:solidFill>
                <a:latin typeface="Arial" pitchFamily="34" charset="0"/>
              </a:rPr>
              <a:t>В Африке в тропических широтах вдоль побережья Атлантического океана протянулась одна из самых сухих пустынь мира — Намиб, давшая название государству Намибия. Среднегодовое количество атмосферных осадков не превышает 15 мм. В истории метеонаблюдений был период, когда в течение 20 лет не выпало ни единой капли дождя.</a:t>
            </a:r>
          </a:p>
          <a:p>
            <a:pPr indent="342900"/>
            <a:endParaRPr lang="ru-RU" sz="1000">
              <a:solidFill>
                <a:srgbClr val="000066"/>
              </a:solidFill>
              <a:latin typeface="Arial" pitchFamily="34" charset="0"/>
            </a:endParaRPr>
          </a:p>
          <a:p>
            <a:pPr indent="342900"/>
            <a:r>
              <a:rPr lang="ru-RU" sz="2400" b="1">
                <a:solidFill>
                  <a:srgbClr val="FF0000"/>
                </a:solidFill>
                <a:latin typeface="Arial" pitchFamily="34" charset="0"/>
              </a:rPr>
              <a:t>6.14</a:t>
            </a:r>
            <a:r>
              <a:rPr lang="ru-RU" sz="2400" b="1">
                <a:solidFill>
                  <a:srgbClr val="000066"/>
                </a:solidFill>
                <a:latin typeface="Arial" pitchFamily="34" charset="0"/>
              </a:rPr>
              <a:t> На территории какой из перечисленных стран имеется пустыня, расположенная в тропических широтах вдоль океанического побережья?</a:t>
            </a:r>
          </a:p>
          <a:p>
            <a:pPr lvl="1"/>
            <a:r>
              <a:rPr lang="ru-RU" sz="2400" b="1">
                <a:solidFill>
                  <a:srgbClr val="000066"/>
                </a:solidFill>
                <a:latin typeface="Arial" pitchFamily="34" charset="0"/>
              </a:rPr>
              <a:t>	</a:t>
            </a:r>
            <a:r>
              <a:rPr lang="ru-RU" sz="2400" b="1">
                <a:solidFill>
                  <a:srgbClr val="CC0000"/>
                </a:solidFill>
                <a:latin typeface="Arial" pitchFamily="34" charset="0"/>
              </a:rPr>
              <a:t>1)</a:t>
            </a:r>
            <a:r>
              <a:rPr lang="ru-RU" sz="2400" b="1">
                <a:solidFill>
                  <a:srgbClr val="000066"/>
                </a:solidFill>
                <a:latin typeface="Arial" pitchFamily="34" charset="0"/>
              </a:rPr>
              <a:t> </a:t>
            </a:r>
            <a:r>
              <a:rPr lang="ru-RU" sz="2400" b="1">
                <a:solidFill>
                  <a:srgbClr val="003300"/>
                </a:solidFill>
                <a:latin typeface="Arial" pitchFamily="34" charset="0"/>
              </a:rPr>
              <a:t>Китай;   </a:t>
            </a:r>
            <a:r>
              <a:rPr lang="ru-RU" sz="2400" b="1">
                <a:solidFill>
                  <a:srgbClr val="CC0000"/>
                </a:solidFill>
                <a:latin typeface="Arial" pitchFamily="34" charset="0"/>
              </a:rPr>
              <a:t>2)</a:t>
            </a:r>
            <a:r>
              <a:rPr lang="ru-RU" sz="2400" b="1">
                <a:solidFill>
                  <a:srgbClr val="003300"/>
                </a:solidFill>
                <a:latin typeface="Arial" pitchFamily="34" charset="0"/>
              </a:rPr>
              <a:t> Египет;   </a:t>
            </a:r>
            <a:r>
              <a:rPr lang="ru-RU" sz="2400" b="1">
                <a:solidFill>
                  <a:srgbClr val="CC0000"/>
                </a:solidFill>
                <a:latin typeface="Arial" pitchFamily="34" charset="0"/>
              </a:rPr>
              <a:t>3)</a:t>
            </a:r>
            <a:r>
              <a:rPr lang="ru-RU" sz="2400" b="1">
                <a:solidFill>
                  <a:srgbClr val="003300"/>
                </a:solidFill>
                <a:latin typeface="Arial" pitchFamily="34" charset="0"/>
              </a:rPr>
              <a:t> Туркменистан;    </a:t>
            </a:r>
            <a:r>
              <a:rPr lang="ru-RU" sz="2400" b="1">
                <a:solidFill>
                  <a:srgbClr val="CC0000"/>
                </a:solidFill>
                <a:latin typeface="Arial" pitchFamily="34" charset="0"/>
              </a:rPr>
              <a:t>4)</a:t>
            </a:r>
            <a:r>
              <a:rPr lang="ru-RU" sz="2400" b="1">
                <a:solidFill>
                  <a:srgbClr val="003300"/>
                </a:solidFill>
                <a:latin typeface="Arial" pitchFamily="34" charset="0"/>
              </a:rPr>
              <a:t> Чили.</a:t>
            </a:r>
          </a:p>
          <a:p>
            <a:pPr lvl="1"/>
            <a:endParaRPr lang="ru-RU" b="1">
              <a:latin typeface="Arial" pitchFamily="34" charset="0"/>
            </a:endParaRPr>
          </a:p>
          <a:p>
            <a:pPr lvl="1"/>
            <a:r>
              <a:rPr lang="ru-RU" sz="2400" b="1">
                <a:solidFill>
                  <a:srgbClr val="FF0000"/>
                </a:solidFill>
                <a:latin typeface="Arial" pitchFamily="34" charset="0"/>
              </a:rPr>
              <a:t>6.15 </a:t>
            </a:r>
            <a:r>
              <a:rPr lang="ru-RU" sz="2400" b="1">
                <a:solidFill>
                  <a:srgbClr val="003300"/>
                </a:solidFill>
                <a:latin typeface="Arial" pitchFamily="34" charset="0"/>
              </a:rPr>
              <a:t>Объясните, с чем связано почти полное отсутствие атмосферных осадков в пустыне Намиб, указав две причины.	</a:t>
            </a:r>
          </a:p>
          <a:p>
            <a:pPr lvl="1"/>
            <a:endParaRPr lang="ru-RU" sz="1000" b="1">
              <a:solidFill>
                <a:srgbClr val="003300"/>
              </a:solidFill>
              <a:latin typeface="Arial" pitchFamily="34" charset="0"/>
            </a:endParaRPr>
          </a:p>
          <a:p>
            <a:pPr indent="342900"/>
            <a:r>
              <a:rPr lang="ru-RU" b="1">
                <a:solidFill>
                  <a:schemeClr val="bg1"/>
                </a:solidFill>
                <a:latin typeface="Arial" pitchFamily="34" charset="0"/>
              </a:rPr>
              <a:t>Пустыня Намиб находится в тропических широтах, где чаще стоит высокое атмосферное давление, нисходящий поток воздуха. Пустыня Намиб находится на побережье Атлантического океана, вдоль побережья проходит холодное Бенгельское течение, которое охлаждает воздух и делает его суше.</a:t>
            </a:r>
            <a:endParaRPr lang="ru-RU" sz="2400" b="1">
              <a:solidFill>
                <a:srgbClr val="003300"/>
              </a:solidFill>
              <a:latin typeface="Arial" pitchFamily="34" charset="0"/>
            </a:endParaRPr>
          </a:p>
        </p:txBody>
      </p:sp>
      <p:sp>
        <p:nvSpPr>
          <p:cNvPr id="113669" name="Rectangle 5"/>
          <p:cNvSpPr>
            <a:spLocks noChangeArrowheads="1"/>
          </p:cNvSpPr>
          <p:nvPr/>
        </p:nvSpPr>
        <p:spPr bwMode="auto">
          <a:xfrm>
            <a:off x="8388350" y="21336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13669">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13668">
                                            <p:txEl>
                                              <p:pRg st="7" end="7"/>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250825" y="549275"/>
            <a:ext cx="8713788" cy="5568950"/>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1.3</a:t>
            </a:r>
            <a:r>
              <a:rPr lang="ru-RU" sz="2400" b="1">
                <a:solidFill>
                  <a:srgbClr val="000066"/>
                </a:solidFill>
                <a:latin typeface="Arial" pitchFamily="34" charset="0"/>
              </a:rPr>
              <a:t> В каком из перечисленных городов России зимы наиболее холодные?</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Калининград;       </a:t>
            </a:r>
            <a:r>
              <a:rPr lang="ru-RU" sz="2400" b="1">
                <a:solidFill>
                  <a:srgbClr val="CC0000"/>
                </a:solidFill>
                <a:latin typeface="Arial" pitchFamily="34" charset="0"/>
              </a:rPr>
              <a:t>2)</a:t>
            </a:r>
            <a:r>
              <a:rPr lang="ru-RU" sz="2400" b="1">
                <a:solidFill>
                  <a:srgbClr val="003300"/>
                </a:solidFill>
                <a:latin typeface="Arial" pitchFamily="34" charset="0"/>
              </a:rPr>
              <a:t> Воронеж;</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Омск;                     </a:t>
            </a:r>
            <a:r>
              <a:rPr lang="ru-RU" sz="2400" b="1">
                <a:solidFill>
                  <a:srgbClr val="CC0000"/>
                </a:solidFill>
                <a:latin typeface="Arial" pitchFamily="34" charset="0"/>
              </a:rPr>
              <a:t>4)</a:t>
            </a:r>
            <a:r>
              <a:rPr lang="ru-RU" sz="2400" b="1">
                <a:solidFill>
                  <a:srgbClr val="003300"/>
                </a:solidFill>
                <a:latin typeface="Arial" pitchFamily="34" charset="0"/>
              </a:rPr>
              <a:t> Ростов-на-Дону.</a:t>
            </a:r>
          </a:p>
          <a:p>
            <a:pPr marL="800100" lvl="1"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2.3</a:t>
            </a:r>
            <a:r>
              <a:rPr lang="ru-RU" sz="2400" b="1">
                <a:solidFill>
                  <a:srgbClr val="000066"/>
                </a:solidFill>
                <a:latin typeface="Arial" pitchFamily="34" charset="0"/>
              </a:rPr>
              <a:t> В каком из перечисленных городов России зимы наиболее холодные?</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Санкт-Петербург;        </a:t>
            </a:r>
            <a:r>
              <a:rPr lang="ru-RU" sz="2400" b="1">
                <a:solidFill>
                  <a:srgbClr val="CC0000"/>
                </a:solidFill>
                <a:latin typeface="Arial" pitchFamily="34" charset="0"/>
              </a:rPr>
              <a:t>2)</a:t>
            </a:r>
            <a:r>
              <a:rPr lang="ru-RU" sz="2400" b="1">
                <a:solidFill>
                  <a:srgbClr val="003300"/>
                </a:solidFill>
                <a:latin typeface="Arial" pitchFamily="34" charset="0"/>
              </a:rPr>
              <a:t> Новосибирск;</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Волгоград;                   </a:t>
            </a:r>
            <a:r>
              <a:rPr lang="ru-RU" sz="2400" b="1">
                <a:solidFill>
                  <a:srgbClr val="CC0000"/>
                </a:solidFill>
                <a:latin typeface="Arial" pitchFamily="34" charset="0"/>
              </a:rPr>
              <a:t>4) </a:t>
            </a:r>
            <a:r>
              <a:rPr lang="ru-RU" sz="2400" b="1">
                <a:solidFill>
                  <a:srgbClr val="003300"/>
                </a:solidFill>
                <a:latin typeface="Arial" pitchFamily="34" charset="0"/>
              </a:rPr>
              <a:t>Норильск.</a:t>
            </a:r>
          </a:p>
          <a:p>
            <a:pPr marL="342900"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3.3</a:t>
            </a:r>
            <a:r>
              <a:rPr lang="ru-RU" sz="2400" b="1">
                <a:solidFill>
                  <a:srgbClr val="000066"/>
                </a:solidFill>
                <a:latin typeface="Arial" pitchFamily="34" charset="0"/>
              </a:rPr>
              <a:t> В каком из перечисленных регионов России зимы наиболее холодные?</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a:t>
            </a:r>
            <a:r>
              <a:rPr lang="ru-RU" sz="2000" b="1">
                <a:solidFill>
                  <a:srgbClr val="003300"/>
                </a:solidFill>
                <a:latin typeface="Arial" pitchFamily="34" charset="0"/>
              </a:rPr>
              <a:t>Республика</a:t>
            </a:r>
            <a:r>
              <a:rPr lang="ru-RU" sz="2400" b="1">
                <a:solidFill>
                  <a:srgbClr val="003300"/>
                </a:solidFill>
                <a:latin typeface="Arial" pitchFamily="34" charset="0"/>
              </a:rPr>
              <a:t> Коми;                </a:t>
            </a:r>
            <a:r>
              <a:rPr lang="ru-RU" sz="2400" b="1">
                <a:solidFill>
                  <a:srgbClr val="CC0000"/>
                </a:solidFill>
                <a:latin typeface="Arial" pitchFamily="34" charset="0"/>
              </a:rPr>
              <a:t>2)</a:t>
            </a:r>
            <a:r>
              <a:rPr lang="ru-RU" sz="2400" b="1">
                <a:solidFill>
                  <a:srgbClr val="003300"/>
                </a:solidFill>
                <a:latin typeface="Arial" pitchFamily="34" charset="0"/>
              </a:rPr>
              <a:t> Сахалинская </a:t>
            </a:r>
            <a:r>
              <a:rPr lang="ru-RU" sz="2000" b="1">
                <a:solidFill>
                  <a:srgbClr val="003300"/>
                </a:solidFill>
                <a:latin typeface="Arial" pitchFamily="34" charset="0"/>
              </a:rPr>
              <a:t>область</a:t>
            </a:r>
            <a:r>
              <a:rPr lang="ru-RU" sz="2400" b="1">
                <a:solidFill>
                  <a:srgbClr val="003300"/>
                </a:solidFill>
                <a:latin typeface="Arial" pitchFamily="34" charset="0"/>
              </a:rPr>
              <a:t>;</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a:t>
            </a:r>
            <a:r>
              <a:rPr lang="ru-RU" sz="2000" b="1">
                <a:solidFill>
                  <a:srgbClr val="003300"/>
                </a:solidFill>
                <a:latin typeface="Arial" pitchFamily="34" charset="0"/>
              </a:rPr>
              <a:t>Республика </a:t>
            </a:r>
            <a:r>
              <a:rPr lang="ru-RU" sz="2400" b="1">
                <a:solidFill>
                  <a:srgbClr val="003300"/>
                </a:solidFill>
                <a:latin typeface="Arial" pitchFamily="34" charset="0"/>
              </a:rPr>
              <a:t>Саха (Якутия); </a:t>
            </a:r>
            <a:r>
              <a:rPr lang="ru-RU" sz="2400" b="1">
                <a:solidFill>
                  <a:srgbClr val="CC0000"/>
                </a:solidFill>
                <a:latin typeface="Arial" pitchFamily="34" charset="0"/>
              </a:rPr>
              <a:t>4) </a:t>
            </a:r>
            <a:r>
              <a:rPr lang="ru-RU" sz="2400" b="1">
                <a:solidFill>
                  <a:srgbClr val="003300"/>
                </a:solidFill>
                <a:latin typeface="Arial" pitchFamily="34" charset="0"/>
              </a:rPr>
              <a:t>Мурманская </a:t>
            </a:r>
            <a:r>
              <a:rPr lang="ru-RU" sz="2000" b="1">
                <a:solidFill>
                  <a:srgbClr val="003300"/>
                </a:solidFill>
                <a:latin typeface="Arial" pitchFamily="34" charset="0"/>
              </a:rPr>
              <a:t>область</a:t>
            </a:r>
            <a:r>
              <a:rPr lang="ru-RU" sz="2400" b="1">
                <a:solidFill>
                  <a:srgbClr val="003300"/>
                </a:solidFill>
                <a:latin typeface="Arial" pitchFamily="34" charset="0"/>
              </a:rPr>
              <a:t>.</a:t>
            </a:r>
          </a:p>
          <a:p>
            <a:pPr marL="342900" indent="-342900"/>
            <a:endParaRPr lang="ru-RU" sz="2400" b="1">
              <a:solidFill>
                <a:srgbClr val="003300"/>
              </a:solidFill>
              <a:latin typeface="Arial" pitchFamily="34" charset="0"/>
            </a:endParaRPr>
          </a:p>
        </p:txBody>
      </p:sp>
      <p:sp>
        <p:nvSpPr>
          <p:cNvPr id="9221" name="Rectangle 5"/>
          <p:cNvSpPr>
            <a:spLocks noChangeArrowheads="1"/>
          </p:cNvSpPr>
          <p:nvPr/>
        </p:nvSpPr>
        <p:spPr bwMode="auto">
          <a:xfrm>
            <a:off x="7740650" y="119697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
        <p:nvSpPr>
          <p:cNvPr id="9222" name="Rectangle 6"/>
          <p:cNvSpPr>
            <a:spLocks noChangeArrowheads="1"/>
          </p:cNvSpPr>
          <p:nvPr/>
        </p:nvSpPr>
        <p:spPr bwMode="auto">
          <a:xfrm>
            <a:off x="7885113" y="30686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
        <p:nvSpPr>
          <p:cNvPr id="9223" name="Rectangle 7"/>
          <p:cNvSpPr>
            <a:spLocks noChangeArrowheads="1"/>
          </p:cNvSpPr>
          <p:nvPr/>
        </p:nvSpPr>
        <p:spPr bwMode="auto">
          <a:xfrm>
            <a:off x="8027988" y="566102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9221">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9222">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922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179388" y="0"/>
            <a:ext cx="8785225" cy="6608763"/>
          </a:xfrm>
          <a:prstGeom prst="rect">
            <a:avLst/>
          </a:prstGeom>
          <a:noFill/>
          <a:ln w="9525">
            <a:noFill/>
            <a:miter lim="800000"/>
            <a:headEnd/>
            <a:tailEnd/>
          </a:ln>
          <a:effectLst/>
        </p:spPr>
        <p:txBody>
          <a:bodyPr anchor="ctr">
            <a:spAutoFit/>
          </a:bodyPr>
          <a:lstStyle/>
          <a:p>
            <a:pPr indent="342900"/>
            <a:r>
              <a:rPr lang="ru-RU" sz="2000" b="1">
                <a:solidFill>
                  <a:srgbClr val="000066"/>
                </a:solidFill>
                <a:latin typeface="Arial" pitchFamily="34" charset="0"/>
              </a:rPr>
              <a:t>Землетрясение в Л’Аквиле магнитудой 6,3 произошло 6 апреля 2009 г. в 3 ч. 32 мин. ночи по местному времени. По данным Национального института геофизики и вулканологии Италии эпицентр землетрясения находился на расстоянии 5 км от центра города Л’Аквилы, расположенного в 95 км северо-восточнее Рима. Землетрясение было ощутимо как в самом Риме, так и на побережье Адриатики на востоке страны. Оно стало самым разрушительным на территории Италии за последние 30 лет.</a:t>
            </a:r>
          </a:p>
          <a:p>
            <a:pPr indent="342900"/>
            <a:endParaRPr lang="ru-RU" sz="1000">
              <a:solidFill>
                <a:srgbClr val="000066"/>
              </a:solidFill>
              <a:latin typeface="Arial" pitchFamily="34" charset="0"/>
            </a:endParaRPr>
          </a:p>
          <a:p>
            <a:pPr indent="342900"/>
            <a:r>
              <a:rPr lang="ru-RU" sz="2400" b="1">
                <a:solidFill>
                  <a:srgbClr val="FF0000"/>
                </a:solidFill>
                <a:latin typeface="Arial" pitchFamily="34" charset="0"/>
              </a:rPr>
              <a:t>7.14 </a:t>
            </a:r>
            <a:r>
              <a:rPr lang="ru-RU" sz="2400" b="1">
                <a:solidFill>
                  <a:srgbClr val="000066"/>
                </a:solidFill>
                <a:latin typeface="Arial" pitchFamily="34" charset="0"/>
              </a:rPr>
              <a:t>На каком из перечисленных полуостровов наиболее вероятны землетрясения?</a:t>
            </a:r>
          </a:p>
          <a:p>
            <a:pPr lvl="1"/>
            <a:r>
              <a:rPr lang="ru-RU" sz="2400" b="1">
                <a:latin typeface="Arial" pitchFamily="34" charset="0"/>
              </a:rPr>
              <a:t>	</a:t>
            </a:r>
            <a:r>
              <a:rPr lang="ru-RU" sz="2400" b="1">
                <a:solidFill>
                  <a:srgbClr val="CC0000"/>
                </a:solidFill>
                <a:latin typeface="Arial" pitchFamily="34" charset="0"/>
              </a:rPr>
              <a:t>1)</a:t>
            </a:r>
            <a:r>
              <a:rPr lang="ru-RU" sz="2400" b="1">
                <a:latin typeface="Arial" pitchFamily="34" charset="0"/>
              </a:rPr>
              <a:t> </a:t>
            </a:r>
            <a:r>
              <a:rPr lang="ru-RU" sz="2400" b="1">
                <a:solidFill>
                  <a:srgbClr val="003300"/>
                </a:solidFill>
                <a:latin typeface="Arial" pitchFamily="34" charset="0"/>
              </a:rPr>
              <a:t>Кольский;           </a:t>
            </a:r>
            <a:r>
              <a:rPr lang="ru-RU" sz="2400" b="1">
                <a:solidFill>
                  <a:srgbClr val="CC0000"/>
                </a:solidFill>
                <a:latin typeface="Arial" pitchFamily="34" charset="0"/>
              </a:rPr>
              <a:t>2)</a:t>
            </a:r>
            <a:r>
              <a:rPr lang="ru-RU" sz="2400" b="1">
                <a:solidFill>
                  <a:srgbClr val="003300"/>
                </a:solidFill>
                <a:latin typeface="Arial" pitchFamily="34" charset="0"/>
              </a:rPr>
              <a:t> Лабрадор;</a:t>
            </a:r>
          </a:p>
          <a:p>
            <a:pPr lvl="1"/>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Калифорния;      </a:t>
            </a:r>
            <a:r>
              <a:rPr lang="ru-RU" sz="2400" b="1">
                <a:solidFill>
                  <a:srgbClr val="CC0000"/>
                </a:solidFill>
                <a:latin typeface="Arial" pitchFamily="34" charset="0"/>
              </a:rPr>
              <a:t>4)</a:t>
            </a:r>
            <a:r>
              <a:rPr lang="ru-RU" sz="2400" b="1">
                <a:solidFill>
                  <a:srgbClr val="003300"/>
                </a:solidFill>
                <a:latin typeface="Arial" pitchFamily="34" charset="0"/>
              </a:rPr>
              <a:t> Скандинавский.</a:t>
            </a:r>
          </a:p>
          <a:p>
            <a:pPr lvl="1"/>
            <a:endParaRPr lang="ru-RU" b="1">
              <a:latin typeface="Arial" pitchFamily="34" charset="0"/>
            </a:endParaRPr>
          </a:p>
          <a:p>
            <a:pPr lvl="1"/>
            <a:r>
              <a:rPr lang="ru-RU" sz="2400" b="1">
                <a:solidFill>
                  <a:srgbClr val="FF0000"/>
                </a:solidFill>
                <a:latin typeface="Arial" pitchFamily="34" charset="0"/>
              </a:rPr>
              <a:t>7.15 </a:t>
            </a:r>
            <a:r>
              <a:rPr lang="ru-RU" sz="2400" b="1">
                <a:solidFill>
                  <a:srgbClr val="003300"/>
                </a:solidFill>
                <a:latin typeface="Arial" pitchFamily="34" charset="0"/>
              </a:rPr>
              <a:t>Почему в Италии часто происходят землетрясения?</a:t>
            </a:r>
          </a:p>
          <a:p>
            <a:pPr lvl="1"/>
            <a:endParaRPr lang="ru-RU" sz="2400" b="1">
              <a:solidFill>
                <a:srgbClr val="003300"/>
              </a:solidFill>
              <a:latin typeface="Arial" pitchFamily="34" charset="0"/>
            </a:endParaRPr>
          </a:p>
          <a:p>
            <a:pPr indent="342900"/>
            <a:r>
              <a:rPr lang="ru-RU" sz="2400" b="1">
                <a:solidFill>
                  <a:schemeClr val="bg1"/>
                </a:solidFill>
                <a:latin typeface="Arial" pitchFamily="34" charset="0"/>
              </a:rPr>
              <a:t>Тут проходит граница между литосферными плитами.</a:t>
            </a:r>
            <a:endParaRPr lang="ru-RU" sz="2400">
              <a:solidFill>
                <a:schemeClr val="bg1"/>
              </a:solidFill>
              <a:latin typeface="Arial" pitchFamily="34" charset="0"/>
            </a:endParaRPr>
          </a:p>
          <a:p>
            <a:pPr lvl="1"/>
            <a:endParaRPr lang="ru-RU" sz="2400" b="1">
              <a:solidFill>
                <a:srgbClr val="003300"/>
              </a:solidFill>
              <a:latin typeface="Arial" pitchFamily="34" charset="0"/>
            </a:endParaRPr>
          </a:p>
        </p:txBody>
      </p:sp>
      <p:sp>
        <p:nvSpPr>
          <p:cNvPr id="104453" name="Rectangle 5"/>
          <p:cNvSpPr>
            <a:spLocks noChangeArrowheads="1"/>
          </p:cNvSpPr>
          <p:nvPr/>
        </p:nvSpPr>
        <p:spPr bwMode="auto">
          <a:xfrm>
            <a:off x="7812088" y="32131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0445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04452">
                                            <p:txEl>
                                              <p:pRg st="8" end="8"/>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250825" y="188913"/>
            <a:ext cx="8642350" cy="6486525"/>
          </a:xfrm>
          <a:prstGeom prst="rect">
            <a:avLst/>
          </a:prstGeom>
          <a:noFill/>
          <a:ln w="9525">
            <a:noFill/>
            <a:miter lim="800000"/>
            <a:headEnd/>
            <a:tailEnd/>
          </a:ln>
          <a:effectLst/>
        </p:spPr>
        <p:txBody>
          <a:bodyPr anchor="ctr">
            <a:spAutoFit/>
          </a:bodyPr>
          <a:lstStyle/>
          <a:p>
            <a:pPr indent="342900"/>
            <a:r>
              <a:rPr lang="ru-RU" sz="2000" b="1">
                <a:solidFill>
                  <a:srgbClr val="000066"/>
                </a:solidFill>
                <a:latin typeface="Arial" pitchFamily="34" charset="0"/>
              </a:rPr>
              <a:t>13 марта возле восточного побережья о. Хонсю в Японии произошло землетрясение магнитудой 5,8. Эпицентр подземных толчков находился в 71 км к северо-востоку от города Иваки. В результате землетрясения никто не пострадал. 14 марта 2010 г. в 11 ч. 30 мин. на о. Хонсю вновь произошло сильное землетрясение. Магнитуда землетрясения, по оценкам сейсмологов, достигала 6,6. Сообщений о разрушениях, жертвах и пострадавших не поступало.</a:t>
            </a:r>
          </a:p>
          <a:p>
            <a:pPr indent="342900"/>
            <a:endParaRPr lang="ru-RU" sz="1000">
              <a:solidFill>
                <a:srgbClr val="000066"/>
              </a:solidFill>
              <a:latin typeface="Arial" pitchFamily="34" charset="0"/>
            </a:endParaRPr>
          </a:p>
          <a:p>
            <a:pPr indent="342900"/>
            <a:r>
              <a:rPr lang="ru-RU" sz="2400" b="1">
                <a:solidFill>
                  <a:srgbClr val="FF0000"/>
                </a:solidFill>
                <a:latin typeface="Arial" pitchFamily="34" charset="0"/>
              </a:rPr>
              <a:t>8.14</a:t>
            </a:r>
            <a:r>
              <a:rPr lang="ru-RU" sz="2400" b="1">
                <a:latin typeface="Arial" pitchFamily="34" charset="0"/>
              </a:rPr>
              <a:t> </a:t>
            </a:r>
            <a:r>
              <a:rPr lang="ru-RU" sz="2400" b="1">
                <a:solidFill>
                  <a:srgbClr val="000066"/>
                </a:solidFill>
                <a:latin typeface="Arial" pitchFamily="34" charset="0"/>
              </a:rPr>
              <a:t>На территории какого из перечисленных государств наиболее вероятны землетрясения?</a:t>
            </a:r>
          </a:p>
          <a:p>
            <a:pPr lvl="1"/>
            <a:r>
              <a:rPr lang="ru-RU" sz="2400" b="1">
                <a:latin typeface="Arial" pitchFamily="34" charset="0"/>
              </a:rPr>
              <a:t>	</a:t>
            </a:r>
            <a:r>
              <a:rPr lang="ru-RU" sz="2400" b="1">
                <a:solidFill>
                  <a:srgbClr val="CC0000"/>
                </a:solidFill>
                <a:latin typeface="Arial" pitchFamily="34" charset="0"/>
              </a:rPr>
              <a:t>1)</a:t>
            </a:r>
            <a:r>
              <a:rPr lang="ru-RU" sz="2400" b="1">
                <a:latin typeface="Arial" pitchFamily="34" charset="0"/>
              </a:rPr>
              <a:t> </a:t>
            </a:r>
            <a:r>
              <a:rPr lang="ru-RU" sz="2400" b="1">
                <a:solidFill>
                  <a:srgbClr val="003300"/>
                </a:solidFill>
                <a:latin typeface="Arial" pitchFamily="34" charset="0"/>
              </a:rPr>
              <a:t>Белоруссия;       </a:t>
            </a:r>
            <a:r>
              <a:rPr lang="ru-RU" sz="2400" b="1">
                <a:solidFill>
                  <a:srgbClr val="CC0000"/>
                </a:solidFill>
                <a:latin typeface="Arial" pitchFamily="34" charset="0"/>
              </a:rPr>
              <a:t>2)</a:t>
            </a:r>
            <a:r>
              <a:rPr lang="ru-RU" sz="2400" b="1">
                <a:solidFill>
                  <a:srgbClr val="003300"/>
                </a:solidFill>
                <a:latin typeface="Arial" pitchFamily="34" charset="0"/>
              </a:rPr>
              <a:t> Индонезия;</a:t>
            </a:r>
          </a:p>
          <a:p>
            <a:pPr lvl="1"/>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Финляндия;        </a:t>
            </a:r>
            <a:r>
              <a:rPr lang="ru-RU" sz="2400" b="1">
                <a:solidFill>
                  <a:srgbClr val="CC0000"/>
                </a:solidFill>
                <a:latin typeface="Arial" pitchFamily="34" charset="0"/>
              </a:rPr>
              <a:t>4)</a:t>
            </a:r>
            <a:r>
              <a:rPr lang="ru-RU" sz="2400" b="1">
                <a:solidFill>
                  <a:srgbClr val="003300"/>
                </a:solidFill>
                <a:latin typeface="Arial" pitchFamily="34" charset="0"/>
              </a:rPr>
              <a:t> Германия.</a:t>
            </a:r>
          </a:p>
          <a:p>
            <a:pPr lvl="1"/>
            <a:endParaRPr lang="ru-RU" sz="2400" b="1">
              <a:solidFill>
                <a:srgbClr val="003300"/>
              </a:solidFill>
              <a:latin typeface="Arial" pitchFamily="34" charset="0"/>
            </a:endParaRPr>
          </a:p>
          <a:p>
            <a:pPr lvl="1"/>
            <a:r>
              <a:rPr lang="ru-RU" sz="2400" b="1">
                <a:solidFill>
                  <a:srgbClr val="FF0000"/>
                </a:solidFill>
                <a:latin typeface="Arial" pitchFamily="34" charset="0"/>
              </a:rPr>
              <a:t>8.15 </a:t>
            </a:r>
            <a:r>
              <a:rPr lang="ru-RU" sz="2400" b="1">
                <a:solidFill>
                  <a:srgbClr val="003300"/>
                </a:solidFill>
                <a:latin typeface="Arial" pitchFamily="34" charset="0"/>
              </a:rPr>
              <a:t>Почему в Японии часто происходят землетрясения?</a:t>
            </a:r>
          </a:p>
          <a:p>
            <a:pPr lvl="1"/>
            <a:endParaRPr lang="ru-RU" sz="1000">
              <a:solidFill>
                <a:srgbClr val="003300"/>
              </a:solidFill>
              <a:latin typeface="Arial" pitchFamily="34" charset="0"/>
            </a:endParaRPr>
          </a:p>
          <a:p>
            <a:pPr indent="342900"/>
            <a:r>
              <a:rPr lang="ru-RU" sz="2400" b="1">
                <a:solidFill>
                  <a:schemeClr val="bg1"/>
                </a:solidFill>
                <a:latin typeface="Arial" pitchFamily="34" charset="0"/>
              </a:rPr>
              <a:t>Тут проходит граница между литосферными плитами.</a:t>
            </a:r>
            <a:endParaRPr lang="ru-RU" sz="2400">
              <a:solidFill>
                <a:schemeClr val="bg1"/>
              </a:solidFill>
              <a:latin typeface="Arial" pitchFamily="34" charset="0"/>
            </a:endParaRPr>
          </a:p>
          <a:p>
            <a:pPr lvl="1"/>
            <a:endParaRPr lang="ru-RU" sz="2400" b="1">
              <a:solidFill>
                <a:srgbClr val="003300"/>
              </a:solidFill>
              <a:latin typeface="Arial" pitchFamily="34" charset="0"/>
            </a:endParaRPr>
          </a:p>
        </p:txBody>
      </p:sp>
      <p:sp>
        <p:nvSpPr>
          <p:cNvPr id="107525" name="Rectangle 5"/>
          <p:cNvSpPr>
            <a:spLocks noChangeArrowheads="1"/>
          </p:cNvSpPr>
          <p:nvPr/>
        </p:nvSpPr>
        <p:spPr bwMode="auto">
          <a:xfrm>
            <a:off x="7812088" y="364490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07525">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07524">
                                            <p:txEl>
                                              <p:pRg st="8" end="8"/>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ChangeArrowheads="1"/>
          </p:cNvSpPr>
          <p:nvPr/>
        </p:nvSpPr>
        <p:spPr bwMode="auto">
          <a:xfrm>
            <a:off x="179388" y="692150"/>
            <a:ext cx="8642350" cy="5848350"/>
          </a:xfrm>
          <a:prstGeom prst="rect">
            <a:avLst/>
          </a:prstGeom>
          <a:noFill/>
          <a:ln w="9525">
            <a:noFill/>
            <a:miter lim="800000"/>
            <a:headEnd/>
            <a:tailEnd/>
          </a:ln>
          <a:effectLst/>
        </p:spPr>
        <p:txBody>
          <a:bodyPr anchor="ctr">
            <a:spAutoFit/>
          </a:bodyPr>
          <a:lstStyle/>
          <a:p>
            <a:pPr indent="342900"/>
            <a:r>
              <a:rPr lang="ru-RU" sz="2000" b="1">
                <a:solidFill>
                  <a:srgbClr val="000066"/>
                </a:solidFill>
                <a:latin typeface="Arial" pitchFamily="34" charset="0"/>
              </a:rPr>
              <a:t>Этот тип климата отличается большими суточными и годовыми колебаниями температур воздуха, резкими непериодическими изменениями температуры от одного дня к следующему и от года к году. Часто наблюдается антициклональный тип погоды. Средняя температура января -20С, июля +18С. Преобладают осадки летнего периода, их годовая сумма составляет около 400 мм.</a:t>
            </a:r>
          </a:p>
          <a:p>
            <a:pPr indent="342900"/>
            <a:endParaRPr lang="ru-RU" sz="1000">
              <a:solidFill>
                <a:srgbClr val="000066"/>
              </a:solidFill>
              <a:latin typeface="Arial" pitchFamily="34" charset="0"/>
            </a:endParaRPr>
          </a:p>
          <a:p>
            <a:pPr indent="342900"/>
            <a:r>
              <a:rPr lang="ru-RU" sz="2400" b="1">
                <a:solidFill>
                  <a:srgbClr val="FF0000"/>
                </a:solidFill>
                <a:latin typeface="Arial" pitchFamily="34" charset="0"/>
              </a:rPr>
              <a:t>9.14</a:t>
            </a:r>
            <a:r>
              <a:rPr lang="ru-RU" sz="2400" b="1">
                <a:latin typeface="Arial" pitchFamily="34" charset="0"/>
              </a:rPr>
              <a:t> </a:t>
            </a:r>
            <a:r>
              <a:rPr lang="ru-RU" sz="2400" b="1">
                <a:solidFill>
                  <a:srgbClr val="000066"/>
                </a:solidFill>
                <a:latin typeface="Arial" pitchFamily="34" charset="0"/>
              </a:rPr>
              <a:t>Для какого природного комплекса России характерен такой тип климата?</a:t>
            </a:r>
          </a:p>
          <a:p>
            <a:pPr lvl="1"/>
            <a:r>
              <a:rPr lang="ru-RU" sz="2400" b="1">
                <a:latin typeface="Arial" pitchFamily="34" charset="0"/>
              </a:rPr>
              <a:t>	</a:t>
            </a:r>
            <a:r>
              <a:rPr lang="ru-RU" sz="2400" b="1">
                <a:solidFill>
                  <a:srgbClr val="CC0000"/>
                </a:solidFill>
                <a:latin typeface="Arial" pitchFamily="34" charset="0"/>
              </a:rPr>
              <a:t>1)</a:t>
            </a:r>
            <a:r>
              <a:rPr lang="ru-RU" sz="2400" b="1">
                <a:latin typeface="Arial" pitchFamily="34" charset="0"/>
              </a:rPr>
              <a:t> </a:t>
            </a:r>
            <a:r>
              <a:rPr lang="ru-RU" sz="2400" b="1">
                <a:solidFill>
                  <a:srgbClr val="003300"/>
                </a:solidFill>
                <a:latin typeface="Arial" pitchFamily="34" charset="0"/>
              </a:rPr>
              <a:t>Восточная Сибирь;       </a:t>
            </a:r>
            <a:r>
              <a:rPr lang="ru-RU" sz="2400" b="1">
                <a:solidFill>
                  <a:srgbClr val="CC0000"/>
                </a:solidFill>
                <a:latin typeface="Arial" pitchFamily="34" charset="0"/>
              </a:rPr>
              <a:t>2)</a:t>
            </a:r>
            <a:r>
              <a:rPr lang="ru-RU" sz="2400" b="1">
                <a:solidFill>
                  <a:srgbClr val="003300"/>
                </a:solidFill>
                <a:latin typeface="Arial" pitchFamily="34" charset="0"/>
              </a:rPr>
              <a:t> Дальний Восток;</a:t>
            </a:r>
          </a:p>
          <a:p>
            <a:pPr lvl="1"/>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Западная Сибирь;         </a:t>
            </a:r>
            <a:r>
              <a:rPr lang="ru-RU" sz="2400" b="1">
                <a:solidFill>
                  <a:srgbClr val="CC0000"/>
                </a:solidFill>
                <a:latin typeface="Arial" pitchFamily="34" charset="0"/>
              </a:rPr>
              <a:t>4)</a:t>
            </a:r>
            <a:r>
              <a:rPr lang="ru-RU" sz="2400" b="1">
                <a:solidFill>
                  <a:srgbClr val="003300"/>
                </a:solidFill>
                <a:latin typeface="Arial" pitchFamily="34" charset="0"/>
              </a:rPr>
              <a:t> Европейский Юг.</a:t>
            </a:r>
          </a:p>
          <a:p>
            <a:pPr indent="342900"/>
            <a:endParaRPr lang="ru-RU" b="1">
              <a:solidFill>
                <a:srgbClr val="FF0000"/>
              </a:solidFill>
              <a:latin typeface="Arial" pitchFamily="34" charset="0"/>
            </a:endParaRPr>
          </a:p>
          <a:p>
            <a:pPr indent="342900"/>
            <a:r>
              <a:rPr lang="ru-RU" sz="2400" b="1">
                <a:solidFill>
                  <a:srgbClr val="FF0000"/>
                </a:solidFill>
                <a:latin typeface="Arial" pitchFamily="34" charset="0"/>
              </a:rPr>
              <a:t>9.15</a:t>
            </a:r>
            <a:r>
              <a:rPr lang="ru-RU" sz="2400" b="1">
                <a:latin typeface="Arial" pitchFamily="34" charset="0"/>
              </a:rPr>
              <a:t> </a:t>
            </a:r>
            <a:r>
              <a:rPr lang="ru-RU" sz="2400" b="1">
                <a:solidFill>
                  <a:srgbClr val="000066"/>
                </a:solidFill>
                <a:latin typeface="Arial" pitchFamily="34" charset="0"/>
              </a:rPr>
              <a:t>Какую погоду приносит зимний антициклон в этом природном комплексе?</a:t>
            </a:r>
          </a:p>
          <a:p>
            <a:pPr indent="342900"/>
            <a:endParaRPr lang="ru-RU" b="1">
              <a:solidFill>
                <a:schemeClr val="bg1"/>
              </a:solidFill>
              <a:latin typeface="Arial" pitchFamily="34" charset="0"/>
            </a:endParaRPr>
          </a:p>
          <a:p>
            <a:pPr indent="342900"/>
            <a:r>
              <a:rPr lang="ru-RU" sz="2400" b="1">
                <a:solidFill>
                  <a:schemeClr val="bg1"/>
                </a:solidFill>
                <a:latin typeface="Arial" pitchFamily="34" charset="0"/>
              </a:rPr>
              <a:t>Зимний антициклон приносит ясную, сухую погоду, усиление морозов.</a:t>
            </a:r>
            <a:endParaRPr lang="ru-RU" sz="2400" b="1">
              <a:solidFill>
                <a:srgbClr val="003300"/>
              </a:solidFill>
              <a:latin typeface="Arial" pitchFamily="34" charset="0"/>
            </a:endParaRPr>
          </a:p>
        </p:txBody>
      </p:sp>
      <p:sp>
        <p:nvSpPr>
          <p:cNvPr id="114693" name="Rectangle 5"/>
          <p:cNvSpPr>
            <a:spLocks noChangeArrowheads="1"/>
          </p:cNvSpPr>
          <p:nvPr/>
        </p:nvSpPr>
        <p:spPr bwMode="auto">
          <a:xfrm>
            <a:off x="8316913" y="28527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1469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14692">
                                            <p:txEl>
                                              <p:pRg st="8" end="8"/>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ChangeArrowheads="1"/>
          </p:cNvSpPr>
          <p:nvPr/>
        </p:nvSpPr>
        <p:spPr bwMode="auto">
          <a:xfrm>
            <a:off x="179388" y="188913"/>
            <a:ext cx="8785225" cy="6391275"/>
          </a:xfrm>
          <a:prstGeom prst="rect">
            <a:avLst/>
          </a:prstGeom>
          <a:noFill/>
          <a:ln w="9525">
            <a:noFill/>
            <a:miter lim="800000"/>
            <a:headEnd/>
            <a:tailEnd/>
          </a:ln>
          <a:effectLst/>
        </p:spPr>
        <p:txBody>
          <a:bodyPr anchor="ctr">
            <a:spAutoFit/>
          </a:bodyPr>
          <a:lstStyle/>
          <a:p>
            <a:pPr indent="342900"/>
            <a:endParaRPr lang="ru-RU" sz="1000">
              <a:solidFill>
                <a:srgbClr val="000066"/>
              </a:solidFill>
              <a:latin typeface="Arial" pitchFamily="34" charset="0"/>
            </a:endParaRPr>
          </a:p>
          <a:p>
            <a:pPr indent="342900"/>
            <a:r>
              <a:rPr lang="ru-RU" sz="2400" b="1">
                <a:solidFill>
                  <a:srgbClr val="FF0000"/>
                </a:solidFill>
                <a:latin typeface="Arial" pitchFamily="34" charset="0"/>
              </a:rPr>
              <a:t>1.16 </a:t>
            </a:r>
            <a:r>
              <a:rPr lang="ru-RU" sz="2400" b="1">
                <a:solidFill>
                  <a:srgbClr val="000066"/>
                </a:solidFill>
                <a:latin typeface="Arial" pitchFamily="34" charset="0"/>
              </a:rPr>
              <a:t>Где  в Евразии происходят тектонические процессы, подобные тем, которые вызывают землетрясения у берегов Индонезии?</a:t>
            </a:r>
          </a:p>
          <a:p>
            <a:pPr lvl="1"/>
            <a:r>
              <a:rPr lang="ru-RU" sz="2400" b="1">
                <a:solidFill>
                  <a:srgbClr val="CC0000"/>
                </a:solidFill>
                <a:latin typeface="Arial" pitchFamily="34" charset="0"/>
              </a:rPr>
              <a:t>	1)</a:t>
            </a:r>
            <a:r>
              <a:rPr lang="ru-RU" sz="2400" b="1">
                <a:latin typeface="Arial" pitchFamily="34" charset="0"/>
              </a:rPr>
              <a:t> </a:t>
            </a:r>
            <a:r>
              <a:rPr lang="ru-RU" sz="2400" b="1">
                <a:solidFill>
                  <a:srgbClr val="003300"/>
                </a:solidFill>
                <a:latin typeface="Arial" pitchFamily="34" charset="0"/>
              </a:rPr>
              <a:t>на п-ове Таймыр;       </a:t>
            </a:r>
            <a:r>
              <a:rPr lang="ru-RU" sz="2400" b="1">
                <a:solidFill>
                  <a:srgbClr val="CC0000"/>
                </a:solidFill>
                <a:latin typeface="Arial" pitchFamily="34" charset="0"/>
              </a:rPr>
              <a:t>2)</a:t>
            </a:r>
            <a:r>
              <a:rPr lang="ru-RU" sz="2400" b="1">
                <a:solidFill>
                  <a:srgbClr val="003300"/>
                </a:solidFill>
                <a:latin typeface="Arial" pitchFamily="34" charset="0"/>
              </a:rPr>
              <a:t> на Японских о-вах;</a:t>
            </a:r>
          </a:p>
          <a:p>
            <a:pPr lvl="1"/>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на о-ве Ирландия;      </a:t>
            </a:r>
            <a:r>
              <a:rPr lang="ru-RU" sz="2400" b="1">
                <a:solidFill>
                  <a:srgbClr val="CC0000"/>
                </a:solidFill>
                <a:latin typeface="Arial" pitchFamily="34" charset="0"/>
              </a:rPr>
              <a:t>4)</a:t>
            </a:r>
            <a:r>
              <a:rPr lang="ru-RU" sz="2400" b="1">
                <a:solidFill>
                  <a:srgbClr val="003300"/>
                </a:solidFill>
                <a:latin typeface="Arial" pitchFamily="34" charset="0"/>
              </a:rPr>
              <a:t> на Скандинавском п-ове.</a:t>
            </a:r>
          </a:p>
          <a:p>
            <a:pPr lvl="1"/>
            <a:endParaRPr lang="ru-RU" sz="1000">
              <a:solidFill>
                <a:srgbClr val="003300"/>
              </a:solidFill>
              <a:latin typeface="Arial" pitchFamily="34" charset="0"/>
            </a:endParaRPr>
          </a:p>
          <a:p>
            <a:pPr indent="342900"/>
            <a:r>
              <a:rPr lang="ru-RU" sz="2400" b="1">
                <a:solidFill>
                  <a:srgbClr val="FF0000"/>
                </a:solidFill>
                <a:latin typeface="Arial" pitchFamily="34" charset="0"/>
              </a:rPr>
              <a:t>2.16 </a:t>
            </a:r>
            <a:r>
              <a:rPr lang="ru-RU" sz="2400" b="1">
                <a:solidFill>
                  <a:srgbClr val="000066"/>
                </a:solidFill>
                <a:latin typeface="Arial" pitchFamily="34" charset="0"/>
              </a:rPr>
              <a:t>Для климата какого из перечисленных регионов России характерен ярко выраженный летний максимум осадков, которые приносят воздушные массы с востока?</a:t>
            </a:r>
          </a:p>
          <a:p>
            <a:pPr lvl="1"/>
            <a:r>
              <a:rPr lang="ru-RU" sz="2400" b="1">
                <a:solidFill>
                  <a:srgbClr val="CC0000"/>
                </a:solidFill>
                <a:latin typeface="Arial" pitchFamily="34" charset="0"/>
              </a:rPr>
              <a:t>	1)</a:t>
            </a:r>
            <a:r>
              <a:rPr lang="ru-RU" sz="2400" b="1">
                <a:latin typeface="Arial" pitchFamily="34" charset="0"/>
              </a:rPr>
              <a:t> </a:t>
            </a:r>
            <a:r>
              <a:rPr lang="ru-RU" sz="2400" b="1">
                <a:solidFill>
                  <a:srgbClr val="003300"/>
                </a:solidFill>
                <a:latin typeface="Arial" pitchFamily="34" charset="0"/>
              </a:rPr>
              <a:t>Мурманская область;   </a:t>
            </a:r>
            <a:r>
              <a:rPr lang="ru-RU" sz="2400" b="1">
                <a:solidFill>
                  <a:srgbClr val="CC0000"/>
                </a:solidFill>
                <a:latin typeface="Arial" pitchFamily="34" charset="0"/>
              </a:rPr>
              <a:t>2)</a:t>
            </a:r>
            <a:r>
              <a:rPr lang="ru-RU" sz="2400" b="1">
                <a:solidFill>
                  <a:srgbClr val="003300"/>
                </a:solidFill>
                <a:latin typeface="Arial" pitchFamily="34" charset="0"/>
              </a:rPr>
              <a:t> Приморский край;</a:t>
            </a:r>
          </a:p>
          <a:p>
            <a:pPr lvl="1"/>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Краснодарский край;    </a:t>
            </a:r>
            <a:r>
              <a:rPr lang="ru-RU" sz="2400" b="1">
                <a:solidFill>
                  <a:srgbClr val="CC0000"/>
                </a:solidFill>
                <a:latin typeface="Arial" pitchFamily="34" charset="0"/>
              </a:rPr>
              <a:t>4)</a:t>
            </a:r>
            <a:r>
              <a:rPr lang="ru-RU" sz="2400" b="1">
                <a:solidFill>
                  <a:srgbClr val="003300"/>
                </a:solidFill>
                <a:latin typeface="Arial" pitchFamily="34" charset="0"/>
              </a:rPr>
              <a:t> Республика Татарстан.</a:t>
            </a:r>
          </a:p>
          <a:p>
            <a:pPr lvl="1"/>
            <a:endParaRPr lang="ru-RU" sz="1000">
              <a:latin typeface="Arial" pitchFamily="34" charset="0"/>
            </a:endParaRPr>
          </a:p>
          <a:p>
            <a:pPr indent="342900"/>
            <a:r>
              <a:rPr lang="ru-RU" sz="2400" b="1">
                <a:solidFill>
                  <a:srgbClr val="FF0000"/>
                </a:solidFill>
                <a:latin typeface="Arial" pitchFamily="34" charset="0"/>
              </a:rPr>
              <a:t>3.16 </a:t>
            </a:r>
            <a:r>
              <a:rPr lang="ru-RU" sz="2400" b="1">
                <a:solidFill>
                  <a:srgbClr val="000066"/>
                </a:solidFill>
                <a:latin typeface="Arial" pitchFamily="34" charset="0"/>
              </a:rPr>
              <a:t>Где  в России есть горы, в которых в настоящее время происходят излияния магмы на земную поверхность?</a:t>
            </a:r>
          </a:p>
          <a:p>
            <a:pPr lvl="1"/>
            <a:r>
              <a:rPr lang="ru-RU" sz="2400" b="1">
                <a:solidFill>
                  <a:srgbClr val="CC0000"/>
                </a:solidFill>
                <a:latin typeface="Arial" pitchFamily="34" charset="0"/>
              </a:rPr>
              <a:t>	1)</a:t>
            </a:r>
            <a:r>
              <a:rPr lang="ru-RU" sz="2400" b="1">
                <a:latin typeface="Arial" pitchFamily="34" charset="0"/>
              </a:rPr>
              <a:t> </a:t>
            </a:r>
            <a:r>
              <a:rPr lang="ru-RU" sz="2400" b="1">
                <a:solidFill>
                  <a:srgbClr val="003300"/>
                </a:solidFill>
                <a:latin typeface="Arial" pitchFamily="34" charset="0"/>
              </a:rPr>
              <a:t>о-ва Новая Земля;        </a:t>
            </a:r>
            <a:r>
              <a:rPr lang="ru-RU" sz="2400" b="1">
                <a:solidFill>
                  <a:srgbClr val="CC0000"/>
                </a:solidFill>
                <a:latin typeface="Arial" pitchFamily="34" charset="0"/>
              </a:rPr>
              <a:t>2)</a:t>
            </a:r>
            <a:r>
              <a:rPr lang="ru-RU" sz="2400" b="1">
                <a:solidFill>
                  <a:srgbClr val="003300"/>
                </a:solidFill>
                <a:latin typeface="Arial" pitchFamily="34" charset="0"/>
              </a:rPr>
              <a:t> Курильские о-ва;</a:t>
            </a:r>
          </a:p>
          <a:p>
            <a:pPr lvl="1"/>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о-в Сахалин;                  </a:t>
            </a:r>
            <a:r>
              <a:rPr lang="ru-RU" sz="2400" b="1">
                <a:solidFill>
                  <a:srgbClr val="CC0000"/>
                </a:solidFill>
                <a:latin typeface="Arial" pitchFamily="34" charset="0"/>
              </a:rPr>
              <a:t>4)</a:t>
            </a:r>
            <a:r>
              <a:rPr lang="ru-RU" sz="2400" b="1">
                <a:solidFill>
                  <a:srgbClr val="003300"/>
                </a:solidFill>
                <a:latin typeface="Arial" pitchFamily="34" charset="0"/>
              </a:rPr>
              <a:t> Алтай.</a:t>
            </a:r>
          </a:p>
        </p:txBody>
      </p:sp>
      <p:sp>
        <p:nvSpPr>
          <p:cNvPr id="115717" name="Rectangle 5"/>
          <p:cNvSpPr>
            <a:spLocks noChangeArrowheads="1"/>
          </p:cNvSpPr>
          <p:nvPr/>
        </p:nvSpPr>
        <p:spPr bwMode="auto">
          <a:xfrm>
            <a:off x="8316913" y="76517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
        <p:nvSpPr>
          <p:cNvPr id="115718" name="Rectangle 6"/>
          <p:cNvSpPr>
            <a:spLocks noChangeArrowheads="1"/>
          </p:cNvSpPr>
          <p:nvPr/>
        </p:nvSpPr>
        <p:spPr bwMode="auto">
          <a:xfrm>
            <a:off x="8172450" y="32845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
        <p:nvSpPr>
          <p:cNvPr id="115719" name="Rectangle 7"/>
          <p:cNvSpPr>
            <a:spLocks noChangeArrowheads="1"/>
          </p:cNvSpPr>
          <p:nvPr/>
        </p:nvSpPr>
        <p:spPr bwMode="auto">
          <a:xfrm>
            <a:off x="8027988" y="544512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15717">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15718">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15719">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179388" y="371475"/>
            <a:ext cx="8785225" cy="6026150"/>
          </a:xfrm>
          <a:prstGeom prst="rect">
            <a:avLst/>
          </a:prstGeom>
          <a:noFill/>
          <a:ln w="9525">
            <a:noFill/>
            <a:miter lim="800000"/>
            <a:headEnd/>
            <a:tailEnd/>
          </a:ln>
          <a:effectLst/>
        </p:spPr>
        <p:txBody>
          <a:bodyPr anchor="ctr">
            <a:spAutoFit/>
          </a:bodyPr>
          <a:lstStyle/>
          <a:p>
            <a:pPr indent="342900"/>
            <a:endParaRPr lang="ru-RU" sz="1000">
              <a:solidFill>
                <a:srgbClr val="000066"/>
              </a:solidFill>
              <a:latin typeface="Arial" pitchFamily="34" charset="0"/>
            </a:endParaRPr>
          </a:p>
          <a:p>
            <a:pPr indent="342900"/>
            <a:r>
              <a:rPr lang="ru-RU" sz="2400" b="1">
                <a:solidFill>
                  <a:srgbClr val="FF0000"/>
                </a:solidFill>
                <a:latin typeface="Arial" pitchFamily="34" charset="0"/>
              </a:rPr>
              <a:t>4.16 </a:t>
            </a:r>
            <a:r>
              <a:rPr lang="ru-RU" sz="2400" b="1">
                <a:solidFill>
                  <a:srgbClr val="000066"/>
                </a:solidFill>
                <a:latin typeface="Arial" pitchFamily="34" charset="0"/>
              </a:rPr>
              <a:t>В каком из перечисленных регионов наиболее часто происходит сползание земли вниз по склону в результате дождей?</a:t>
            </a:r>
          </a:p>
          <a:p>
            <a:pPr lvl="1"/>
            <a:r>
              <a:rPr lang="ru-RU" sz="2400" b="1">
                <a:solidFill>
                  <a:srgbClr val="CC0000"/>
                </a:solidFill>
                <a:latin typeface="Arial" pitchFamily="34" charset="0"/>
              </a:rPr>
              <a:t>	1)</a:t>
            </a:r>
            <a:r>
              <a:rPr lang="ru-RU" sz="2400" b="1">
                <a:latin typeface="Arial" pitchFamily="34" charset="0"/>
              </a:rPr>
              <a:t> </a:t>
            </a:r>
            <a:r>
              <a:rPr lang="ru-RU" sz="2400" b="1">
                <a:solidFill>
                  <a:srgbClr val="003300"/>
                </a:solidFill>
                <a:latin typeface="Arial" pitchFamily="34" charset="0"/>
              </a:rPr>
              <a:t>предгорья Кавказа;</a:t>
            </a:r>
          </a:p>
          <a:p>
            <a:pPr lvl="1"/>
            <a:r>
              <a:rPr lang="ru-RU" sz="2400" b="1">
                <a:solidFill>
                  <a:srgbClr val="003300"/>
                </a:solidFill>
                <a:latin typeface="Arial" pitchFamily="34" charset="0"/>
              </a:rPr>
              <a:t>	</a:t>
            </a:r>
            <a:r>
              <a:rPr lang="ru-RU" sz="2400" b="1">
                <a:solidFill>
                  <a:srgbClr val="CC0000"/>
                </a:solidFill>
                <a:latin typeface="Arial" pitchFamily="34" charset="0"/>
              </a:rPr>
              <a:t>2)</a:t>
            </a:r>
            <a:r>
              <a:rPr lang="ru-RU" sz="2400" b="1">
                <a:solidFill>
                  <a:srgbClr val="003300"/>
                </a:solidFill>
                <a:latin typeface="Arial" pitchFamily="34" charset="0"/>
              </a:rPr>
              <a:t> Северо-Сибирская низменность;</a:t>
            </a:r>
          </a:p>
          <a:p>
            <a:pPr lvl="1"/>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Мещерская низменность;</a:t>
            </a:r>
          </a:p>
          <a:p>
            <a:pPr lvl="1"/>
            <a:r>
              <a:rPr lang="ru-RU" sz="2400" b="1">
                <a:solidFill>
                  <a:srgbClr val="003300"/>
                </a:solidFill>
                <a:latin typeface="Arial" pitchFamily="34" charset="0"/>
              </a:rPr>
              <a:t>	</a:t>
            </a:r>
            <a:r>
              <a:rPr lang="ru-RU" sz="2400" b="1">
                <a:solidFill>
                  <a:srgbClr val="CC0000"/>
                </a:solidFill>
                <a:latin typeface="Arial" pitchFamily="34" charset="0"/>
              </a:rPr>
              <a:t>4)</a:t>
            </a:r>
            <a:r>
              <a:rPr lang="ru-RU" sz="2400" b="1">
                <a:solidFill>
                  <a:srgbClr val="003300"/>
                </a:solidFill>
                <a:latin typeface="Arial" pitchFamily="34" charset="0"/>
              </a:rPr>
              <a:t> Западно-Сибирская равнина.</a:t>
            </a:r>
          </a:p>
          <a:p>
            <a:pPr lvl="1"/>
            <a:endParaRPr lang="ru-RU" sz="1000">
              <a:solidFill>
                <a:srgbClr val="003300"/>
              </a:solidFill>
              <a:latin typeface="Arial" pitchFamily="34" charset="0"/>
            </a:endParaRPr>
          </a:p>
          <a:p>
            <a:pPr indent="342900"/>
            <a:r>
              <a:rPr lang="ru-RU" sz="2400" b="1">
                <a:solidFill>
                  <a:srgbClr val="FF0000"/>
                </a:solidFill>
                <a:latin typeface="Arial" pitchFamily="34" charset="0"/>
              </a:rPr>
              <a:t>5.16 </a:t>
            </a:r>
            <a:r>
              <a:rPr lang="ru-RU" sz="2400" b="1">
                <a:solidFill>
                  <a:srgbClr val="000066"/>
                </a:solidFill>
                <a:latin typeface="Arial" pitchFamily="34" charset="0"/>
              </a:rPr>
              <a:t>Образование какой из перечисленных пустынь связано с холодным течением?</a:t>
            </a:r>
          </a:p>
          <a:p>
            <a:pPr lvl="1"/>
            <a:r>
              <a:rPr lang="ru-RU" sz="2400" b="1">
                <a:solidFill>
                  <a:srgbClr val="CC0000"/>
                </a:solidFill>
                <a:latin typeface="Arial" pitchFamily="34" charset="0"/>
              </a:rPr>
              <a:t>	1)</a:t>
            </a:r>
            <a:r>
              <a:rPr lang="ru-RU" sz="2400" b="1">
                <a:latin typeface="Arial" pitchFamily="34" charset="0"/>
              </a:rPr>
              <a:t> </a:t>
            </a:r>
            <a:r>
              <a:rPr lang="ru-RU" sz="2400" b="1">
                <a:solidFill>
                  <a:srgbClr val="003300"/>
                </a:solidFill>
                <a:latin typeface="Arial" pitchFamily="34" charset="0"/>
              </a:rPr>
              <a:t>Атакама;      </a:t>
            </a:r>
            <a:r>
              <a:rPr lang="ru-RU" sz="2400" b="1">
                <a:solidFill>
                  <a:srgbClr val="CC0000"/>
                </a:solidFill>
                <a:latin typeface="Arial" pitchFamily="34" charset="0"/>
              </a:rPr>
              <a:t>2)</a:t>
            </a:r>
            <a:r>
              <a:rPr lang="ru-RU" sz="2400" b="1">
                <a:solidFill>
                  <a:srgbClr val="003300"/>
                </a:solidFill>
                <a:latin typeface="Arial" pitchFamily="34" charset="0"/>
              </a:rPr>
              <a:t> Сахара;</a:t>
            </a:r>
          </a:p>
          <a:p>
            <a:pPr lvl="1"/>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Гоби;             </a:t>
            </a:r>
            <a:r>
              <a:rPr lang="ru-RU" sz="2400" b="1">
                <a:solidFill>
                  <a:srgbClr val="CC0000"/>
                </a:solidFill>
                <a:latin typeface="Arial" pitchFamily="34" charset="0"/>
              </a:rPr>
              <a:t>4)</a:t>
            </a:r>
            <a:r>
              <a:rPr lang="ru-RU" sz="2400" b="1">
                <a:solidFill>
                  <a:srgbClr val="003300"/>
                </a:solidFill>
                <a:latin typeface="Arial" pitchFamily="34" charset="0"/>
              </a:rPr>
              <a:t> Большая пустыня Виктория.</a:t>
            </a:r>
          </a:p>
          <a:p>
            <a:pPr lvl="1"/>
            <a:endParaRPr lang="ru-RU" sz="1000">
              <a:latin typeface="Arial" pitchFamily="34" charset="0"/>
            </a:endParaRPr>
          </a:p>
          <a:p>
            <a:pPr indent="342900"/>
            <a:r>
              <a:rPr lang="ru-RU" sz="2400" b="1">
                <a:solidFill>
                  <a:srgbClr val="FF0000"/>
                </a:solidFill>
                <a:latin typeface="Arial" pitchFamily="34" charset="0"/>
              </a:rPr>
              <a:t>6.16 </a:t>
            </a:r>
            <a:r>
              <a:rPr lang="ru-RU" sz="2400" b="1">
                <a:solidFill>
                  <a:srgbClr val="000066"/>
                </a:solidFill>
                <a:latin typeface="Arial" pitchFamily="34" charset="0"/>
              </a:rPr>
              <a:t>Какое холодное течение проходит вдоль западных берегов Северной Америки?</a:t>
            </a:r>
          </a:p>
          <a:p>
            <a:pPr lvl="1"/>
            <a:r>
              <a:rPr lang="ru-RU" sz="2400" b="1">
                <a:solidFill>
                  <a:srgbClr val="000066"/>
                </a:solidFill>
                <a:latin typeface="Arial" pitchFamily="34" charset="0"/>
              </a:rPr>
              <a:t>	</a:t>
            </a:r>
            <a:r>
              <a:rPr lang="ru-RU" sz="2400" b="1">
                <a:solidFill>
                  <a:srgbClr val="CC0000"/>
                </a:solidFill>
                <a:latin typeface="Arial" pitchFamily="34" charset="0"/>
              </a:rPr>
              <a:t>1)</a:t>
            </a:r>
            <a:r>
              <a:rPr lang="ru-RU" sz="2400" b="1">
                <a:latin typeface="Arial" pitchFamily="34" charset="0"/>
              </a:rPr>
              <a:t> </a:t>
            </a:r>
            <a:r>
              <a:rPr lang="ru-RU" sz="2400" b="1">
                <a:solidFill>
                  <a:srgbClr val="003300"/>
                </a:solidFill>
                <a:latin typeface="Arial" pitchFamily="34" charset="0"/>
              </a:rPr>
              <a:t>Аляскинское;       </a:t>
            </a:r>
            <a:r>
              <a:rPr lang="ru-RU" sz="2400" b="1">
                <a:solidFill>
                  <a:srgbClr val="CC0000"/>
                </a:solidFill>
                <a:latin typeface="Arial" pitchFamily="34" charset="0"/>
              </a:rPr>
              <a:t>2)</a:t>
            </a:r>
            <a:r>
              <a:rPr lang="ru-RU" sz="2400" b="1">
                <a:solidFill>
                  <a:srgbClr val="003300"/>
                </a:solidFill>
                <a:latin typeface="Arial" pitchFamily="34" charset="0"/>
              </a:rPr>
              <a:t> Калифорнийское;</a:t>
            </a:r>
          </a:p>
          <a:p>
            <a:pPr lvl="1"/>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Лабрадорское;     </a:t>
            </a:r>
            <a:r>
              <a:rPr lang="ru-RU" sz="2400" b="1">
                <a:solidFill>
                  <a:srgbClr val="CC0000"/>
                </a:solidFill>
                <a:latin typeface="Arial" pitchFamily="34" charset="0"/>
              </a:rPr>
              <a:t>4)</a:t>
            </a:r>
            <a:r>
              <a:rPr lang="ru-RU" sz="2400" b="1">
                <a:solidFill>
                  <a:srgbClr val="003300"/>
                </a:solidFill>
                <a:latin typeface="Arial" pitchFamily="34" charset="0"/>
              </a:rPr>
              <a:t> Бенгальское.</a:t>
            </a:r>
          </a:p>
        </p:txBody>
      </p:sp>
      <p:sp>
        <p:nvSpPr>
          <p:cNvPr id="116739" name="Rectangle 3"/>
          <p:cNvSpPr>
            <a:spLocks noChangeArrowheads="1"/>
          </p:cNvSpPr>
          <p:nvPr/>
        </p:nvSpPr>
        <p:spPr bwMode="auto">
          <a:xfrm>
            <a:off x="7308850" y="17732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116740" name="Rectangle 4"/>
          <p:cNvSpPr>
            <a:spLocks noChangeArrowheads="1"/>
          </p:cNvSpPr>
          <p:nvPr/>
        </p:nvSpPr>
        <p:spPr bwMode="auto">
          <a:xfrm>
            <a:off x="8101013" y="378936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116741" name="Rectangle 5"/>
          <p:cNvSpPr>
            <a:spLocks noChangeArrowheads="1"/>
          </p:cNvSpPr>
          <p:nvPr/>
        </p:nvSpPr>
        <p:spPr bwMode="auto">
          <a:xfrm>
            <a:off x="8027988" y="544512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16739">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16740">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1674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179388" y="438150"/>
            <a:ext cx="8785225" cy="4930775"/>
          </a:xfrm>
          <a:prstGeom prst="rect">
            <a:avLst/>
          </a:prstGeom>
          <a:noFill/>
          <a:ln w="9525">
            <a:noFill/>
            <a:miter lim="800000"/>
            <a:headEnd/>
            <a:tailEnd/>
          </a:ln>
          <a:effectLst/>
        </p:spPr>
        <p:txBody>
          <a:bodyPr anchor="ctr">
            <a:spAutoFit/>
          </a:bodyPr>
          <a:lstStyle/>
          <a:p>
            <a:pPr indent="342900"/>
            <a:endParaRPr lang="ru-RU" sz="1000">
              <a:solidFill>
                <a:srgbClr val="000066"/>
              </a:solidFill>
              <a:latin typeface="Arial" pitchFamily="34" charset="0"/>
            </a:endParaRPr>
          </a:p>
          <a:p>
            <a:pPr indent="342900"/>
            <a:r>
              <a:rPr lang="ru-RU" sz="2400" b="1">
                <a:solidFill>
                  <a:srgbClr val="FF0000"/>
                </a:solidFill>
                <a:latin typeface="Arial" pitchFamily="34" charset="0"/>
              </a:rPr>
              <a:t>7.16 </a:t>
            </a:r>
            <a:r>
              <a:rPr lang="ru-RU" sz="2400" b="1">
                <a:solidFill>
                  <a:srgbClr val="000066"/>
                </a:solidFill>
                <a:latin typeface="Arial" pitchFamily="34" charset="0"/>
              </a:rPr>
              <a:t>На островах какого океана чаще всего происходят извержения вулканов?</a:t>
            </a:r>
          </a:p>
          <a:p>
            <a:pPr lvl="1"/>
            <a:r>
              <a:rPr lang="ru-RU" sz="2400" b="1">
                <a:latin typeface="Arial" pitchFamily="34" charset="0"/>
              </a:rPr>
              <a:t>	</a:t>
            </a:r>
            <a:r>
              <a:rPr lang="ru-RU" sz="2400" b="1">
                <a:solidFill>
                  <a:srgbClr val="CC0000"/>
                </a:solidFill>
                <a:latin typeface="Arial" pitchFamily="34" charset="0"/>
              </a:rPr>
              <a:t>1)</a:t>
            </a:r>
            <a:r>
              <a:rPr lang="ru-RU" sz="2400" b="1">
                <a:latin typeface="Arial" pitchFamily="34" charset="0"/>
              </a:rPr>
              <a:t> </a:t>
            </a:r>
            <a:r>
              <a:rPr lang="ru-RU" sz="2400" b="1">
                <a:solidFill>
                  <a:srgbClr val="003300"/>
                </a:solidFill>
                <a:latin typeface="Arial" pitchFamily="34" charset="0"/>
              </a:rPr>
              <a:t>Тихого;	     </a:t>
            </a:r>
            <a:r>
              <a:rPr lang="ru-RU" sz="2400" b="1">
                <a:solidFill>
                  <a:srgbClr val="CC0000"/>
                </a:solidFill>
                <a:latin typeface="Arial" pitchFamily="34" charset="0"/>
              </a:rPr>
              <a:t>2)</a:t>
            </a:r>
            <a:r>
              <a:rPr lang="ru-RU" sz="2400" b="1">
                <a:solidFill>
                  <a:srgbClr val="003300"/>
                </a:solidFill>
                <a:latin typeface="Arial" pitchFamily="34" charset="0"/>
              </a:rPr>
              <a:t> Северного Ледовитого;</a:t>
            </a:r>
          </a:p>
          <a:p>
            <a:pPr lvl="1"/>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Индийского;	     </a:t>
            </a:r>
            <a:r>
              <a:rPr lang="ru-RU" sz="2400" b="1">
                <a:solidFill>
                  <a:srgbClr val="CC0000"/>
                </a:solidFill>
                <a:latin typeface="Arial" pitchFamily="34" charset="0"/>
              </a:rPr>
              <a:t>4)</a:t>
            </a:r>
            <a:r>
              <a:rPr lang="ru-RU" sz="2400" b="1">
                <a:solidFill>
                  <a:srgbClr val="003300"/>
                </a:solidFill>
                <a:latin typeface="Arial" pitchFamily="34" charset="0"/>
              </a:rPr>
              <a:t> Атлантического.</a:t>
            </a:r>
          </a:p>
          <a:p>
            <a:pPr lvl="1"/>
            <a:endParaRPr lang="ru-RU" sz="1000">
              <a:solidFill>
                <a:srgbClr val="003300"/>
              </a:solidFill>
              <a:latin typeface="Arial" pitchFamily="34" charset="0"/>
            </a:endParaRPr>
          </a:p>
          <a:p>
            <a:pPr indent="342900"/>
            <a:r>
              <a:rPr lang="ru-RU" sz="2400" b="1">
                <a:solidFill>
                  <a:srgbClr val="FF0000"/>
                </a:solidFill>
                <a:latin typeface="Arial" pitchFamily="34" charset="0"/>
              </a:rPr>
              <a:t>8.16 </a:t>
            </a:r>
            <a:r>
              <a:rPr lang="ru-RU" sz="2400" b="1">
                <a:solidFill>
                  <a:srgbClr val="000066"/>
                </a:solidFill>
                <a:latin typeface="Arial" pitchFamily="34" charset="0"/>
              </a:rPr>
              <a:t>Для какой из перечисленных территорий на материке Северная Америка характерны землетрясения?</a:t>
            </a:r>
          </a:p>
          <a:p>
            <a:pPr lvl="1"/>
            <a:r>
              <a:rPr lang="ru-RU" sz="2400" b="1">
                <a:solidFill>
                  <a:srgbClr val="CC0000"/>
                </a:solidFill>
                <a:latin typeface="Arial" pitchFamily="34" charset="0"/>
              </a:rPr>
              <a:t>	1)</a:t>
            </a:r>
            <a:r>
              <a:rPr lang="ru-RU" sz="2400" b="1">
                <a:latin typeface="Arial" pitchFamily="34" charset="0"/>
              </a:rPr>
              <a:t> </a:t>
            </a:r>
            <a:r>
              <a:rPr lang="ru-RU" sz="2400" b="1">
                <a:solidFill>
                  <a:srgbClr val="003300"/>
                </a:solidFill>
                <a:latin typeface="Arial" pitchFamily="34" charset="0"/>
              </a:rPr>
              <a:t>п-ов Калифорния;      </a:t>
            </a:r>
            <a:r>
              <a:rPr lang="ru-RU" sz="2400" b="1">
                <a:solidFill>
                  <a:srgbClr val="CC0000"/>
                </a:solidFill>
                <a:latin typeface="Arial" pitchFamily="34" charset="0"/>
              </a:rPr>
              <a:t>2)</a:t>
            </a:r>
            <a:r>
              <a:rPr lang="ru-RU" sz="2400" b="1">
                <a:solidFill>
                  <a:srgbClr val="003300"/>
                </a:solidFill>
                <a:latin typeface="Arial" pitchFamily="34" charset="0"/>
              </a:rPr>
              <a:t> п-ов Лабрадор;</a:t>
            </a:r>
          </a:p>
          <a:p>
            <a:pPr lvl="1"/>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п-ов Юкатан;               </a:t>
            </a:r>
            <a:r>
              <a:rPr lang="ru-RU" sz="2400" b="1">
                <a:solidFill>
                  <a:srgbClr val="CC0000"/>
                </a:solidFill>
                <a:latin typeface="Arial" pitchFamily="34" charset="0"/>
              </a:rPr>
              <a:t>4)</a:t>
            </a:r>
            <a:r>
              <a:rPr lang="ru-RU" sz="2400" b="1">
                <a:solidFill>
                  <a:srgbClr val="003300"/>
                </a:solidFill>
                <a:latin typeface="Arial" pitchFamily="34" charset="0"/>
              </a:rPr>
              <a:t> п-ов Флорида.</a:t>
            </a:r>
          </a:p>
          <a:p>
            <a:pPr lvl="1"/>
            <a:endParaRPr lang="ru-RU" sz="1000">
              <a:latin typeface="Arial" pitchFamily="34" charset="0"/>
            </a:endParaRPr>
          </a:p>
          <a:p>
            <a:pPr indent="342900"/>
            <a:r>
              <a:rPr lang="ru-RU" sz="2400" b="1">
                <a:solidFill>
                  <a:srgbClr val="FF0000"/>
                </a:solidFill>
                <a:latin typeface="Arial" pitchFamily="34" charset="0"/>
              </a:rPr>
              <a:t>9.16 </a:t>
            </a:r>
            <a:r>
              <a:rPr lang="ru-RU" sz="2400" b="1">
                <a:solidFill>
                  <a:srgbClr val="000066"/>
                </a:solidFill>
                <a:latin typeface="Arial" pitchFamily="34" charset="0"/>
              </a:rPr>
              <a:t>В какой стране распространен такой же тип климата, как в Западной Сибири?</a:t>
            </a:r>
          </a:p>
          <a:p>
            <a:pPr lvl="1"/>
            <a:r>
              <a:rPr lang="ru-RU" sz="2400" b="1">
                <a:solidFill>
                  <a:srgbClr val="CC0000"/>
                </a:solidFill>
                <a:latin typeface="Arial" pitchFamily="34" charset="0"/>
              </a:rPr>
              <a:t>	1)</a:t>
            </a:r>
            <a:r>
              <a:rPr lang="ru-RU" sz="2400" b="1">
                <a:latin typeface="Arial" pitchFamily="34" charset="0"/>
              </a:rPr>
              <a:t> </a:t>
            </a:r>
            <a:r>
              <a:rPr lang="ru-RU" sz="2400" b="1">
                <a:solidFill>
                  <a:srgbClr val="003300"/>
                </a:solidFill>
                <a:latin typeface="Arial" pitchFamily="34" charset="0"/>
              </a:rPr>
              <a:t>Дания;     </a:t>
            </a:r>
            <a:r>
              <a:rPr lang="ru-RU" sz="2400" b="1">
                <a:solidFill>
                  <a:srgbClr val="CC0000"/>
                </a:solidFill>
                <a:latin typeface="Arial" pitchFamily="34" charset="0"/>
              </a:rPr>
              <a:t>2)</a:t>
            </a:r>
            <a:r>
              <a:rPr lang="ru-RU" sz="2400" b="1">
                <a:solidFill>
                  <a:srgbClr val="003300"/>
                </a:solidFill>
                <a:latin typeface="Arial" pitchFamily="34" charset="0"/>
              </a:rPr>
              <a:t> Исландия;     </a:t>
            </a:r>
            <a:r>
              <a:rPr lang="ru-RU" sz="2400" b="1">
                <a:solidFill>
                  <a:srgbClr val="CC0000"/>
                </a:solidFill>
                <a:latin typeface="Arial" pitchFamily="34" charset="0"/>
              </a:rPr>
              <a:t>3)</a:t>
            </a:r>
            <a:r>
              <a:rPr lang="ru-RU" sz="2400" b="1">
                <a:solidFill>
                  <a:srgbClr val="003300"/>
                </a:solidFill>
                <a:latin typeface="Arial" pitchFamily="34" charset="0"/>
              </a:rPr>
              <a:t> Канада;     </a:t>
            </a:r>
            <a:r>
              <a:rPr lang="ru-RU" sz="2400" b="1">
                <a:solidFill>
                  <a:srgbClr val="CC0000"/>
                </a:solidFill>
                <a:latin typeface="Arial" pitchFamily="34" charset="0"/>
              </a:rPr>
              <a:t>4)</a:t>
            </a:r>
            <a:r>
              <a:rPr lang="ru-RU" sz="2400" b="1">
                <a:solidFill>
                  <a:srgbClr val="003300"/>
                </a:solidFill>
                <a:latin typeface="Arial" pitchFamily="34" charset="0"/>
              </a:rPr>
              <a:t> Япония.</a:t>
            </a:r>
          </a:p>
        </p:txBody>
      </p:sp>
      <p:sp>
        <p:nvSpPr>
          <p:cNvPr id="117763" name="Rectangle 3"/>
          <p:cNvSpPr>
            <a:spLocks noChangeArrowheads="1"/>
          </p:cNvSpPr>
          <p:nvPr/>
        </p:nvSpPr>
        <p:spPr bwMode="auto">
          <a:xfrm>
            <a:off x="7885113" y="11255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117764" name="Rectangle 4"/>
          <p:cNvSpPr>
            <a:spLocks noChangeArrowheads="1"/>
          </p:cNvSpPr>
          <p:nvPr/>
        </p:nvSpPr>
        <p:spPr bwMode="auto">
          <a:xfrm>
            <a:off x="7740650" y="292417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117765" name="Rectangle 5"/>
          <p:cNvSpPr>
            <a:spLocks noChangeArrowheads="1"/>
          </p:cNvSpPr>
          <p:nvPr/>
        </p:nvSpPr>
        <p:spPr bwMode="auto">
          <a:xfrm>
            <a:off x="8027988" y="544512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1776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17764">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17765">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179388" y="0"/>
            <a:ext cx="8785225" cy="6848475"/>
          </a:xfrm>
          <a:prstGeom prst="rect">
            <a:avLst/>
          </a:prstGeom>
          <a:noFill/>
          <a:ln w="9525">
            <a:noFill/>
            <a:miter lim="800000"/>
            <a:headEnd/>
            <a:tailEnd/>
          </a:ln>
          <a:effectLst/>
        </p:spPr>
        <p:txBody>
          <a:bodyPr anchor="ctr">
            <a:spAutoFit/>
          </a:bodyPr>
          <a:lstStyle/>
          <a:p>
            <a:pPr indent="342900"/>
            <a:r>
              <a:rPr lang="ru-RU" sz="2400" b="1">
                <a:solidFill>
                  <a:srgbClr val="FF0000"/>
                </a:solidFill>
                <a:latin typeface="Arial" pitchFamily="34" charset="0"/>
              </a:rPr>
              <a:t>1.17 </a:t>
            </a:r>
            <a:r>
              <a:rPr lang="ru-RU" sz="2000" b="1">
                <a:solidFill>
                  <a:srgbClr val="000066"/>
                </a:solidFill>
                <a:latin typeface="Arial" pitchFamily="34" charset="0"/>
              </a:rPr>
              <a:t>Группа школьников из Мурманска хочет своими глазами увидеть необычную для них природу дельты наиболее протяженной европейской реки.</a:t>
            </a:r>
            <a:r>
              <a:rPr lang="ru-RU" sz="2400" b="1">
                <a:solidFill>
                  <a:srgbClr val="000066"/>
                </a:solidFill>
                <a:latin typeface="Arial" pitchFamily="34" charset="0"/>
              </a:rPr>
              <a:t> Какой из перечисленных заповедников для этого им необходимо посетить?</a:t>
            </a:r>
          </a:p>
          <a:p>
            <a:pPr lvl="1"/>
            <a:r>
              <a:rPr lang="ru-RU" sz="2400" b="1">
                <a:latin typeface="Arial" pitchFamily="34" charset="0"/>
              </a:rPr>
              <a:t>	</a:t>
            </a:r>
            <a:r>
              <a:rPr lang="ru-RU" sz="2400" b="1">
                <a:solidFill>
                  <a:srgbClr val="CC0000"/>
                </a:solidFill>
                <a:latin typeface="Arial" pitchFamily="34" charset="0"/>
              </a:rPr>
              <a:t>1)</a:t>
            </a:r>
            <a:r>
              <a:rPr lang="ru-RU" sz="2400" b="1">
                <a:latin typeface="Arial" pitchFamily="34" charset="0"/>
              </a:rPr>
              <a:t> </a:t>
            </a:r>
            <a:r>
              <a:rPr lang="ru-RU" sz="2400" b="1">
                <a:solidFill>
                  <a:srgbClr val="003300"/>
                </a:solidFill>
                <a:latin typeface="Arial" pitchFamily="34" charset="0"/>
              </a:rPr>
              <a:t>Астраханский;	     </a:t>
            </a:r>
            <a:r>
              <a:rPr lang="ru-RU" sz="2400" b="1">
                <a:solidFill>
                  <a:srgbClr val="CC0000"/>
                </a:solidFill>
                <a:latin typeface="Arial" pitchFamily="34" charset="0"/>
              </a:rPr>
              <a:t>2)</a:t>
            </a:r>
            <a:r>
              <a:rPr lang="ru-RU" sz="2400" b="1">
                <a:solidFill>
                  <a:srgbClr val="003300"/>
                </a:solidFill>
                <a:latin typeface="Arial" pitchFamily="34" charset="0"/>
              </a:rPr>
              <a:t> Байкало-Ленский;</a:t>
            </a:r>
          </a:p>
          <a:p>
            <a:pPr lvl="1"/>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Ильменский;	     </a:t>
            </a:r>
            <a:r>
              <a:rPr lang="ru-RU" sz="2400" b="1">
                <a:solidFill>
                  <a:srgbClr val="CC0000"/>
                </a:solidFill>
                <a:latin typeface="Arial" pitchFamily="34" charset="0"/>
              </a:rPr>
              <a:t>4)</a:t>
            </a:r>
            <a:r>
              <a:rPr lang="ru-RU" sz="2400" b="1">
                <a:solidFill>
                  <a:srgbClr val="003300"/>
                </a:solidFill>
                <a:latin typeface="Arial" pitchFamily="34" charset="0"/>
              </a:rPr>
              <a:t> Жигулевский.</a:t>
            </a:r>
          </a:p>
          <a:p>
            <a:pPr lvl="1"/>
            <a:endParaRPr lang="ru-RU" sz="1000">
              <a:solidFill>
                <a:srgbClr val="003300"/>
              </a:solidFill>
              <a:latin typeface="Arial" pitchFamily="34" charset="0"/>
            </a:endParaRPr>
          </a:p>
          <a:p>
            <a:pPr indent="342900"/>
            <a:r>
              <a:rPr lang="ru-RU" sz="2400" b="1">
                <a:solidFill>
                  <a:srgbClr val="FF0000"/>
                </a:solidFill>
                <a:latin typeface="Arial" pitchFamily="34" charset="0"/>
              </a:rPr>
              <a:t>2.17 </a:t>
            </a:r>
            <a:r>
              <a:rPr lang="ru-RU" sz="2000" b="1">
                <a:solidFill>
                  <a:srgbClr val="000066"/>
                </a:solidFill>
                <a:latin typeface="Arial" pitchFamily="34" charset="0"/>
              </a:rPr>
              <a:t>Группа туристов из Финляндии хочет своими глазами увидеть необычную для них природу русских степей.</a:t>
            </a:r>
            <a:r>
              <a:rPr lang="ru-RU" sz="2400" b="1">
                <a:solidFill>
                  <a:srgbClr val="000066"/>
                </a:solidFill>
                <a:latin typeface="Arial" pitchFamily="34" charset="0"/>
              </a:rPr>
              <a:t> Какой из перечисленных заповедников им для этого необходимо посетить?</a:t>
            </a:r>
          </a:p>
          <a:p>
            <a:pPr lvl="1"/>
            <a:r>
              <a:rPr lang="ru-RU" sz="2400" b="1">
                <a:solidFill>
                  <a:srgbClr val="CC0000"/>
                </a:solidFill>
                <a:latin typeface="Arial" pitchFamily="34" charset="0"/>
              </a:rPr>
              <a:t>	1)</a:t>
            </a:r>
            <a:r>
              <a:rPr lang="ru-RU" sz="2400" b="1">
                <a:latin typeface="Arial" pitchFamily="34" charset="0"/>
              </a:rPr>
              <a:t> </a:t>
            </a:r>
            <a:r>
              <a:rPr lang="ru-RU" sz="2400" b="1">
                <a:solidFill>
                  <a:srgbClr val="003300"/>
                </a:solidFill>
                <a:latin typeface="Arial" pitchFamily="34" charset="0"/>
              </a:rPr>
              <a:t>Курильский;              </a:t>
            </a:r>
            <a:r>
              <a:rPr lang="ru-RU" sz="2400" b="1">
                <a:solidFill>
                  <a:srgbClr val="CC0000"/>
                </a:solidFill>
                <a:latin typeface="Arial" pitchFamily="34" charset="0"/>
              </a:rPr>
              <a:t>2)</a:t>
            </a:r>
            <a:r>
              <a:rPr lang="ru-RU" sz="2400" b="1">
                <a:solidFill>
                  <a:srgbClr val="003300"/>
                </a:solidFill>
                <a:latin typeface="Arial" pitchFamily="34" charset="0"/>
              </a:rPr>
              <a:t> о-ов Врангеля;</a:t>
            </a:r>
          </a:p>
          <a:p>
            <a:pPr lvl="1"/>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Оренбургский;          </a:t>
            </a:r>
            <a:r>
              <a:rPr lang="ru-RU" sz="2400" b="1">
                <a:solidFill>
                  <a:srgbClr val="CC0000"/>
                </a:solidFill>
                <a:latin typeface="Arial" pitchFamily="34" charset="0"/>
              </a:rPr>
              <a:t>4)</a:t>
            </a:r>
            <a:r>
              <a:rPr lang="ru-RU" sz="2400" b="1">
                <a:solidFill>
                  <a:srgbClr val="003300"/>
                </a:solidFill>
                <a:latin typeface="Arial" pitchFamily="34" charset="0"/>
              </a:rPr>
              <a:t> Уссурийский.</a:t>
            </a:r>
          </a:p>
          <a:p>
            <a:pPr lvl="1"/>
            <a:endParaRPr lang="ru-RU" sz="1000">
              <a:latin typeface="Arial" pitchFamily="34" charset="0"/>
            </a:endParaRPr>
          </a:p>
          <a:p>
            <a:pPr indent="342900"/>
            <a:r>
              <a:rPr lang="ru-RU" sz="2400" b="1">
                <a:solidFill>
                  <a:srgbClr val="FF0000"/>
                </a:solidFill>
                <a:latin typeface="Arial" pitchFamily="34" charset="0"/>
              </a:rPr>
              <a:t>3.17 </a:t>
            </a:r>
            <a:r>
              <a:rPr lang="ru-RU" sz="2000" b="1">
                <a:solidFill>
                  <a:srgbClr val="000066"/>
                </a:solidFill>
                <a:latin typeface="Arial" pitchFamily="34" charset="0"/>
              </a:rPr>
              <a:t>Группа туристов из США хочет своими глазами увидеть природу сибирской тайги и посмотреть окрестности уникального озера Байкал.</a:t>
            </a:r>
            <a:r>
              <a:rPr lang="ru-RU" sz="2400" b="1">
                <a:solidFill>
                  <a:srgbClr val="000066"/>
                </a:solidFill>
                <a:latin typeface="Arial" pitchFamily="34" charset="0"/>
              </a:rPr>
              <a:t> Какой из перечисленных заповедников для этого им необходимо посетить?</a:t>
            </a:r>
          </a:p>
          <a:p>
            <a:pPr lvl="1"/>
            <a:r>
              <a:rPr lang="ru-RU" sz="2400" b="1">
                <a:solidFill>
                  <a:srgbClr val="CC0000"/>
                </a:solidFill>
                <a:latin typeface="Arial" pitchFamily="34" charset="0"/>
              </a:rPr>
              <a:t>	1)</a:t>
            </a:r>
            <a:r>
              <a:rPr lang="ru-RU" sz="2400" b="1">
                <a:latin typeface="Arial" pitchFamily="34" charset="0"/>
              </a:rPr>
              <a:t> </a:t>
            </a:r>
            <a:r>
              <a:rPr lang="ru-RU" sz="2400" b="1">
                <a:solidFill>
                  <a:srgbClr val="003300"/>
                </a:solidFill>
                <a:latin typeface="Arial" pitchFamily="34" charset="0"/>
              </a:rPr>
              <a:t>Тунгусский;      </a:t>
            </a:r>
            <a:r>
              <a:rPr lang="ru-RU" sz="2400" b="1">
                <a:solidFill>
                  <a:srgbClr val="CC0000"/>
                </a:solidFill>
                <a:latin typeface="Arial" pitchFamily="34" charset="0"/>
              </a:rPr>
              <a:t>2)</a:t>
            </a:r>
            <a:r>
              <a:rPr lang="ru-RU" sz="2400" b="1">
                <a:solidFill>
                  <a:srgbClr val="003300"/>
                </a:solidFill>
                <a:latin typeface="Arial" pitchFamily="34" charset="0"/>
              </a:rPr>
              <a:t> Баргузинский;</a:t>
            </a:r>
          </a:p>
          <a:p>
            <a:pPr lvl="1"/>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Буреинский;     </a:t>
            </a:r>
            <a:r>
              <a:rPr lang="ru-RU" sz="2400" b="1">
                <a:solidFill>
                  <a:srgbClr val="CC0000"/>
                </a:solidFill>
                <a:latin typeface="Arial" pitchFamily="34" charset="0"/>
              </a:rPr>
              <a:t>4)</a:t>
            </a:r>
            <a:r>
              <a:rPr lang="ru-RU" sz="2400" b="1">
                <a:solidFill>
                  <a:srgbClr val="003300"/>
                </a:solidFill>
                <a:latin typeface="Arial" pitchFamily="34" charset="0"/>
              </a:rPr>
              <a:t> Дагестанский.</a:t>
            </a:r>
          </a:p>
        </p:txBody>
      </p:sp>
      <p:sp>
        <p:nvSpPr>
          <p:cNvPr id="118787" name="Rectangle 3"/>
          <p:cNvSpPr>
            <a:spLocks noChangeArrowheads="1"/>
          </p:cNvSpPr>
          <p:nvPr/>
        </p:nvSpPr>
        <p:spPr bwMode="auto">
          <a:xfrm>
            <a:off x="8316913" y="126841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118788" name="Rectangle 4"/>
          <p:cNvSpPr>
            <a:spLocks noChangeArrowheads="1"/>
          </p:cNvSpPr>
          <p:nvPr/>
        </p:nvSpPr>
        <p:spPr bwMode="auto">
          <a:xfrm>
            <a:off x="8027988" y="35004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
        <p:nvSpPr>
          <p:cNvPr id="118789" name="Rectangle 5"/>
          <p:cNvSpPr>
            <a:spLocks noChangeArrowheads="1"/>
          </p:cNvSpPr>
          <p:nvPr/>
        </p:nvSpPr>
        <p:spPr bwMode="auto">
          <a:xfrm>
            <a:off x="8172450" y="58054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18787">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18788">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18789">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179388" y="-30163"/>
            <a:ext cx="8785225" cy="6908801"/>
          </a:xfrm>
          <a:prstGeom prst="rect">
            <a:avLst/>
          </a:prstGeom>
          <a:noFill/>
          <a:ln w="9525">
            <a:noFill/>
            <a:miter lim="800000"/>
            <a:headEnd/>
            <a:tailEnd/>
          </a:ln>
          <a:effectLst/>
        </p:spPr>
        <p:txBody>
          <a:bodyPr anchor="ctr">
            <a:spAutoFit/>
          </a:bodyPr>
          <a:lstStyle/>
          <a:p>
            <a:pPr indent="342900"/>
            <a:r>
              <a:rPr lang="ru-RU" sz="2400" b="1">
                <a:solidFill>
                  <a:srgbClr val="FF0000"/>
                </a:solidFill>
                <a:latin typeface="Arial" pitchFamily="34" charset="0"/>
              </a:rPr>
              <a:t>4.17 </a:t>
            </a:r>
            <a:r>
              <a:rPr lang="ru-RU" sz="2000" b="1">
                <a:solidFill>
                  <a:srgbClr val="000066"/>
                </a:solidFill>
                <a:latin typeface="Arial" pitchFamily="34" charset="0"/>
              </a:rPr>
              <a:t>Группа туристов из Китая хочет своими глазами увидеть необычную для них природу.</a:t>
            </a:r>
            <a:r>
              <a:rPr lang="ru-RU" sz="2400" b="1">
                <a:solidFill>
                  <a:srgbClr val="000066"/>
                </a:solidFill>
                <a:latin typeface="Arial" pitchFamily="34" charset="0"/>
              </a:rPr>
              <a:t> Какой из перечисленных заповедников для этого им необходимо посетить?</a:t>
            </a:r>
          </a:p>
          <a:p>
            <a:pPr marL="800100" lvl="1" indent="-342900"/>
            <a:r>
              <a:rPr lang="ru-RU" sz="2400" b="1">
                <a:latin typeface="Arial" pitchFamily="34" charset="0"/>
              </a:rPr>
              <a:t>	</a:t>
            </a:r>
            <a:r>
              <a:rPr lang="ru-RU" sz="2400" b="1">
                <a:solidFill>
                  <a:srgbClr val="CC0000"/>
                </a:solidFill>
                <a:latin typeface="Arial" pitchFamily="34" charset="0"/>
              </a:rPr>
              <a:t>1)</a:t>
            </a:r>
            <a:r>
              <a:rPr lang="ru-RU" sz="2400" b="1">
                <a:latin typeface="Arial" pitchFamily="34" charset="0"/>
              </a:rPr>
              <a:t> </a:t>
            </a:r>
            <a:r>
              <a:rPr lang="ru-RU" sz="2400" b="1">
                <a:solidFill>
                  <a:srgbClr val="003300"/>
                </a:solidFill>
                <a:latin typeface="Arial" pitchFamily="34" charset="0"/>
              </a:rPr>
              <a:t>Зейский;	           </a:t>
            </a:r>
            <a:r>
              <a:rPr lang="ru-RU" sz="2400" b="1">
                <a:solidFill>
                  <a:srgbClr val="CC0000"/>
                </a:solidFill>
                <a:latin typeface="Arial" pitchFamily="34" charset="0"/>
              </a:rPr>
              <a:t>2)</a:t>
            </a:r>
            <a:r>
              <a:rPr lang="ru-RU" sz="2400" b="1">
                <a:solidFill>
                  <a:srgbClr val="003300"/>
                </a:solidFill>
                <a:latin typeface="Arial" pitchFamily="34" charset="0"/>
              </a:rPr>
              <a:t> Сихотэ-Алинский;</a:t>
            </a:r>
          </a:p>
          <a:p>
            <a:pPr marL="800100" lvl="1" indent="-342900"/>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Буреинский;	</a:t>
            </a:r>
            <a:r>
              <a:rPr lang="ru-RU" sz="2400" b="1">
                <a:solidFill>
                  <a:srgbClr val="CC0000"/>
                </a:solidFill>
                <a:latin typeface="Arial" pitchFamily="34" charset="0"/>
              </a:rPr>
              <a:t>4)</a:t>
            </a:r>
            <a:r>
              <a:rPr lang="ru-RU" sz="2400" b="1">
                <a:solidFill>
                  <a:srgbClr val="003300"/>
                </a:solidFill>
                <a:latin typeface="Arial" pitchFamily="34" charset="0"/>
              </a:rPr>
              <a:t> Большой Арктический.</a:t>
            </a:r>
          </a:p>
          <a:p>
            <a:pPr marL="800100" lvl="1" indent="-342900"/>
            <a:endParaRPr lang="ru-RU" sz="1000">
              <a:solidFill>
                <a:srgbClr val="003300"/>
              </a:solidFill>
              <a:latin typeface="Arial" pitchFamily="34" charset="0"/>
            </a:endParaRPr>
          </a:p>
          <a:p>
            <a:pPr indent="342900"/>
            <a:r>
              <a:rPr lang="ru-RU" sz="2400" b="1">
                <a:solidFill>
                  <a:srgbClr val="FF0000"/>
                </a:solidFill>
                <a:latin typeface="Arial" pitchFamily="34" charset="0"/>
              </a:rPr>
              <a:t>5.17 </a:t>
            </a:r>
            <a:r>
              <a:rPr lang="ru-RU" sz="2000" b="1">
                <a:solidFill>
                  <a:srgbClr val="000066"/>
                </a:solidFill>
                <a:latin typeface="Arial" pitchFamily="34" charset="0"/>
              </a:rPr>
              <a:t>Группа школьников из Иркутска хочет своими глазами увидеть необычную для них природу тундры.</a:t>
            </a:r>
            <a:r>
              <a:rPr lang="ru-RU" sz="2400" b="1">
                <a:solidFill>
                  <a:srgbClr val="000066"/>
                </a:solidFill>
                <a:latin typeface="Arial" pitchFamily="34" charset="0"/>
              </a:rPr>
              <a:t> Какой из перечисленных заповедников им для этого необходимо посетить?</a:t>
            </a:r>
          </a:p>
          <a:p>
            <a:pPr marL="800100" lvl="1" indent="-342900"/>
            <a:r>
              <a:rPr lang="ru-RU" sz="2400" b="1">
                <a:solidFill>
                  <a:srgbClr val="CC0000"/>
                </a:solidFill>
                <a:latin typeface="Arial" pitchFamily="34" charset="0"/>
              </a:rPr>
              <a:t>	1)</a:t>
            </a:r>
            <a:r>
              <a:rPr lang="ru-RU" sz="2400" b="1">
                <a:latin typeface="Arial" pitchFamily="34" charset="0"/>
              </a:rPr>
              <a:t> </a:t>
            </a:r>
            <a:r>
              <a:rPr lang="ru-RU" sz="2400" b="1">
                <a:solidFill>
                  <a:srgbClr val="003300"/>
                </a:solidFill>
                <a:latin typeface="Arial" pitchFamily="34" charset="0"/>
              </a:rPr>
              <a:t>Кавказский;              </a:t>
            </a:r>
            <a:r>
              <a:rPr lang="ru-RU" sz="2400" b="1">
                <a:solidFill>
                  <a:srgbClr val="CC0000"/>
                </a:solidFill>
                <a:latin typeface="Arial" pitchFamily="34" charset="0"/>
              </a:rPr>
              <a:t>2)</a:t>
            </a:r>
            <a:r>
              <a:rPr lang="ru-RU" sz="2400" b="1">
                <a:solidFill>
                  <a:srgbClr val="003300"/>
                </a:solidFill>
                <a:latin typeface="Arial" pitchFamily="34" charset="0"/>
              </a:rPr>
              <a:t> Кандалакшский;</a:t>
            </a:r>
          </a:p>
          <a:p>
            <a:pPr marL="800100" lvl="1" indent="-342900"/>
            <a:r>
              <a:rPr lang="ru-RU" sz="2400" b="1">
                <a:solidFill>
                  <a:srgbClr val="003300"/>
                </a:solidFill>
                <a:latin typeface="Arial" pitchFamily="34" charset="0"/>
              </a:rPr>
              <a:t>	</a:t>
            </a:r>
            <a:r>
              <a:rPr lang="ru-RU" sz="2400" b="1">
                <a:solidFill>
                  <a:srgbClr val="CC0000"/>
                </a:solidFill>
                <a:latin typeface="Arial" pitchFamily="34" charset="0"/>
              </a:rPr>
              <a:t>3) </a:t>
            </a:r>
            <a:r>
              <a:rPr lang="ru-RU" sz="2400" b="1">
                <a:solidFill>
                  <a:srgbClr val="003300"/>
                </a:solidFill>
                <a:latin typeface="Arial" pitchFamily="34" charset="0"/>
              </a:rPr>
              <a:t>Уссурийский;           </a:t>
            </a:r>
            <a:r>
              <a:rPr lang="ru-RU" sz="2400" b="1">
                <a:solidFill>
                  <a:srgbClr val="CC0000"/>
                </a:solidFill>
                <a:latin typeface="Arial" pitchFamily="34" charset="0"/>
              </a:rPr>
              <a:t>4)</a:t>
            </a:r>
            <a:r>
              <a:rPr lang="ru-RU" sz="2400" b="1">
                <a:solidFill>
                  <a:srgbClr val="003300"/>
                </a:solidFill>
                <a:latin typeface="Arial" pitchFamily="34" charset="0"/>
              </a:rPr>
              <a:t> Волжско-Камский.</a:t>
            </a:r>
          </a:p>
          <a:p>
            <a:pPr marL="800100" lvl="1" indent="-342900"/>
            <a:endParaRPr lang="ru-RU" sz="1000">
              <a:latin typeface="Arial" pitchFamily="34" charset="0"/>
            </a:endParaRPr>
          </a:p>
          <a:p>
            <a:pPr indent="342900"/>
            <a:r>
              <a:rPr lang="ru-RU" sz="2400" b="1">
                <a:solidFill>
                  <a:srgbClr val="FF0000"/>
                </a:solidFill>
                <a:latin typeface="Arial" pitchFamily="34" charset="0"/>
              </a:rPr>
              <a:t>6.17 </a:t>
            </a:r>
            <a:r>
              <a:rPr lang="ru-RU" sz="2000" b="1">
                <a:solidFill>
                  <a:srgbClr val="000066"/>
                </a:solidFill>
                <a:latin typeface="Arial" pitchFamily="34" charset="0"/>
              </a:rPr>
              <a:t>Группа студентов из Москвы хочет своими глазами увидеть лежбища морских млекопитающих и птичьи базары, а также посмотреть на уникальные вулканические ландшафты.</a:t>
            </a:r>
            <a:r>
              <a:rPr lang="ru-RU" sz="2400" b="1">
                <a:latin typeface="Arial" pitchFamily="34" charset="0"/>
              </a:rPr>
              <a:t> </a:t>
            </a:r>
            <a:r>
              <a:rPr lang="ru-RU" sz="2400" b="1">
                <a:solidFill>
                  <a:srgbClr val="000066"/>
                </a:solidFill>
                <a:latin typeface="Arial" pitchFamily="34" charset="0"/>
              </a:rPr>
              <a:t>Какой из перечисленных заповедников для этого им необходимо посетить?</a:t>
            </a:r>
          </a:p>
          <a:p>
            <a:pPr marL="800100" lvl="1" indent="-342900"/>
            <a:r>
              <a:rPr lang="ru-RU" sz="2400" b="1">
                <a:latin typeface="Arial" pitchFamily="34" charset="0"/>
              </a:rPr>
              <a:t>	</a:t>
            </a:r>
            <a:r>
              <a:rPr lang="ru-RU" sz="2400" b="1">
                <a:solidFill>
                  <a:srgbClr val="CC0000"/>
                </a:solidFill>
                <a:latin typeface="Arial" pitchFamily="34" charset="0"/>
              </a:rPr>
              <a:t>1)</a:t>
            </a:r>
            <a:r>
              <a:rPr lang="ru-RU" sz="2400" b="1">
                <a:solidFill>
                  <a:srgbClr val="003300"/>
                </a:solidFill>
                <a:latin typeface="Arial" pitchFamily="34" charset="0"/>
              </a:rPr>
              <a:t> Кроноцкий;                </a:t>
            </a:r>
            <a:r>
              <a:rPr lang="ru-RU" sz="2400" b="1">
                <a:solidFill>
                  <a:srgbClr val="CC0000"/>
                </a:solidFill>
                <a:latin typeface="Arial" pitchFamily="34" charset="0"/>
              </a:rPr>
              <a:t>2)</a:t>
            </a:r>
            <a:r>
              <a:rPr lang="ru-RU" sz="2400" b="1">
                <a:solidFill>
                  <a:srgbClr val="003300"/>
                </a:solidFill>
                <a:latin typeface="Arial" pitchFamily="34" charset="0"/>
              </a:rPr>
              <a:t> Тунгусский;</a:t>
            </a:r>
          </a:p>
          <a:p>
            <a:pPr marL="800100" lvl="1" indent="-342900"/>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Кандалакшский;       </a:t>
            </a:r>
            <a:r>
              <a:rPr lang="ru-RU" sz="2400" b="1">
                <a:solidFill>
                  <a:srgbClr val="CC0000"/>
                </a:solidFill>
                <a:latin typeface="Arial" pitchFamily="34" charset="0"/>
              </a:rPr>
              <a:t>4)</a:t>
            </a:r>
            <a:r>
              <a:rPr lang="ru-RU" sz="2400" b="1">
                <a:solidFill>
                  <a:srgbClr val="003300"/>
                </a:solidFill>
                <a:latin typeface="Arial" pitchFamily="34" charset="0"/>
              </a:rPr>
              <a:t> Печоро-Илычский.</a:t>
            </a:r>
          </a:p>
        </p:txBody>
      </p:sp>
      <p:sp>
        <p:nvSpPr>
          <p:cNvPr id="119811" name="Rectangle 3"/>
          <p:cNvSpPr>
            <a:spLocks noChangeArrowheads="1"/>
          </p:cNvSpPr>
          <p:nvPr/>
        </p:nvSpPr>
        <p:spPr bwMode="auto">
          <a:xfrm>
            <a:off x="8243888" y="692150"/>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
        <p:nvSpPr>
          <p:cNvPr id="119812" name="Rectangle 4"/>
          <p:cNvSpPr>
            <a:spLocks noChangeArrowheads="1"/>
          </p:cNvSpPr>
          <p:nvPr/>
        </p:nvSpPr>
        <p:spPr bwMode="auto">
          <a:xfrm>
            <a:off x="7885113" y="28527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
        <p:nvSpPr>
          <p:cNvPr id="119813" name="Rectangle 5"/>
          <p:cNvSpPr>
            <a:spLocks noChangeArrowheads="1"/>
          </p:cNvSpPr>
          <p:nvPr/>
        </p:nvSpPr>
        <p:spPr bwMode="auto">
          <a:xfrm>
            <a:off x="8027988" y="55895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19811">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19812">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1981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179388" y="228600"/>
            <a:ext cx="8785225" cy="6391275"/>
          </a:xfrm>
          <a:prstGeom prst="rect">
            <a:avLst/>
          </a:prstGeom>
          <a:noFill/>
          <a:ln w="9525">
            <a:noFill/>
            <a:miter lim="800000"/>
            <a:headEnd/>
            <a:tailEnd/>
          </a:ln>
          <a:effectLst/>
        </p:spPr>
        <p:txBody>
          <a:bodyPr anchor="ctr">
            <a:spAutoFit/>
          </a:bodyPr>
          <a:lstStyle/>
          <a:p>
            <a:pPr indent="342900"/>
            <a:r>
              <a:rPr lang="ru-RU" sz="2400" b="1">
                <a:solidFill>
                  <a:srgbClr val="FF0000"/>
                </a:solidFill>
                <a:latin typeface="Arial" pitchFamily="34" charset="0"/>
              </a:rPr>
              <a:t>7.17 </a:t>
            </a:r>
            <a:r>
              <a:rPr lang="ru-RU" sz="2000" b="1">
                <a:solidFill>
                  <a:srgbClr val="000066"/>
                </a:solidFill>
                <a:latin typeface="Arial" pitchFamily="34" charset="0"/>
              </a:rPr>
              <a:t>Группа школьников из Мурманска хочет своими глазами увидеть необычную для них природу степей и лесостепей средней полосы России.</a:t>
            </a:r>
            <a:r>
              <a:rPr lang="ru-RU" sz="2400" b="1">
                <a:solidFill>
                  <a:srgbClr val="000066"/>
                </a:solidFill>
                <a:latin typeface="Arial" pitchFamily="34" charset="0"/>
              </a:rPr>
              <a:t> Какой из перечисленных заповедников для этого им необходимо посетить?</a:t>
            </a:r>
          </a:p>
          <a:p>
            <a:pPr marL="800100" lvl="1" indent="-342900"/>
            <a:r>
              <a:rPr lang="ru-RU" sz="2400" b="1">
                <a:latin typeface="Arial" pitchFamily="34" charset="0"/>
              </a:rPr>
              <a:t>	</a:t>
            </a:r>
            <a:r>
              <a:rPr lang="ru-RU" sz="2400" b="1">
                <a:solidFill>
                  <a:srgbClr val="CC0000"/>
                </a:solidFill>
                <a:latin typeface="Arial" pitchFamily="34" charset="0"/>
              </a:rPr>
              <a:t>1)</a:t>
            </a:r>
            <a:r>
              <a:rPr lang="ru-RU" sz="2400" b="1">
                <a:latin typeface="Arial" pitchFamily="34" charset="0"/>
              </a:rPr>
              <a:t> </a:t>
            </a:r>
            <a:r>
              <a:rPr lang="ru-RU" sz="2400" b="1">
                <a:solidFill>
                  <a:srgbClr val="003300"/>
                </a:solidFill>
                <a:latin typeface="Arial" pitchFamily="34" charset="0"/>
              </a:rPr>
              <a:t>Кандалакшский;	     </a:t>
            </a:r>
            <a:r>
              <a:rPr lang="ru-RU" sz="2400" b="1">
                <a:solidFill>
                  <a:srgbClr val="CC0000"/>
                </a:solidFill>
                <a:latin typeface="Arial" pitchFamily="34" charset="0"/>
              </a:rPr>
              <a:t>2)</a:t>
            </a:r>
            <a:r>
              <a:rPr lang="ru-RU" sz="2400" b="1">
                <a:solidFill>
                  <a:srgbClr val="003300"/>
                </a:solidFill>
                <a:latin typeface="Arial" pitchFamily="34" charset="0"/>
              </a:rPr>
              <a:t> Воронежский;</a:t>
            </a:r>
          </a:p>
          <a:p>
            <a:pPr marL="800100" lvl="1" indent="-342900"/>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Корякский;	     </a:t>
            </a:r>
            <a:r>
              <a:rPr lang="ru-RU" sz="2400" b="1">
                <a:solidFill>
                  <a:srgbClr val="CC0000"/>
                </a:solidFill>
                <a:latin typeface="Arial" pitchFamily="34" charset="0"/>
              </a:rPr>
              <a:t>4)</a:t>
            </a:r>
            <a:r>
              <a:rPr lang="ru-RU" sz="2400" b="1">
                <a:solidFill>
                  <a:srgbClr val="003300"/>
                </a:solidFill>
                <a:latin typeface="Arial" pitchFamily="34" charset="0"/>
              </a:rPr>
              <a:t> Баргузинский.</a:t>
            </a:r>
          </a:p>
          <a:p>
            <a:pPr marL="800100" lvl="1" indent="-342900"/>
            <a:endParaRPr lang="ru-RU" sz="1000">
              <a:solidFill>
                <a:srgbClr val="003300"/>
              </a:solidFill>
              <a:latin typeface="Arial" pitchFamily="34" charset="0"/>
            </a:endParaRPr>
          </a:p>
          <a:p>
            <a:pPr indent="342900"/>
            <a:r>
              <a:rPr lang="ru-RU" sz="2400" b="1">
                <a:solidFill>
                  <a:srgbClr val="FF0000"/>
                </a:solidFill>
                <a:latin typeface="Arial" pitchFamily="34" charset="0"/>
              </a:rPr>
              <a:t>8.17 </a:t>
            </a:r>
            <a:r>
              <a:rPr lang="ru-RU" sz="2000" b="1">
                <a:solidFill>
                  <a:srgbClr val="000066"/>
                </a:solidFill>
                <a:latin typeface="Arial" pitchFamily="34" charset="0"/>
              </a:rPr>
              <a:t>Группа школьников из Краснодара хочет своими глазами увидеть необычную для них природу русской тайги.</a:t>
            </a:r>
            <a:r>
              <a:rPr lang="ru-RU" sz="2400" b="1">
                <a:solidFill>
                  <a:srgbClr val="000066"/>
                </a:solidFill>
                <a:latin typeface="Arial" pitchFamily="34" charset="0"/>
              </a:rPr>
              <a:t> Какой из перечисленных заповедников для этого им необходимо посетить?</a:t>
            </a:r>
          </a:p>
          <a:p>
            <a:pPr marL="800100" lvl="1" indent="-342900"/>
            <a:r>
              <a:rPr lang="ru-RU" sz="2400" b="1">
                <a:solidFill>
                  <a:srgbClr val="000066"/>
                </a:solidFill>
                <a:latin typeface="Arial" pitchFamily="34" charset="0"/>
              </a:rPr>
              <a:t>	</a:t>
            </a:r>
            <a:r>
              <a:rPr lang="ru-RU" sz="2400" b="1">
                <a:solidFill>
                  <a:srgbClr val="CC0000"/>
                </a:solidFill>
                <a:latin typeface="Arial" pitchFamily="34" charset="0"/>
              </a:rPr>
              <a:t>1)</a:t>
            </a:r>
            <a:r>
              <a:rPr lang="ru-RU" sz="2400" b="1">
                <a:solidFill>
                  <a:srgbClr val="000066"/>
                </a:solidFill>
                <a:latin typeface="Arial" pitchFamily="34" charset="0"/>
              </a:rPr>
              <a:t> </a:t>
            </a:r>
            <a:r>
              <a:rPr lang="ru-RU" sz="2400" b="1">
                <a:solidFill>
                  <a:srgbClr val="003300"/>
                </a:solidFill>
                <a:latin typeface="Arial" pitchFamily="34" charset="0"/>
              </a:rPr>
              <a:t>Тунгусский;               </a:t>
            </a:r>
            <a:r>
              <a:rPr lang="ru-RU" sz="2400" b="1">
                <a:solidFill>
                  <a:srgbClr val="CC0000"/>
                </a:solidFill>
                <a:latin typeface="Arial" pitchFamily="34" charset="0"/>
              </a:rPr>
              <a:t>2)</a:t>
            </a:r>
            <a:r>
              <a:rPr lang="ru-RU" sz="2400" b="1">
                <a:solidFill>
                  <a:srgbClr val="003300"/>
                </a:solidFill>
                <a:latin typeface="Arial" pitchFamily="34" charset="0"/>
              </a:rPr>
              <a:t> Воронежский;</a:t>
            </a:r>
          </a:p>
          <a:p>
            <a:pPr marL="800100" lvl="1" indent="-342900"/>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Оренбургский;          </a:t>
            </a:r>
            <a:r>
              <a:rPr lang="ru-RU" sz="2400" b="1">
                <a:solidFill>
                  <a:srgbClr val="CC0000"/>
                </a:solidFill>
                <a:latin typeface="Arial" pitchFamily="34" charset="0"/>
              </a:rPr>
              <a:t>4)</a:t>
            </a:r>
            <a:r>
              <a:rPr lang="ru-RU" sz="2400" b="1">
                <a:solidFill>
                  <a:srgbClr val="003300"/>
                </a:solidFill>
                <a:latin typeface="Arial" pitchFamily="34" charset="0"/>
              </a:rPr>
              <a:t> Таймырский.</a:t>
            </a:r>
            <a:endParaRPr lang="ru-RU" sz="2400">
              <a:solidFill>
                <a:srgbClr val="003300"/>
              </a:solidFill>
              <a:latin typeface="Arial" pitchFamily="34" charset="0"/>
            </a:endParaRPr>
          </a:p>
          <a:p>
            <a:pPr indent="342900"/>
            <a:r>
              <a:rPr lang="ru-RU" sz="2400" b="1">
                <a:solidFill>
                  <a:srgbClr val="FF0000"/>
                </a:solidFill>
                <a:latin typeface="Arial" pitchFamily="34" charset="0"/>
              </a:rPr>
              <a:t>9.17 </a:t>
            </a:r>
            <a:r>
              <a:rPr lang="ru-RU" sz="2000" b="1">
                <a:solidFill>
                  <a:srgbClr val="000066"/>
                </a:solidFill>
                <a:latin typeface="Arial" pitchFamily="34" charset="0"/>
              </a:rPr>
              <a:t>Группа туристов из Китая хочет своими глазами увидеть природу.</a:t>
            </a:r>
            <a:r>
              <a:rPr lang="ru-RU" sz="2400" b="1">
                <a:solidFill>
                  <a:srgbClr val="000066"/>
                </a:solidFill>
                <a:latin typeface="Arial" pitchFamily="34" charset="0"/>
              </a:rPr>
              <a:t> Какой из перечисленных заповедников для этого им необходимо посетить?</a:t>
            </a:r>
          </a:p>
          <a:p>
            <a:pPr indent="342900"/>
            <a:r>
              <a:rPr lang="ru-RU" sz="2400" b="1">
                <a:solidFill>
                  <a:srgbClr val="CC0000"/>
                </a:solidFill>
                <a:latin typeface="Arial" pitchFamily="34" charset="0"/>
              </a:rPr>
              <a:t>	1)</a:t>
            </a:r>
            <a:r>
              <a:rPr lang="ru-RU" sz="2400" b="1">
                <a:latin typeface="Arial" pitchFamily="34" charset="0"/>
              </a:rPr>
              <a:t> </a:t>
            </a:r>
            <a:r>
              <a:rPr lang="ru-RU" sz="2400" b="1">
                <a:solidFill>
                  <a:srgbClr val="003300"/>
                </a:solidFill>
                <a:latin typeface="Arial" pitchFamily="34" charset="0"/>
              </a:rPr>
              <a:t>Зейский;          </a:t>
            </a:r>
            <a:r>
              <a:rPr lang="ru-RU" sz="2400" b="1">
                <a:solidFill>
                  <a:srgbClr val="CC0000"/>
                </a:solidFill>
                <a:latin typeface="Arial" pitchFamily="34" charset="0"/>
              </a:rPr>
              <a:t>2)</a:t>
            </a:r>
            <a:r>
              <a:rPr lang="ru-RU" sz="2400" b="1">
                <a:solidFill>
                  <a:srgbClr val="003300"/>
                </a:solidFill>
                <a:latin typeface="Arial" pitchFamily="34" charset="0"/>
              </a:rPr>
              <a:t> Командорский;</a:t>
            </a:r>
          </a:p>
          <a:p>
            <a:pPr indent="342900"/>
            <a:r>
              <a:rPr lang="ru-RU" sz="2400" b="1">
                <a:solidFill>
                  <a:srgbClr val="003300"/>
                </a:solidFill>
                <a:latin typeface="Arial" pitchFamily="34" charset="0"/>
              </a:rPr>
              <a:t>	</a:t>
            </a:r>
            <a:r>
              <a:rPr lang="ru-RU" sz="2400" b="1">
                <a:solidFill>
                  <a:srgbClr val="CC0000"/>
                </a:solidFill>
                <a:latin typeface="Arial" pitchFamily="34" charset="0"/>
              </a:rPr>
              <a:t>3)</a:t>
            </a:r>
            <a:r>
              <a:rPr lang="ru-RU" sz="2400" b="1">
                <a:solidFill>
                  <a:srgbClr val="003300"/>
                </a:solidFill>
                <a:latin typeface="Arial" pitchFamily="34" charset="0"/>
              </a:rPr>
              <a:t> Хакасский;      </a:t>
            </a:r>
            <a:r>
              <a:rPr lang="ru-RU" sz="2400" b="1">
                <a:solidFill>
                  <a:srgbClr val="CC0000"/>
                </a:solidFill>
                <a:latin typeface="Arial" pitchFamily="34" charset="0"/>
              </a:rPr>
              <a:t>4)</a:t>
            </a:r>
            <a:r>
              <a:rPr lang="ru-RU" sz="2400" b="1">
                <a:solidFill>
                  <a:srgbClr val="003300"/>
                </a:solidFill>
                <a:latin typeface="Arial" pitchFamily="34" charset="0"/>
              </a:rPr>
              <a:t> Сихотэ-Алинский.</a:t>
            </a:r>
          </a:p>
        </p:txBody>
      </p:sp>
      <p:sp>
        <p:nvSpPr>
          <p:cNvPr id="120835" name="Rectangle 3"/>
          <p:cNvSpPr>
            <a:spLocks noChangeArrowheads="1"/>
          </p:cNvSpPr>
          <p:nvPr/>
        </p:nvSpPr>
        <p:spPr bwMode="auto">
          <a:xfrm>
            <a:off x="8316913" y="126841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
        <p:nvSpPr>
          <p:cNvPr id="120836" name="Rectangle 4"/>
          <p:cNvSpPr>
            <a:spLocks noChangeArrowheads="1"/>
          </p:cNvSpPr>
          <p:nvPr/>
        </p:nvSpPr>
        <p:spPr bwMode="auto">
          <a:xfrm>
            <a:off x="8027988" y="35004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120837" name="Rectangle 5"/>
          <p:cNvSpPr>
            <a:spLocks noChangeArrowheads="1"/>
          </p:cNvSpPr>
          <p:nvPr/>
        </p:nvSpPr>
        <p:spPr bwMode="auto">
          <a:xfrm>
            <a:off x="7956550" y="55895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20835">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20836">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20837">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ChangeArrowheads="1"/>
          </p:cNvSpPr>
          <p:nvPr/>
        </p:nvSpPr>
        <p:spPr bwMode="auto">
          <a:xfrm>
            <a:off x="179388" y="727075"/>
            <a:ext cx="8785225" cy="5203825"/>
          </a:xfrm>
          <a:prstGeom prst="rect">
            <a:avLst/>
          </a:prstGeom>
          <a:noFill/>
          <a:ln w="9525">
            <a:noFill/>
            <a:miter lim="800000"/>
            <a:headEnd/>
            <a:tailEnd/>
          </a:ln>
          <a:effectLst/>
        </p:spPr>
        <p:txBody>
          <a:bodyPr anchor="ctr">
            <a:spAutoFit/>
          </a:bodyPr>
          <a:lstStyle/>
          <a:p>
            <a:pPr indent="342900"/>
            <a:r>
              <a:rPr lang="ru-RU" sz="2400" b="1">
                <a:solidFill>
                  <a:srgbClr val="FF0000"/>
                </a:solidFill>
                <a:latin typeface="Arial" pitchFamily="34" charset="0"/>
              </a:rPr>
              <a:t>1.18 </a:t>
            </a:r>
            <a:r>
              <a:rPr lang="ru-RU" sz="2400" b="1">
                <a:solidFill>
                  <a:srgbClr val="000066"/>
                </a:solidFill>
                <a:latin typeface="Arial" pitchFamily="34" charset="0"/>
              </a:rPr>
              <a:t>Определите, какой город имеет географические координаты 34</a:t>
            </a:r>
            <a:r>
              <a:rPr lang="en-US" sz="2400" b="1">
                <a:solidFill>
                  <a:srgbClr val="000066"/>
                </a:solidFill>
                <a:latin typeface="Arial" pitchFamily="34" charset="0"/>
                <a:cs typeface="Arial" pitchFamily="34" charset="0"/>
              </a:rPr>
              <a:t>°</a:t>
            </a:r>
            <a:r>
              <a:rPr lang="ru-RU" sz="2400" b="1">
                <a:solidFill>
                  <a:srgbClr val="000066"/>
                </a:solidFill>
                <a:latin typeface="Arial" pitchFamily="34" charset="0"/>
              </a:rPr>
              <a:t>ю.ш. и 152</a:t>
            </a:r>
            <a:r>
              <a:rPr lang="en-US" sz="2400" b="1">
                <a:solidFill>
                  <a:srgbClr val="000066"/>
                </a:solidFill>
                <a:latin typeface="Arial" pitchFamily="34" charset="0"/>
                <a:cs typeface="Arial" pitchFamily="34" charset="0"/>
              </a:rPr>
              <a:t>°</a:t>
            </a:r>
            <a:r>
              <a:rPr lang="ru-RU" sz="2400" b="1">
                <a:solidFill>
                  <a:srgbClr val="000066"/>
                </a:solidFill>
                <a:latin typeface="Arial" pitchFamily="34" charset="0"/>
              </a:rPr>
              <a:t>в.д.</a:t>
            </a:r>
          </a:p>
          <a:p>
            <a:pPr marL="800100" lvl="1" indent="-342900"/>
            <a:r>
              <a:rPr lang="ru-RU" sz="2400" b="1">
                <a:latin typeface="Arial" pitchFamily="34" charset="0"/>
              </a:rPr>
              <a:t>	</a:t>
            </a:r>
            <a:endParaRPr lang="ru-RU" sz="1000">
              <a:solidFill>
                <a:srgbClr val="003300"/>
              </a:solidFill>
              <a:latin typeface="Arial" pitchFamily="34" charset="0"/>
            </a:endParaRPr>
          </a:p>
          <a:p>
            <a:pPr indent="342900"/>
            <a:r>
              <a:rPr lang="ru-RU" sz="2400" b="1">
                <a:solidFill>
                  <a:srgbClr val="FF0000"/>
                </a:solidFill>
                <a:latin typeface="Arial" pitchFamily="34" charset="0"/>
              </a:rPr>
              <a:t>2.18 </a:t>
            </a:r>
            <a:r>
              <a:rPr lang="ru-RU" sz="2400" b="1">
                <a:solidFill>
                  <a:srgbClr val="000066"/>
                </a:solidFill>
                <a:latin typeface="Arial" pitchFamily="34" charset="0"/>
              </a:rPr>
              <a:t>Определите, какой город имеет географические координаты 33</a:t>
            </a:r>
            <a:r>
              <a:rPr lang="en-US" sz="2400" b="1">
                <a:solidFill>
                  <a:srgbClr val="000066"/>
                </a:solidFill>
                <a:latin typeface="Arial" pitchFamily="34" charset="0"/>
              </a:rPr>
              <a:t>°</a:t>
            </a:r>
            <a:r>
              <a:rPr lang="ru-RU" sz="2400" b="1">
                <a:solidFill>
                  <a:srgbClr val="000066"/>
                </a:solidFill>
                <a:latin typeface="Arial" pitchFamily="34" charset="0"/>
              </a:rPr>
              <a:t>с.ш. и 13</a:t>
            </a:r>
            <a:r>
              <a:rPr lang="en-US" sz="2400" b="1">
                <a:solidFill>
                  <a:srgbClr val="000066"/>
                </a:solidFill>
                <a:latin typeface="Arial" pitchFamily="34" charset="0"/>
              </a:rPr>
              <a:t>°</a:t>
            </a:r>
            <a:r>
              <a:rPr lang="ru-RU" sz="2400" b="1">
                <a:solidFill>
                  <a:srgbClr val="000066"/>
                </a:solidFill>
                <a:latin typeface="Arial" pitchFamily="34" charset="0"/>
              </a:rPr>
              <a:t>в.д.</a:t>
            </a:r>
          </a:p>
          <a:p>
            <a:pPr indent="342900"/>
            <a:endParaRPr lang="ru-RU" sz="2400" b="1">
              <a:solidFill>
                <a:srgbClr val="000066"/>
              </a:solidFill>
              <a:latin typeface="Arial" pitchFamily="34" charset="0"/>
            </a:endParaRPr>
          </a:p>
          <a:p>
            <a:pPr indent="342900"/>
            <a:r>
              <a:rPr lang="ru-RU" sz="2400" b="1">
                <a:solidFill>
                  <a:srgbClr val="FF0000"/>
                </a:solidFill>
                <a:latin typeface="Arial" pitchFamily="34" charset="0"/>
              </a:rPr>
              <a:t>3.18 </a:t>
            </a:r>
            <a:r>
              <a:rPr lang="ru-RU" sz="2400" b="1">
                <a:solidFill>
                  <a:srgbClr val="000066"/>
                </a:solidFill>
                <a:latin typeface="Arial" pitchFamily="34" charset="0"/>
              </a:rPr>
              <a:t>Определите, какой город имеет географические координаты 69</a:t>
            </a:r>
            <a:r>
              <a:rPr lang="en-US" sz="2400" b="1">
                <a:solidFill>
                  <a:srgbClr val="000066"/>
                </a:solidFill>
                <a:latin typeface="Arial" pitchFamily="34" charset="0"/>
              </a:rPr>
              <a:t>°</a:t>
            </a:r>
            <a:r>
              <a:rPr lang="ru-RU" sz="2400" b="1">
                <a:solidFill>
                  <a:srgbClr val="000066"/>
                </a:solidFill>
                <a:latin typeface="Arial" pitchFamily="34" charset="0"/>
              </a:rPr>
              <a:t>с.ш. и 33</a:t>
            </a:r>
            <a:r>
              <a:rPr lang="en-US" sz="2400" b="1">
                <a:solidFill>
                  <a:srgbClr val="000066"/>
                </a:solidFill>
                <a:latin typeface="Arial" pitchFamily="34" charset="0"/>
              </a:rPr>
              <a:t>°</a:t>
            </a:r>
            <a:r>
              <a:rPr lang="ru-RU" sz="2400" b="1">
                <a:solidFill>
                  <a:srgbClr val="000066"/>
                </a:solidFill>
                <a:latin typeface="Arial" pitchFamily="34" charset="0"/>
              </a:rPr>
              <a:t>в.д.</a:t>
            </a:r>
          </a:p>
          <a:p>
            <a:pPr indent="342900"/>
            <a:endParaRPr lang="ru-RU" sz="2400" b="1">
              <a:solidFill>
                <a:srgbClr val="CC0000"/>
              </a:solidFill>
              <a:latin typeface="Arial" pitchFamily="34" charset="0"/>
            </a:endParaRPr>
          </a:p>
          <a:p>
            <a:pPr indent="342900"/>
            <a:r>
              <a:rPr lang="ru-RU" sz="2400" b="1">
                <a:solidFill>
                  <a:srgbClr val="FF0000"/>
                </a:solidFill>
                <a:latin typeface="Arial" pitchFamily="34" charset="0"/>
              </a:rPr>
              <a:t>4.18</a:t>
            </a:r>
            <a:r>
              <a:rPr lang="ru-RU" sz="2400" b="1">
                <a:solidFill>
                  <a:srgbClr val="000066"/>
                </a:solidFill>
                <a:latin typeface="Arial" pitchFamily="34" charset="0"/>
              </a:rPr>
              <a:t> Определите, какой город имеет географические координаты 50</a:t>
            </a:r>
            <a:r>
              <a:rPr lang="en-US" sz="2400" b="1">
                <a:solidFill>
                  <a:srgbClr val="000066"/>
                </a:solidFill>
                <a:latin typeface="Arial" pitchFamily="34" charset="0"/>
              </a:rPr>
              <a:t>°</a:t>
            </a:r>
            <a:r>
              <a:rPr lang="ru-RU" sz="2400" b="1">
                <a:solidFill>
                  <a:srgbClr val="000066"/>
                </a:solidFill>
                <a:latin typeface="Arial" pitchFamily="34" charset="0"/>
              </a:rPr>
              <a:t>с.ш. и 30</a:t>
            </a:r>
            <a:r>
              <a:rPr lang="en-US" sz="2400" b="1">
                <a:solidFill>
                  <a:srgbClr val="000066"/>
                </a:solidFill>
                <a:latin typeface="Arial" pitchFamily="34" charset="0"/>
              </a:rPr>
              <a:t>°</a:t>
            </a:r>
            <a:r>
              <a:rPr lang="ru-RU" sz="2400" b="1">
                <a:solidFill>
                  <a:srgbClr val="000066"/>
                </a:solidFill>
                <a:latin typeface="Arial" pitchFamily="34" charset="0"/>
              </a:rPr>
              <a:t>в.д.</a:t>
            </a:r>
          </a:p>
          <a:p>
            <a:pPr indent="342900"/>
            <a:endParaRPr lang="ru-RU" sz="2400" b="1">
              <a:solidFill>
                <a:srgbClr val="000066"/>
              </a:solidFill>
              <a:latin typeface="Arial" pitchFamily="34" charset="0"/>
            </a:endParaRPr>
          </a:p>
          <a:p>
            <a:pPr indent="342900"/>
            <a:r>
              <a:rPr lang="ru-RU" sz="2400" b="1">
                <a:solidFill>
                  <a:srgbClr val="FF0000"/>
                </a:solidFill>
                <a:latin typeface="Arial" pitchFamily="34" charset="0"/>
              </a:rPr>
              <a:t>5.18</a:t>
            </a:r>
            <a:r>
              <a:rPr lang="ru-RU" sz="2400" b="1">
                <a:solidFill>
                  <a:srgbClr val="000066"/>
                </a:solidFill>
                <a:latin typeface="Arial" pitchFamily="34" charset="0"/>
              </a:rPr>
              <a:t> Определите, какой город имеет географические координаты 9</a:t>
            </a:r>
            <a:r>
              <a:rPr lang="en-US" sz="2400" b="1">
                <a:solidFill>
                  <a:srgbClr val="000066"/>
                </a:solidFill>
                <a:latin typeface="Arial" pitchFamily="34" charset="0"/>
              </a:rPr>
              <a:t>°</a:t>
            </a:r>
            <a:r>
              <a:rPr lang="ru-RU" sz="2400" b="1">
                <a:solidFill>
                  <a:srgbClr val="000066"/>
                </a:solidFill>
                <a:latin typeface="Arial" pitchFamily="34" charset="0"/>
              </a:rPr>
              <a:t>с.ш. и 79</a:t>
            </a:r>
            <a:r>
              <a:rPr lang="en-US" sz="2400" b="1">
                <a:solidFill>
                  <a:srgbClr val="000066"/>
                </a:solidFill>
                <a:latin typeface="Arial" pitchFamily="34" charset="0"/>
              </a:rPr>
              <a:t>°</a:t>
            </a:r>
            <a:r>
              <a:rPr lang="ru-RU" sz="2400" b="1">
                <a:solidFill>
                  <a:srgbClr val="000066"/>
                </a:solidFill>
                <a:latin typeface="Arial" pitchFamily="34" charset="0"/>
              </a:rPr>
              <a:t>з.д.</a:t>
            </a:r>
            <a:r>
              <a:rPr lang="ru-RU" sz="2400">
                <a:latin typeface="Arial" pitchFamily="34" charset="0"/>
              </a:rPr>
              <a:t> </a:t>
            </a:r>
            <a:r>
              <a:rPr lang="ru-RU" sz="2400" b="1">
                <a:solidFill>
                  <a:srgbClr val="CC0000"/>
                </a:solidFill>
                <a:latin typeface="Arial" pitchFamily="34" charset="0"/>
              </a:rPr>
              <a:t>	</a:t>
            </a:r>
          </a:p>
        </p:txBody>
      </p:sp>
      <p:sp>
        <p:nvSpPr>
          <p:cNvPr id="121861" name="Rectangle 5"/>
          <p:cNvSpPr>
            <a:spLocks noChangeArrowheads="1"/>
          </p:cNvSpPr>
          <p:nvPr/>
        </p:nvSpPr>
        <p:spPr bwMode="auto">
          <a:xfrm>
            <a:off x="5435600" y="1196975"/>
            <a:ext cx="2087563" cy="701675"/>
          </a:xfrm>
          <a:prstGeom prst="rect">
            <a:avLst/>
          </a:prstGeom>
          <a:noFill/>
          <a:ln w="9525">
            <a:noFill/>
            <a:miter lim="800000"/>
            <a:headEnd/>
            <a:tailEnd/>
          </a:ln>
          <a:effectLst/>
        </p:spPr>
        <p:txBody>
          <a:bodyPr wrap="none">
            <a:spAutoFit/>
          </a:bodyPr>
          <a:lstStyle/>
          <a:p>
            <a:r>
              <a:rPr lang="ru-RU" sz="4000" b="1">
                <a:solidFill>
                  <a:schemeClr val="bg1"/>
                </a:solidFill>
                <a:latin typeface="Arial" pitchFamily="34" charset="0"/>
              </a:rPr>
              <a:t>Сидней</a:t>
            </a:r>
          </a:p>
        </p:txBody>
      </p:sp>
      <p:sp>
        <p:nvSpPr>
          <p:cNvPr id="121862" name="Rectangle 6"/>
          <p:cNvSpPr>
            <a:spLocks noChangeArrowheads="1"/>
          </p:cNvSpPr>
          <p:nvPr/>
        </p:nvSpPr>
        <p:spPr bwMode="auto">
          <a:xfrm>
            <a:off x="5148263" y="2305050"/>
            <a:ext cx="2366962" cy="701675"/>
          </a:xfrm>
          <a:prstGeom prst="rect">
            <a:avLst/>
          </a:prstGeom>
          <a:noFill/>
          <a:ln w="9525">
            <a:noFill/>
            <a:miter lim="800000"/>
            <a:headEnd/>
            <a:tailEnd/>
          </a:ln>
          <a:effectLst/>
        </p:spPr>
        <p:txBody>
          <a:bodyPr wrap="none">
            <a:spAutoFit/>
          </a:bodyPr>
          <a:lstStyle/>
          <a:p>
            <a:r>
              <a:rPr lang="ru-RU" sz="4000" b="1">
                <a:solidFill>
                  <a:schemeClr val="bg1"/>
                </a:solidFill>
                <a:latin typeface="Arial" pitchFamily="34" charset="0"/>
              </a:rPr>
              <a:t>Триполи</a:t>
            </a:r>
          </a:p>
        </p:txBody>
      </p:sp>
      <p:sp>
        <p:nvSpPr>
          <p:cNvPr id="121863" name="Rectangle 7"/>
          <p:cNvSpPr>
            <a:spLocks noChangeArrowheads="1"/>
          </p:cNvSpPr>
          <p:nvPr/>
        </p:nvSpPr>
        <p:spPr bwMode="auto">
          <a:xfrm>
            <a:off x="5148263" y="3455988"/>
            <a:ext cx="2701925" cy="701675"/>
          </a:xfrm>
          <a:prstGeom prst="rect">
            <a:avLst/>
          </a:prstGeom>
          <a:noFill/>
          <a:ln w="9525">
            <a:noFill/>
            <a:miter lim="800000"/>
            <a:headEnd/>
            <a:tailEnd/>
          </a:ln>
          <a:effectLst/>
        </p:spPr>
        <p:txBody>
          <a:bodyPr wrap="none">
            <a:spAutoFit/>
          </a:bodyPr>
          <a:lstStyle/>
          <a:p>
            <a:r>
              <a:rPr lang="ru-RU" sz="4000" b="1">
                <a:solidFill>
                  <a:schemeClr val="bg1"/>
                </a:solidFill>
                <a:latin typeface="Arial" pitchFamily="34" charset="0"/>
              </a:rPr>
              <a:t>Мурманск</a:t>
            </a:r>
          </a:p>
        </p:txBody>
      </p:sp>
      <p:sp>
        <p:nvSpPr>
          <p:cNvPr id="121864" name="Rectangle 8"/>
          <p:cNvSpPr>
            <a:spLocks noChangeArrowheads="1"/>
          </p:cNvSpPr>
          <p:nvPr/>
        </p:nvSpPr>
        <p:spPr bwMode="auto">
          <a:xfrm>
            <a:off x="5003800" y="4464050"/>
            <a:ext cx="1401763" cy="701675"/>
          </a:xfrm>
          <a:prstGeom prst="rect">
            <a:avLst/>
          </a:prstGeom>
          <a:noFill/>
          <a:ln w="9525">
            <a:noFill/>
            <a:miter lim="800000"/>
            <a:headEnd/>
            <a:tailEnd/>
          </a:ln>
          <a:effectLst/>
        </p:spPr>
        <p:txBody>
          <a:bodyPr wrap="none">
            <a:spAutoFit/>
          </a:bodyPr>
          <a:lstStyle/>
          <a:p>
            <a:r>
              <a:rPr lang="ru-RU" sz="4000" b="1">
                <a:solidFill>
                  <a:schemeClr val="bg1"/>
                </a:solidFill>
                <a:latin typeface="Arial" pitchFamily="34" charset="0"/>
              </a:rPr>
              <a:t>Киев</a:t>
            </a:r>
          </a:p>
        </p:txBody>
      </p:sp>
      <p:sp>
        <p:nvSpPr>
          <p:cNvPr id="121865" name="Rectangle 9"/>
          <p:cNvSpPr>
            <a:spLocks noChangeArrowheads="1"/>
          </p:cNvSpPr>
          <p:nvPr/>
        </p:nvSpPr>
        <p:spPr bwMode="auto">
          <a:xfrm>
            <a:off x="5219700" y="5832475"/>
            <a:ext cx="2079625" cy="701675"/>
          </a:xfrm>
          <a:prstGeom prst="rect">
            <a:avLst/>
          </a:prstGeom>
          <a:noFill/>
          <a:ln w="9525">
            <a:noFill/>
            <a:miter lim="800000"/>
            <a:headEnd/>
            <a:tailEnd/>
          </a:ln>
          <a:effectLst/>
        </p:spPr>
        <p:txBody>
          <a:bodyPr wrap="none">
            <a:spAutoFit/>
          </a:bodyPr>
          <a:lstStyle/>
          <a:p>
            <a:r>
              <a:rPr lang="ru-RU" sz="4000" b="1">
                <a:solidFill>
                  <a:schemeClr val="bg1"/>
                </a:solidFill>
                <a:latin typeface="Arial" pitchFamily="34" charset="0"/>
              </a:rPr>
              <a:t>Панама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21861">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21862">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21863">
                                            <p:txEl>
                                              <p:pRg st="0" end="0"/>
                                            </p:txEl>
                                          </p:spTgt>
                                        </p:tgtEl>
                                        <p:attrNameLst>
                                          <p:attrName>style.color</p:attrName>
                                        </p:attrNameLst>
                                      </p:cBhvr>
                                      <p:to>
                                        <a:srgbClr val="FF0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121864">
                                            <p:txEl>
                                              <p:pRg st="0" end="0"/>
                                            </p:txEl>
                                          </p:spTgt>
                                        </p:tgtEl>
                                        <p:attrNameLst>
                                          <p:attrName>style.color</p:attrName>
                                        </p:attrNameLst>
                                      </p:cBhvr>
                                      <p:to>
                                        <a:srgbClr val="FF0000"/>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121865">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250825" y="549275"/>
            <a:ext cx="8713788" cy="5934075"/>
          </a:xfrm>
          <a:prstGeom prst="rect">
            <a:avLst/>
          </a:prstGeom>
          <a:noFill/>
          <a:ln w="9525">
            <a:noFill/>
            <a:miter lim="800000"/>
            <a:headEnd/>
            <a:tailEnd/>
          </a:ln>
          <a:effectLst/>
        </p:spPr>
        <p:txBody>
          <a:bodyPr>
            <a:spAutoFit/>
          </a:bodyPr>
          <a:lstStyle/>
          <a:p>
            <a:pPr marL="342900" indent="-342900"/>
            <a:r>
              <a:rPr lang="ru-RU" sz="2400" b="1">
                <a:solidFill>
                  <a:srgbClr val="FF0000"/>
                </a:solidFill>
                <a:latin typeface="Arial" pitchFamily="34" charset="0"/>
              </a:rPr>
              <a:t>4.3</a:t>
            </a:r>
            <a:r>
              <a:rPr lang="ru-RU" sz="2400" b="1">
                <a:solidFill>
                  <a:srgbClr val="000066"/>
                </a:solidFill>
                <a:latin typeface="Arial" pitchFamily="34" charset="0"/>
              </a:rPr>
              <a:t> Какая из перечисленных территорий России находится в умеренном климатическом поясе?</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о-ва Новая Земля;       </a:t>
            </a:r>
            <a:r>
              <a:rPr lang="ru-RU" sz="2400" b="1">
                <a:solidFill>
                  <a:srgbClr val="CC0000"/>
                </a:solidFill>
                <a:latin typeface="Arial" pitchFamily="34" charset="0"/>
              </a:rPr>
              <a:t>2)</a:t>
            </a:r>
            <a:r>
              <a:rPr lang="ru-RU" sz="2400" b="1">
                <a:solidFill>
                  <a:srgbClr val="003300"/>
                </a:solidFill>
                <a:latin typeface="Arial" pitchFamily="34" charset="0"/>
              </a:rPr>
              <a:t> п-ов Таймыр;</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п-ов Чукотка;                </a:t>
            </a:r>
            <a:r>
              <a:rPr lang="ru-RU" sz="2400" b="1">
                <a:solidFill>
                  <a:srgbClr val="CC0000"/>
                </a:solidFill>
                <a:latin typeface="Arial" pitchFamily="34" charset="0"/>
              </a:rPr>
              <a:t>4)</a:t>
            </a:r>
            <a:r>
              <a:rPr lang="ru-RU" sz="2400" b="1">
                <a:solidFill>
                  <a:srgbClr val="003300"/>
                </a:solidFill>
                <a:latin typeface="Arial" pitchFamily="34" charset="0"/>
              </a:rPr>
              <a:t> о-в Сахалин.</a:t>
            </a:r>
          </a:p>
          <a:p>
            <a:pPr marL="800100" lvl="1"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5.3</a:t>
            </a:r>
            <a:r>
              <a:rPr lang="ru-RU" sz="2400" b="1">
                <a:solidFill>
                  <a:srgbClr val="000066"/>
                </a:solidFill>
                <a:latin typeface="Arial" pitchFamily="34" charset="0"/>
              </a:rPr>
              <a:t> В каком из перечисленных городов России выпадает наибольшее среднегодовое количество атмосферных осадков?</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Сочи;        </a:t>
            </a:r>
            <a:r>
              <a:rPr lang="ru-RU" sz="2400" b="1">
                <a:solidFill>
                  <a:srgbClr val="CC0000"/>
                </a:solidFill>
                <a:latin typeface="Arial" pitchFamily="34" charset="0"/>
              </a:rPr>
              <a:t>2)</a:t>
            </a:r>
            <a:r>
              <a:rPr lang="ru-RU" sz="2400" b="1">
                <a:solidFill>
                  <a:srgbClr val="003300"/>
                </a:solidFill>
                <a:latin typeface="Arial" pitchFamily="34" charset="0"/>
              </a:rPr>
              <a:t> Астрахань;</a:t>
            </a:r>
          </a:p>
          <a:p>
            <a:pPr marL="800100" lvl="1" indent="-342900"/>
            <a:r>
              <a:rPr lang="ru-RU" sz="2400" b="1">
                <a:solidFill>
                  <a:srgbClr val="CC0000"/>
                </a:solidFill>
                <a:latin typeface="Arial" pitchFamily="34" charset="0"/>
              </a:rPr>
              <a:t>3) </a:t>
            </a:r>
            <a:r>
              <a:rPr lang="ru-RU" sz="2400" b="1">
                <a:solidFill>
                  <a:srgbClr val="003300"/>
                </a:solidFill>
                <a:latin typeface="Arial" pitchFamily="34" charset="0"/>
              </a:rPr>
              <a:t>Омск;        </a:t>
            </a:r>
            <a:r>
              <a:rPr lang="ru-RU" sz="2400" b="1">
                <a:solidFill>
                  <a:srgbClr val="CC0000"/>
                </a:solidFill>
                <a:latin typeface="Arial" pitchFamily="34" charset="0"/>
              </a:rPr>
              <a:t>4) </a:t>
            </a:r>
            <a:r>
              <a:rPr lang="ru-RU" sz="2400" b="1">
                <a:solidFill>
                  <a:srgbClr val="003300"/>
                </a:solidFill>
                <a:latin typeface="Arial" pitchFamily="34" charset="0"/>
              </a:rPr>
              <a:t>Екатеринбург.</a:t>
            </a:r>
          </a:p>
          <a:p>
            <a:pPr marL="342900" indent="-342900"/>
            <a:endParaRPr lang="ru-RU" sz="2400" b="1">
              <a:solidFill>
                <a:srgbClr val="003300"/>
              </a:solidFill>
              <a:latin typeface="Arial" pitchFamily="34" charset="0"/>
            </a:endParaRPr>
          </a:p>
          <a:p>
            <a:pPr marL="342900" indent="-342900"/>
            <a:r>
              <a:rPr lang="ru-RU" sz="2400" b="1">
                <a:solidFill>
                  <a:srgbClr val="FF0000"/>
                </a:solidFill>
                <a:latin typeface="Arial" pitchFamily="34" charset="0"/>
              </a:rPr>
              <a:t>6.3</a:t>
            </a:r>
            <a:r>
              <a:rPr lang="ru-RU" sz="2400" b="1">
                <a:solidFill>
                  <a:srgbClr val="000066"/>
                </a:solidFill>
                <a:latin typeface="Arial" pitchFamily="34" charset="0"/>
              </a:rPr>
              <a:t> В каком из перечисленных регионов России самое жаркое лето?</a:t>
            </a:r>
          </a:p>
          <a:p>
            <a:pPr marL="800100" lvl="1" indent="-342900"/>
            <a:r>
              <a:rPr lang="ru-RU" sz="2400" b="1">
                <a:solidFill>
                  <a:srgbClr val="CC0000"/>
                </a:solidFill>
                <a:latin typeface="Arial" pitchFamily="34" charset="0"/>
              </a:rPr>
              <a:t>1)</a:t>
            </a:r>
            <a:r>
              <a:rPr lang="ru-RU" sz="2400" b="1">
                <a:solidFill>
                  <a:srgbClr val="003300"/>
                </a:solidFill>
                <a:latin typeface="Arial" pitchFamily="34" charset="0"/>
              </a:rPr>
              <a:t> Московская </a:t>
            </a:r>
            <a:r>
              <a:rPr lang="ru-RU" sz="2000" b="1">
                <a:solidFill>
                  <a:srgbClr val="003300"/>
                </a:solidFill>
                <a:latin typeface="Arial" pitchFamily="34" charset="0"/>
              </a:rPr>
              <a:t>область</a:t>
            </a:r>
            <a:r>
              <a:rPr lang="ru-RU" sz="2400" b="1">
                <a:solidFill>
                  <a:srgbClr val="003300"/>
                </a:solidFill>
                <a:latin typeface="Arial" pitchFamily="34" charset="0"/>
              </a:rPr>
              <a:t>;        </a:t>
            </a:r>
            <a:r>
              <a:rPr lang="ru-RU" sz="2400" b="1">
                <a:solidFill>
                  <a:srgbClr val="CC0000"/>
                </a:solidFill>
                <a:latin typeface="Arial" pitchFamily="34" charset="0"/>
              </a:rPr>
              <a:t>2)</a:t>
            </a:r>
            <a:r>
              <a:rPr lang="ru-RU" sz="2400" b="1">
                <a:solidFill>
                  <a:srgbClr val="003300"/>
                </a:solidFill>
                <a:latin typeface="Arial" pitchFamily="34" charset="0"/>
              </a:rPr>
              <a:t> Камчатский </a:t>
            </a:r>
            <a:r>
              <a:rPr lang="ru-RU" sz="2000" b="1">
                <a:solidFill>
                  <a:srgbClr val="003300"/>
                </a:solidFill>
                <a:latin typeface="Arial" pitchFamily="34" charset="0"/>
              </a:rPr>
              <a:t>край</a:t>
            </a:r>
            <a:r>
              <a:rPr lang="ru-RU" sz="2400" b="1">
                <a:solidFill>
                  <a:srgbClr val="003300"/>
                </a:solidFill>
                <a:latin typeface="Arial" pitchFamily="34" charset="0"/>
              </a:rPr>
              <a:t>;</a:t>
            </a:r>
          </a:p>
          <a:p>
            <a:pPr marL="800100" lvl="1" indent="-342900"/>
            <a:r>
              <a:rPr lang="ru-RU" sz="2400" b="1">
                <a:solidFill>
                  <a:srgbClr val="CC0000"/>
                </a:solidFill>
                <a:latin typeface="Arial" pitchFamily="34" charset="0"/>
              </a:rPr>
              <a:t>3)</a:t>
            </a:r>
            <a:r>
              <a:rPr lang="ru-RU" sz="2400" b="1">
                <a:solidFill>
                  <a:srgbClr val="003300"/>
                </a:solidFill>
                <a:latin typeface="Arial" pitchFamily="34" charset="0"/>
              </a:rPr>
              <a:t> Волгоградская </a:t>
            </a:r>
            <a:r>
              <a:rPr lang="ru-RU" sz="2000" b="1">
                <a:solidFill>
                  <a:srgbClr val="003300"/>
                </a:solidFill>
                <a:latin typeface="Arial" pitchFamily="34" charset="0"/>
              </a:rPr>
              <a:t>область</a:t>
            </a:r>
            <a:r>
              <a:rPr lang="ru-RU" sz="2400" b="1">
                <a:solidFill>
                  <a:srgbClr val="003300"/>
                </a:solidFill>
                <a:latin typeface="Arial" pitchFamily="34" charset="0"/>
              </a:rPr>
              <a:t>;   </a:t>
            </a:r>
            <a:r>
              <a:rPr lang="ru-RU" sz="2400" b="1">
                <a:solidFill>
                  <a:srgbClr val="CC0000"/>
                </a:solidFill>
                <a:latin typeface="Arial" pitchFamily="34" charset="0"/>
              </a:rPr>
              <a:t>4) </a:t>
            </a:r>
            <a:r>
              <a:rPr lang="ru-RU" sz="2400" b="1">
                <a:solidFill>
                  <a:srgbClr val="003300"/>
                </a:solidFill>
                <a:latin typeface="Arial" pitchFamily="34" charset="0"/>
              </a:rPr>
              <a:t>Забайкальский </a:t>
            </a:r>
            <a:r>
              <a:rPr lang="ru-RU" sz="2000" b="1">
                <a:solidFill>
                  <a:srgbClr val="003300"/>
                </a:solidFill>
                <a:latin typeface="Arial" pitchFamily="34" charset="0"/>
              </a:rPr>
              <a:t>край</a:t>
            </a:r>
            <a:r>
              <a:rPr lang="ru-RU" sz="2400" b="1">
                <a:solidFill>
                  <a:srgbClr val="003300"/>
                </a:solidFill>
                <a:latin typeface="Arial" pitchFamily="34" charset="0"/>
              </a:rPr>
              <a:t>.</a:t>
            </a:r>
          </a:p>
          <a:p>
            <a:pPr marL="342900" indent="-342900"/>
            <a:endParaRPr lang="ru-RU" sz="2400" b="1">
              <a:solidFill>
                <a:srgbClr val="003300"/>
              </a:solidFill>
              <a:latin typeface="Arial" pitchFamily="34" charset="0"/>
            </a:endParaRPr>
          </a:p>
        </p:txBody>
      </p:sp>
      <p:sp>
        <p:nvSpPr>
          <p:cNvPr id="10245" name="Rectangle 5"/>
          <p:cNvSpPr>
            <a:spLocks noChangeArrowheads="1"/>
          </p:cNvSpPr>
          <p:nvPr/>
        </p:nvSpPr>
        <p:spPr bwMode="auto">
          <a:xfrm>
            <a:off x="8101013" y="119697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4</a:t>
            </a:r>
          </a:p>
        </p:txBody>
      </p:sp>
      <p:sp>
        <p:nvSpPr>
          <p:cNvPr id="10246" name="Rectangle 6"/>
          <p:cNvSpPr>
            <a:spLocks noChangeArrowheads="1"/>
          </p:cNvSpPr>
          <p:nvPr/>
        </p:nvSpPr>
        <p:spPr bwMode="auto">
          <a:xfrm>
            <a:off x="7740650" y="328453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
        <p:nvSpPr>
          <p:cNvPr id="10247" name="Rectangle 7"/>
          <p:cNvSpPr>
            <a:spLocks noChangeArrowheads="1"/>
          </p:cNvSpPr>
          <p:nvPr/>
        </p:nvSpPr>
        <p:spPr bwMode="auto">
          <a:xfrm>
            <a:off x="8316913" y="508476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0245">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0246">
                                            <p:txEl>
                                              <p:pRg st="0" end="0"/>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0247">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179388" y="198438"/>
            <a:ext cx="8785225" cy="946150"/>
          </a:xfrm>
          <a:prstGeom prst="rect">
            <a:avLst/>
          </a:prstGeom>
          <a:noFill/>
          <a:ln w="9525">
            <a:noFill/>
            <a:miter lim="800000"/>
            <a:headEnd/>
            <a:tailEnd/>
          </a:ln>
          <a:effectLst/>
        </p:spPr>
        <p:txBody>
          <a:bodyPr anchor="ctr">
            <a:spAutoFit/>
          </a:bodyPr>
          <a:lstStyle/>
          <a:p>
            <a:r>
              <a:rPr lang="ru-RU" sz="2800" b="1">
                <a:solidFill>
                  <a:srgbClr val="FF0000"/>
                </a:solidFill>
                <a:latin typeface="Arial" pitchFamily="34" charset="0"/>
              </a:rPr>
              <a:t>6.18</a:t>
            </a:r>
            <a:r>
              <a:rPr lang="ru-RU" sz="2800" b="1">
                <a:solidFill>
                  <a:srgbClr val="800000"/>
                </a:solidFill>
                <a:latin typeface="Arial" pitchFamily="34" charset="0"/>
              </a:rPr>
              <a:t> </a:t>
            </a:r>
            <a:r>
              <a:rPr lang="ru-RU" sz="2800" b="1">
                <a:solidFill>
                  <a:srgbClr val="000066"/>
                </a:solidFill>
                <a:latin typeface="Arial" pitchFamily="34" charset="0"/>
              </a:rPr>
              <a:t>Определите, какой город имеет географические координаты 48° с.ш. и 2° в.д.</a:t>
            </a:r>
          </a:p>
        </p:txBody>
      </p:sp>
      <p:sp>
        <p:nvSpPr>
          <p:cNvPr id="123907" name="Rectangle 3"/>
          <p:cNvSpPr>
            <a:spLocks noChangeArrowheads="1"/>
          </p:cNvSpPr>
          <p:nvPr/>
        </p:nvSpPr>
        <p:spPr bwMode="auto">
          <a:xfrm>
            <a:off x="5867400" y="1052513"/>
            <a:ext cx="1814513" cy="701675"/>
          </a:xfrm>
          <a:prstGeom prst="rect">
            <a:avLst/>
          </a:prstGeom>
          <a:noFill/>
          <a:ln w="9525">
            <a:noFill/>
            <a:miter lim="800000"/>
            <a:headEnd/>
            <a:tailEnd/>
          </a:ln>
          <a:effectLst/>
        </p:spPr>
        <p:txBody>
          <a:bodyPr wrap="none">
            <a:spAutoFit/>
          </a:bodyPr>
          <a:lstStyle/>
          <a:p>
            <a:r>
              <a:rPr lang="ru-RU" sz="4000" b="1">
                <a:solidFill>
                  <a:schemeClr val="bg1"/>
                </a:solidFill>
                <a:latin typeface="Arial" pitchFamily="34" charset="0"/>
              </a:rPr>
              <a:t>Париж</a:t>
            </a:r>
          </a:p>
        </p:txBody>
      </p:sp>
      <p:sp>
        <p:nvSpPr>
          <p:cNvPr id="123908" name="Rectangle 4"/>
          <p:cNvSpPr>
            <a:spLocks noChangeArrowheads="1"/>
          </p:cNvSpPr>
          <p:nvPr/>
        </p:nvSpPr>
        <p:spPr bwMode="auto">
          <a:xfrm>
            <a:off x="179388" y="1782763"/>
            <a:ext cx="8713787" cy="946150"/>
          </a:xfrm>
          <a:prstGeom prst="rect">
            <a:avLst/>
          </a:prstGeom>
          <a:noFill/>
          <a:ln w="9525">
            <a:noFill/>
            <a:miter lim="800000"/>
            <a:headEnd/>
            <a:tailEnd/>
          </a:ln>
          <a:effectLst/>
        </p:spPr>
        <p:txBody>
          <a:bodyPr anchor="ctr">
            <a:spAutoFit/>
          </a:bodyPr>
          <a:lstStyle/>
          <a:p>
            <a:r>
              <a:rPr lang="ru-RU" sz="2800" b="1">
                <a:solidFill>
                  <a:srgbClr val="FF0000"/>
                </a:solidFill>
                <a:latin typeface="Arial" pitchFamily="34" charset="0"/>
              </a:rPr>
              <a:t>7.18</a:t>
            </a:r>
            <a:r>
              <a:rPr lang="ru-RU" sz="2800" b="1">
                <a:solidFill>
                  <a:srgbClr val="800000"/>
                </a:solidFill>
                <a:latin typeface="Arial" pitchFamily="34" charset="0"/>
              </a:rPr>
              <a:t> </a:t>
            </a:r>
            <a:r>
              <a:rPr lang="ru-RU" sz="2800" b="1">
                <a:solidFill>
                  <a:srgbClr val="000066"/>
                </a:solidFill>
                <a:latin typeface="Arial" pitchFamily="34" charset="0"/>
              </a:rPr>
              <a:t>Определите, какой город имеет географические координаты 41° с.ш. и 4° з.д.</a:t>
            </a:r>
          </a:p>
        </p:txBody>
      </p:sp>
      <p:sp>
        <p:nvSpPr>
          <p:cNvPr id="123909" name="Rectangle 5"/>
          <p:cNvSpPr>
            <a:spLocks noChangeArrowheads="1"/>
          </p:cNvSpPr>
          <p:nvPr/>
        </p:nvSpPr>
        <p:spPr bwMode="auto">
          <a:xfrm>
            <a:off x="5795963" y="2708275"/>
            <a:ext cx="2157412" cy="701675"/>
          </a:xfrm>
          <a:prstGeom prst="rect">
            <a:avLst/>
          </a:prstGeom>
          <a:noFill/>
          <a:ln w="9525">
            <a:noFill/>
            <a:miter lim="800000"/>
            <a:headEnd/>
            <a:tailEnd/>
          </a:ln>
          <a:effectLst/>
        </p:spPr>
        <p:txBody>
          <a:bodyPr wrap="none">
            <a:spAutoFit/>
          </a:bodyPr>
          <a:lstStyle/>
          <a:p>
            <a:r>
              <a:rPr lang="ru-RU" sz="4000" b="1">
                <a:solidFill>
                  <a:schemeClr val="bg1"/>
                </a:solidFill>
                <a:latin typeface="Arial" pitchFamily="34" charset="0"/>
              </a:rPr>
              <a:t>Мадрид</a:t>
            </a:r>
          </a:p>
        </p:txBody>
      </p:sp>
      <p:sp>
        <p:nvSpPr>
          <p:cNvPr id="123910" name="Rectangle 6"/>
          <p:cNvSpPr>
            <a:spLocks noChangeArrowheads="1"/>
          </p:cNvSpPr>
          <p:nvPr/>
        </p:nvSpPr>
        <p:spPr bwMode="auto">
          <a:xfrm>
            <a:off x="179388" y="3367088"/>
            <a:ext cx="8785225" cy="946150"/>
          </a:xfrm>
          <a:prstGeom prst="rect">
            <a:avLst/>
          </a:prstGeom>
          <a:noFill/>
          <a:ln w="9525">
            <a:noFill/>
            <a:miter lim="800000"/>
            <a:headEnd/>
            <a:tailEnd/>
          </a:ln>
          <a:effectLst/>
        </p:spPr>
        <p:txBody>
          <a:bodyPr anchor="ctr">
            <a:spAutoFit/>
          </a:bodyPr>
          <a:lstStyle/>
          <a:p>
            <a:r>
              <a:rPr lang="ru-RU" sz="2800" b="1">
                <a:solidFill>
                  <a:srgbClr val="FF0000"/>
                </a:solidFill>
                <a:latin typeface="Arial" pitchFamily="34" charset="0"/>
              </a:rPr>
              <a:t>8.18</a:t>
            </a:r>
            <a:r>
              <a:rPr lang="ru-RU" sz="2800" b="1">
                <a:solidFill>
                  <a:srgbClr val="800000"/>
                </a:solidFill>
                <a:latin typeface="Arial" pitchFamily="34" charset="0"/>
              </a:rPr>
              <a:t> </a:t>
            </a:r>
            <a:r>
              <a:rPr lang="ru-RU" sz="2800" b="1">
                <a:solidFill>
                  <a:srgbClr val="000066"/>
                </a:solidFill>
                <a:latin typeface="Arial" pitchFamily="34" charset="0"/>
              </a:rPr>
              <a:t>Определите, какой город имеет географические координаты 39° с.ш. и 116° в.д.</a:t>
            </a:r>
          </a:p>
        </p:txBody>
      </p:sp>
      <p:sp>
        <p:nvSpPr>
          <p:cNvPr id="123911" name="Rectangle 7"/>
          <p:cNvSpPr>
            <a:spLocks noChangeArrowheads="1"/>
          </p:cNvSpPr>
          <p:nvPr/>
        </p:nvSpPr>
        <p:spPr bwMode="auto">
          <a:xfrm>
            <a:off x="5940425" y="4221163"/>
            <a:ext cx="1704975" cy="701675"/>
          </a:xfrm>
          <a:prstGeom prst="rect">
            <a:avLst/>
          </a:prstGeom>
          <a:noFill/>
          <a:ln w="9525">
            <a:noFill/>
            <a:miter lim="800000"/>
            <a:headEnd/>
            <a:tailEnd/>
          </a:ln>
          <a:effectLst/>
        </p:spPr>
        <p:txBody>
          <a:bodyPr wrap="none">
            <a:spAutoFit/>
          </a:bodyPr>
          <a:lstStyle/>
          <a:p>
            <a:r>
              <a:rPr lang="ru-RU" sz="4000" b="1">
                <a:solidFill>
                  <a:schemeClr val="bg1"/>
                </a:solidFill>
                <a:latin typeface="Arial" pitchFamily="34" charset="0"/>
              </a:rPr>
              <a:t>Пекин</a:t>
            </a:r>
          </a:p>
        </p:txBody>
      </p:sp>
      <p:sp>
        <p:nvSpPr>
          <p:cNvPr id="123912" name="Rectangle 8"/>
          <p:cNvSpPr>
            <a:spLocks noChangeArrowheads="1"/>
          </p:cNvSpPr>
          <p:nvPr/>
        </p:nvSpPr>
        <p:spPr bwMode="auto">
          <a:xfrm>
            <a:off x="179388" y="4806950"/>
            <a:ext cx="8713787" cy="946150"/>
          </a:xfrm>
          <a:prstGeom prst="rect">
            <a:avLst/>
          </a:prstGeom>
          <a:noFill/>
          <a:ln w="9525">
            <a:noFill/>
            <a:miter lim="800000"/>
            <a:headEnd/>
            <a:tailEnd/>
          </a:ln>
          <a:effectLst/>
        </p:spPr>
        <p:txBody>
          <a:bodyPr anchor="ctr">
            <a:spAutoFit/>
          </a:bodyPr>
          <a:lstStyle/>
          <a:p>
            <a:r>
              <a:rPr lang="ru-RU" sz="2800" b="1">
                <a:solidFill>
                  <a:srgbClr val="FF0000"/>
                </a:solidFill>
                <a:latin typeface="Arial" pitchFamily="34" charset="0"/>
              </a:rPr>
              <a:t>9.18</a:t>
            </a:r>
            <a:r>
              <a:rPr lang="ru-RU" sz="2800" b="1">
                <a:solidFill>
                  <a:srgbClr val="800000"/>
                </a:solidFill>
                <a:latin typeface="Arial" pitchFamily="34" charset="0"/>
              </a:rPr>
              <a:t> </a:t>
            </a:r>
            <a:r>
              <a:rPr lang="ru-RU" sz="2800" b="1">
                <a:solidFill>
                  <a:srgbClr val="000066"/>
                </a:solidFill>
                <a:latin typeface="Arial" pitchFamily="34" charset="0"/>
              </a:rPr>
              <a:t>Определите, какой город имеет географические координаты 51°с.ш. и 0° д.</a:t>
            </a:r>
          </a:p>
        </p:txBody>
      </p:sp>
      <p:sp>
        <p:nvSpPr>
          <p:cNvPr id="123913" name="Rectangle 9"/>
          <p:cNvSpPr>
            <a:spLocks noChangeArrowheads="1"/>
          </p:cNvSpPr>
          <p:nvPr/>
        </p:nvSpPr>
        <p:spPr bwMode="auto">
          <a:xfrm>
            <a:off x="5795963" y="5805488"/>
            <a:ext cx="2095500" cy="701675"/>
          </a:xfrm>
          <a:prstGeom prst="rect">
            <a:avLst/>
          </a:prstGeom>
          <a:noFill/>
          <a:ln w="9525">
            <a:noFill/>
            <a:miter lim="800000"/>
            <a:headEnd/>
            <a:tailEnd/>
          </a:ln>
          <a:effectLst/>
        </p:spPr>
        <p:txBody>
          <a:bodyPr wrap="none">
            <a:spAutoFit/>
          </a:bodyPr>
          <a:lstStyle/>
          <a:p>
            <a:r>
              <a:rPr lang="ru-RU" sz="4000" b="1">
                <a:solidFill>
                  <a:schemeClr val="bg1"/>
                </a:solidFill>
                <a:latin typeface="Arial" pitchFamily="34" charset="0"/>
              </a:rPr>
              <a:t>Лондон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23907">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23909">
                                            <p:txEl>
                                              <p:pRg st="0" end="0"/>
                                            </p:txEl>
                                          </p:spTgt>
                                        </p:tgtEl>
                                        <p:attrNameLst>
                                          <p:attrName>style.color</p:attrName>
                                        </p:attrNameLst>
                                      </p:cBhvr>
                                      <p:to>
                                        <a:srgbClr val="CC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23911">
                                            <p:txEl>
                                              <p:pRg st="0" end="0"/>
                                            </p:txEl>
                                          </p:spTgt>
                                        </p:tgtEl>
                                        <p:attrNameLst>
                                          <p:attrName>style.color</p:attrName>
                                        </p:attrNameLst>
                                      </p:cBhvr>
                                      <p:to>
                                        <a:srgbClr val="CC0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12391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img002"/>
          <p:cNvPicPr>
            <a:picLocks noChangeAspect="1" noChangeArrowheads="1"/>
          </p:cNvPicPr>
          <p:nvPr/>
        </p:nvPicPr>
        <p:blipFill>
          <a:blip r:embed="rId2" cstate="print"/>
          <a:srcRect l="21846" t="60901" r="22272" b="7050"/>
          <a:stretch>
            <a:fillRect/>
          </a:stretch>
        </p:blipFill>
        <p:spPr bwMode="auto">
          <a:xfrm>
            <a:off x="0" y="0"/>
            <a:ext cx="5076825" cy="5016500"/>
          </a:xfrm>
          <a:prstGeom prst="rect">
            <a:avLst/>
          </a:prstGeom>
          <a:noFill/>
          <a:ln w="9525">
            <a:noFill/>
            <a:miter lim="800000"/>
            <a:headEnd/>
            <a:tailEnd/>
          </a:ln>
        </p:spPr>
      </p:pic>
      <p:sp>
        <p:nvSpPr>
          <p:cNvPr id="71685" name="Rectangle 5"/>
          <p:cNvSpPr>
            <a:spLocks noChangeArrowheads="1"/>
          </p:cNvSpPr>
          <p:nvPr/>
        </p:nvSpPr>
        <p:spPr bwMode="auto">
          <a:xfrm>
            <a:off x="5219700" y="620713"/>
            <a:ext cx="3744913" cy="1917700"/>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1.19</a:t>
            </a:r>
            <a:r>
              <a:rPr lang="ru-RU" sz="2400" b="1">
                <a:latin typeface="Arial" pitchFamily="34" charset="0"/>
              </a:rPr>
              <a:t> </a:t>
            </a:r>
            <a:r>
              <a:rPr lang="ru-RU" sz="2400" b="1">
                <a:solidFill>
                  <a:srgbClr val="000066"/>
                </a:solidFill>
                <a:latin typeface="Arial" pitchFamily="34" charset="0"/>
              </a:rPr>
              <a:t>Определите по карте расстояние на местности по прямой от дома лесника до точки с высотой 106,0. </a:t>
            </a:r>
            <a:endParaRPr lang="ru-RU" sz="2400">
              <a:solidFill>
                <a:srgbClr val="000066"/>
              </a:solidFill>
              <a:latin typeface="Arial" pitchFamily="34" charset="0"/>
            </a:endParaRPr>
          </a:p>
        </p:txBody>
      </p:sp>
      <p:sp>
        <p:nvSpPr>
          <p:cNvPr id="71686" name="Rectangle 6"/>
          <p:cNvSpPr>
            <a:spLocks noChangeArrowheads="1"/>
          </p:cNvSpPr>
          <p:nvPr/>
        </p:nvSpPr>
        <p:spPr bwMode="auto">
          <a:xfrm>
            <a:off x="250825" y="5229225"/>
            <a:ext cx="8642350" cy="822325"/>
          </a:xfrm>
          <a:prstGeom prst="rect">
            <a:avLst/>
          </a:prstGeom>
          <a:noFill/>
          <a:ln w="9525">
            <a:noFill/>
            <a:miter lim="800000"/>
            <a:headEnd/>
            <a:tailEnd/>
          </a:ln>
          <a:effectLst/>
        </p:spPr>
        <p:txBody>
          <a:bodyPr>
            <a:spAutoFit/>
          </a:bodyPr>
          <a:lstStyle/>
          <a:p>
            <a:r>
              <a:rPr lang="ru-RU" sz="2400" b="1">
                <a:solidFill>
                  <a:srgbClr val="FF0000"/>
                </a:solidFill>
                <a:latin typeface="Arial" pitchFamily="34" charset="0"/>
              </a:rPr>
              <a:t>1.20 </a:t>
            </a:r>
            <a:r>
              <a:rPr lang="ru-RU" sz="2400" b="1">
                <a:solidFill>
                  <a:srgbClr val="000066"/>
                </a:solidFill>
                <a:latin typeface="Arial" pitchFamily="34" charset="0"/>
              </a:rPr>
              <a:t>Определите по карте, в каком направлении от колодца находится дом лесника.</a:t>
            </a:r>
          </a:p>
        </p:txBody>
      </p:sp>
      <p:sp>
        <p:nvSpPr>
          <p:cNvPr id="71687" name="Rectangle 7"/>
          <p:cNvSpPr>
            <a:spLocks noChangeArrowheads="1"/>
          </p:cNvSpPr>
          <p:nvPr/>
        </p:nvSpPr>
        <p:spPr bwMode="auto">
          <a:xfrm>
            <a:off x="5724525" y="2852738"/>
            <a:ext cx="3025775" cy="1920875"/>
          </a:xfrm>
          <a:prstGeom prst="rect">
            <a:avLst/>
          </a:prstGeom>
          <a:noFill/>
          <a:ln w="9525">
            <a:noFill/>
            <a:miter lim="800000"/>
            <a:headEnd/>
            <a:tailEnd/>
          </a:ln>
          <a:effectLst/>
        </p:spPr>
        <p:txBody>
          <a:bodyPr>
            <a:spAutoFit/>
          </a:bodyPr>
          <a:lstStyle/>
          <a:p>
            <a:r>
              <a:rPr lang="ru-RU" sz="4000" b="1">
                <a:solidFill>
                  <a:schemeClr val="bg1"/>
                </a:solidFill>
                <a:latin typeface="Arial" pitchFamily="34" charset="0"/>
              </a:rPr>
              <a:t>290 или 300 или 310</a:t>
            </a:r>
          </a:p>
        </p:txBody>
      </p:sp>
      <p:sp>
        <p:nvSpPr>
          <p:cNvPr id="71688" name="Rectangle 8"/>
          <p:cNvSpPr>
            <a:spLocks noChangeArrowheads="1"/>
          </p:cNvSpPr>
          <p:nvPr/>
        </p:nvSpPr>
        <p:spPr bwMode="auto">
          <a:xfrm>
            <a:off x="4356100" y="5949950"/>
            <a:ext cx="3935413" cy="701675"/>
          </a:xfrm>
          <a:prstGeom prst="rect">
            <a:avLst/>
          </a:prstGeom>
          <a:noFill/>
          <a:ln w="9525">
            <a:noFill/>
            <a:miter lim="800000"/>
            <a:headEnd/>
            <a:tailEnd/>
          </a:ln>
          <a:effectLst/>
        </p:spPr>
        <p:txBody>
          <a:bodyPr wrap="none">
            <a:spAutoFit/>
          </a:bodyPr>
          <a:lstStyle/>
          <a:p>
            <a:r>
              <a:rPr lang="ru-RU" sz="4000" b="1">
                <a:solidFill>
                  <a:schemeClr val="bg1"/>
                </a:solidFill>
                <a:latin typeface="Arial" pitchFamily="34" charset="0"/>
              </a:rPr>
              <a:t>Северо-восток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1687">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1688">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4932363" y="341313"/>
            <a:ext cx="3960812" cy="4962525"/>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1.21</a:t>
            </a:r>
            <a:r>
              <a:rPr lang="ru-RU" sz="2400" b="1">
                <a:latin typeface="Arial" pitchFamily="34" charset="0"/>
              </a:rPr>
              <a:t> </a:t>
            </a:r>
            <a:r>
              <a:rPr lang="ru-RU" sz="2000" b="1">
                <a:solidFill>
                  <a:srgbClr val="000066"/>
                </a:solidFill>
                <a:latin typeface="Arial" pitchFamily="34" charset="0"/>
              </a:rPr>
              <a:t>Участники школьной волейбольной секции выбирают место для обустройства новой волейбольной площадки.</a:t>
            </a:r>
            <a:r>
              <a:rPr lang="ru-RU" sz="2400" b="1">
                <a:solidFill>
                  <a:srgbClr val="000066"/>
                </a:solidFill>
                <a:latin typeface="Arial" pitchFamily="34" charset="0"/>
              </a:rPr>
              <a:t> Оцените, какая из площадок, обозначенных на карте цифрами 1,2 и 3, наиболее подходит для обустройства волейбольной площадки. </a:t>
            </a:r>
            <a:r>
              <a:rPr lang="ru-RU" sz="2000" b="1">
                <a:solidFill>
                  <a:srgbClr val="000066"/>
                </a:solidFill>
                <a:latin typeface="Arial" pitchFamily="34" charset="0"/>
              </a:rPr>
              <a:t>Для ответа приведите два довода.</a:t>
            </a:r>
          </a:p>
        </p:txBody>
      </p:sp>
      <p:pic>
        <p:nvPicPr>
          <p:cNvPr id="73733" name="Picture 5" descr="img002"/>
          <p:cNvPicPr>
            <a:picLocks noChangeAspect="1" noChangeArrowheads="1"/>
          </p:cNvPicPr>
          <p:nvPr/>
        </p:nvPicPr>
        <p:blipFill>
          <a:blip r:embed="rId2" cstate="print"/>
          <a:srcRect l="21846" t="60901" r="22272" b="7050"/>
          <a:stretch>
            <a:fillRect/>
          </a:stretch>
        </p:blipFill>
        <p:spPr bwMode="auto">
          <a:xfrm>
            <a:off x="0" y="0"/>
            <a:ext cx="4787900" cy="4733925"/>
          </a:xfrm>
          <a:prstGeom prst="rect">
            <a:avLst/>
          </a:prstGeom>
          <a:noFill/>
          <a:ln w="9525">
            <a:noFill/>
            <a:miter lim="800000"/>
            <a:headEnd/>
            <a:tailEnd/>
          </a:ln>
        </p:spPr>
      </p:pic>
      <p:sp>
        <p:nvSpPr>
          <p:cNvPr id="73734" name="Rectangle 6"/>
          <p:cNvSpPr>
            <a:spLocks noChangeArrowheads="1"/>
          </p:cNvSpPr>
          <p:nvPr/>
        </p:nvSpPr>
        <p:spPr bwMode="auto">
          <a:xfrm>
            <a:off x="179388" y="5305425"/>
            <a:ext cx="8964612" cy="1552575"/>
          </a:xfrm>
          <a:prstGeom prst="rect">
            <a:avLst/>
          </a:prstGeom>
          <a:noFill/>
          <a:ln w="9525">
            <a:noFill/>
            <a:miter lim="800000"/>
            <a:headEnd/>
            <a:tailEnd/>
          </a:ln>
          <a:effectLst/>
        </p:spPr>
        <p:txBody>
          <a:bodyPr>
            <a:spAutoFit/>
          </a:bodyPr>
          <a:lstStyle/>
          <a:p>
            <a:r>
              <a:rPr lang="ru-RU" sz="2400" b="1">
                <a:solidFill>
                  <a:schemeClr val="bg1"/>
                </a:solidFill>
                <a:latin typeface="Arial" pitchFamily="34" charset="0"/>
              </a:rPr>
              <a:t>Для волейбольной площадки подходит участок 3. Он ровный, покрыт луговой растительностью.</a:t>
            </a:r>
          </a:p>
          <a:p>
            <a:r>
              <a:rPr lang="ru-RU" sz="2400" b="1">
                <a:solidFill>
                  <a:schemeClr val="bg1"/>
                </a:solidFill>
                <a:latin typeface="Arial" pitchFamily="34" charset="0"/>
              </a:rPr>
              <a:t>Не подходят участки 1 и 2. Участок 1 – заболочен, участок 2 – неровный, имеет склон.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3734">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3734">
                                            <p:txEl>
                                              <p:pRg st="1" end="1"/>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ChangeArrowheads="1"/>
          </p:cNvSpPr>
          <p:nvPr/>
        </p:nvSpPr>
        <p:spPr bwMode="auto">
          <a:xfrm>
            <a:off x="250825" y="231775"/>
            <a:ext cx="4895850" cy="2101850"/>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1.22</a:t>
            </a:r>
            <a:r>
              <a:rPr lang="ru-RU" sz="2400">
                <a:solidFill>
                  <a:srgbClr val="000066"/>
                </a:solidFill>
                <a:latin typeface="Arial" pitchFamily="34" charset="0"/>
              </a:rPr>
              <a:t> </a:t>
            </a:r>
            <a:r>
              <a:rPr lang="ru-RU" sz="2000" b="1">
                <a:solidFill>
                  <a:srgbClr val="000066"/>
                </a:solidFill>
                <a:latin typeface="Arial" pitchFamily="34" charset="0"/>
              </a:rPr>
              <a:t>На рисунках представлены варианты профиля рельефа местности, построенные на основе карты по линии А – В разными учащимися.</a:t>
            </a:r>
            <a:r>
              <a:rPr lang="ru-RU" sz="2400" b="1">
                <a:solidFill>
                  <a:srgbClr val="000066"/>
                </a:solidFill>
                <a:latin typeface="Arial" pitchFamily="34" charset="0"/>
              </a:rPr>
              <a:t> Какой из профилей построен верно?</a:t>
            </a:r>
          </a:p>
        </p:txBody>
      </p:sp>
      <p:pic>
        <p:nvPicPr>
          <p:cNvPr id="72709" name="Picture 5" descr="img003"/>
          <p:cNvPicPr>
            <a:picLocks noChangeAspect="1" noChangeArrowheads="1"/>
          </p:cNvPicPr>
          <p:nvPr/>
        </p:nvPicPr>
        <p:blipFill>
          <a:blip r:embed="rId2" cstate="print"/>
          <a:srcRect/>
          <a:stretch>
            <a:fillRect/>
          </a:stretch>
        </p:blipFill>
        <p:spPr bwMode="auto">
          <a:xfrm>
            <a:off x="0" y="3306763"/>
            <a:ext cx="5867400" cy="3551237"/>
          </a:xfrm>
          <a:prstGeom prst="rect">
            <a:avLst/>
          </a:prstGeom>
          <a:noFill/>
          <a:ln w="9525">
            <a:noFill/>
            <a:miter lim="800000"/>
            <a:headEnd/>
            <a:tailEnd/>
          </a:ln>
        </p:spPr>
      </p:pic>
      <p:pic>
        <p:nvPicPr>
          <p:cNvPr id="72710" name="Picture 6" descr="img002"/>
          <p:cNvPicPr>
            <a:picLocks noChangeAspect="1" noChangeArrowheads="1"/>
          </p:cNvPicPr>
          <p:nvPr/>
        </p:nvPicPr>
        <p:blipFill>
          <a:blip r:embed="rId3" cstate="print"/>
          <a:srcRect l="21846" t="60901" r="22272" b="7050"/>
          <a:stretch>
            <a:fillRect/>
          </a:stretch>
        </p:blipFill>
        <p:spPr bwMode="auto">
          <a:xfrm>
            <a:off x="5283200" y="0"/>
            <a:ext cx="3860800" cy="3816350"/>
          </a:xfrm>
          <a:prstGeom prst="rect">
            <a:avLst/>
          </a:prstGeom>
          <a:noFill/>
          <a:ln w="9525">
            <a:noFill/>
            <a:miter lim="800000"/>
            <a:headEnd/>
            <a:tailEnd/>
          </a:ln>
        </p:spPr>
      </p:pic>
      <p:sp>
        <p:nvSpPr>
          <p:cNvPr id="72711" name="Rectangle 7"/>
          <p:cNvSpPr>
            <a:spLocks noChangeArrowheads="1"/>
          </p:cNvSpPr>
          <p:nvPr/>
        </p:nvSpPr>
        <p:spPr bwMode="auto">
          <a:xfrm>
            <a:off x="6227763" y="4841875"/>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271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p:cNvPicPr>
            <a:picLocks noChangeAspect="1" noChangeArrowheads="1"/>
          </p:cNvPicPr>
          <p:nvPr/>
        </p:nvPicPr>
        <p:blipFill>
          <a:blip r:embed="rId2" cstate="print"/>
          <a:srcRect/>
          <a:stretch>
            <a:fillRect/>
          </a:stretch>
        </p:blipFill>
        <p:spPr bwMode="auto">
          <a:xfrm>
            <a:off x="0" y="0"/>
            <a:ext cx="4338638" cy="5157788"/>
          </a:xfrm>
          <a:prstGeom prst="rect">
            <a:avLst/>
          </a:prstGeom>
          <a:noFill/>
          <a:ln w="9525">
            <a:noFill/>
            <a:miter lim="800000"/>
            <a:headEnd/>
            <a:tailEnd/>
          </a:ln>
          <a:effectLst/>
        </p:spPr>
      </p:pic>
      <p:sp>
        <p:nvSpPr>
          <p:cNvPr id="124933" name="Rectangle 5"/>
          <p:cNvSpPr>
            <a:spLocks noChangeArrowheads="1"/>
          </p:cNvSpPr>
          <p:nvPr/>
        </p:nvSpPr>
        <p:spPr bwMode="auto">
          <a:xfrm>
            <a:off x="4572000" y="476250"/>
            <a:ext cx="4321175" cy="1552575"/>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2.19</a:t>
            </a:r>
            <a:r>
              <a:rPr lang="ru-RU" sz="2400" b="1">
                <a:latin typeface="Arial" pitchFamily="34" charset="0"/>
              </a:rPr>
              <a:t> </a:t>
            </a:r>
            <a:r>
              <a:rPr lang="ru-RU" sz="2400" b="1">
                <a:solidFill>
                  <a:srgbClr val="000066"/>
                </a:solidFill>
                <a:latin typeface="Arial" pitchFamily="34" charset="0"/>
              </a:rPr>
              <a:t>Определите по карте расстояние на местности по прямой от родника до колодца. </a:t>
            </a:r>
            <a:endParaRPr lang="ru-RU" sz="2400">
              <a:solidFill>
                <a:srgbClr val="000066"/>
              </a:solidFill>
              <a:latin typeface="Arial" pitchFamily="34" charset="0"/>
            </a:endParaRPr>
          </a:p>
        </p:txBody>
      </p:sp>
      <p:sp>
        <p:nvSpPr>
          <p:cNvPr id="124934" name="Rectangle 6"/>
          <p:cNvSpPr>
            <a:spLocks noChangeArrowheads="1"/>
          </p:cNvSpPr>
          <p:nvPr/>
        </p:nvSpPr>
        <p:spPr bwMode="auto">
          <a:xfrm>
            <a:off x="250825" y="5229225"/>
            <a:ext cx="8642350" cy="822325"/>
          </a:xfrm>
          <a:prstGeom prst="rect">
            <a:avLst/>
          </a:prstGeom>
          <a:noFill/>
          <a:ln w="9525">
            <a:noFill/>
            <a:miter lim="800000"/>
            <a:headEnd/>
            <a:tailEnd/>
          </a:ln>
          <a:effectLst/>
        </p:spPr>
        <p:txBody>
          <a:bodyPr>
            <a:spAutoFit/>
          </a:bodyPr>
          <a:lstStyle/>
          <a:p>
            <a:r>
              <a:rPr lang="ru-RU" sz="2400" b="1">
                <a:solidFill>
                  <a:srgbClr val="FF0000"/>
                </a:solidFill>
                <a:latin typeface="Arial" pitchFamily="34" charset="0"/>
              </a:rPr>
              <a:t>2.20 </a:t>
            </a:r>
            <a:r>
              <a:rPr lang="ru-RU" sz="2400" b="1">
                <a:solidFill>
                  <a:srgbClr val="000066"/>
                </a:solidFill>
                <a:latin typeface="Arial" pitchFamily="34" charset="0"/>
              </a:rPr>
              <a:t>Определите по карте, в каком направлении от колодца находится родник.</a:t>
            </a:r>
          </a:p>
        </p:txBody>
      </p:sp>
      <p:sp>
        <p:nvSpPr>
          <p:cNvPr id="124935" name="Rectangle 7"/>
          <p:cNvSpPr>
            <a:spLocks noChangeArrowheads="1"/>
          </p:cNvSpPr>
          <p:nvPr/>
        </p:nvSpPr>
        <p:spPr bwMode="auto">
          <a:xfrm>
            <a:off x="4787900" y="2276475"/>
            <a:ext cx="3744913" cy="2559050"/>
          </a:xfrm>
          <a:prstGeom prst="rect">
            <a:avLst/>
          </a:prstGeom>
          <a:noFill/>
          <a:ln w="9525">
            <a:noFill/>
            <a:miter lim="800000"/>
            <a:headEnd/>
            <a:tailEnd/>
          </a:ln>
          <a:effectLst/>
        </p:spPr>
        <p:txBody>
          <a:bodyPr>
            <a:spAutoFit/>
          </a:bodyPr>
          <a:lstStyle/>
          <a:p>
            <a:r>
              <a:rPr lang="ru-RU" sz="5400" b="1">
                <a:solidFill>
                  <a:schemeClr val="bg1"/>
                </a:solidFill>
                <a:latin typeface="Arial" pitchFamily="34" charset="0"/>
              </a:rPr>
              <a:t>200 или 190 или 210</a:t>
            </a:r>
          </a:p>
        </p:txBody>
      </p:sp>
      <p:sp>
        <p:nvSpPr>
          <p:cNvPr id="124936" name="Rectangle 8"/>
          <p:cNvSpPr>
            <a:spLocks noChangeArrowheads="1"/>
          </p:cNvSpPr>
          <p:nvPr/>
        </p:nvSpPr>
        <p:spPr bwMode="auto">
          <a:xfrm>
            <a:off x="5003800" y="5734050"/>
            <a:ext cx="1055688"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юг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24935">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24936">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srcRect/>
          <a:stretch>
            <a:fillRect/>
          </a:stretch>
        </p:blipFill>
        <p:spPr bwMode="auto">
          <a:xfrm>
            <a:off x="0" y="0"/>
            <a:ext cx="4338638" cy="5157788"/>
          </a:xfrm>
          <a:prstGeom prst="rect">
            <a:avLst/>
          </a:prstGeom>
          <a:noFill/>
          <a:ln w="9525">
            <a:noFill/>
            <a:miter lim="800000"/>
            <a:headEnd/>
            <a:tailEnd/>
          </a:ln>
          <a:effectLst/>
        </p:spPr>
      </p:pic>
      <p:sp>
        <p:nvSpPr>
          <p:cNvPr id="125957" name="Rectangle 5"/>
          <p:cNvSpPr>
            <a:spLocks noChangeArrowheads="1"/>
          </p:cNvSpPr>
          <p:nvPr/>
        </p:nvSpPr>
        <p:spPr bwMode="auto">
          <a:xfrm>
            <a:off x="4500563" y="557213"/>
            <a:ext cx="4392612" cy="3927475"/>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2.21</a:t>
            </a:r>
            <a:r>
              <a:rPr lang="ru-RU" sz="2400" b="1">
                <a:latin typeface="Arial" pitchFamily="34" charset="0"/>
              </a:rPr>
              <a:t> </a:t>
            </a:r>
            <a:r>
              <a:rPr lang="ru-RU" sz="2000" b="1">
                <a:solidFill>
                  <a:srgbClr val="000066"/>
                </a:solidFill>
                <a:latin typeface="Arial" pitchFamily="34" charset="0"/>
              </a:rPr>
              <a:t>Участники школьной футбольной секции выбирают место для обустройства нового футбольного поля.</a:t>
            </a:r>
            <a:r>
              <a:rPr lang="ru-RU" sz="2400" b="1">
                <a:solidFill>
                  <a:srgbClr val="000066"/>
                </a:solidFill>
                <a:latin typeface="Arial" pitchFamily="34" charset="0"/>
              </a:rPr>
              <a:t> Оцените, какая из площадок, обозначенных на карте цифрами 1,2 и 3, наиболее подходит для обустройства футбольного поля. </a:t>
            </a:r>
            <a:r>
              <a:rPr lang="ru-RU" sz="2000" b="1">
                <a:solidFill>
                  <a:srgbClr val="000066"/>
                </a:solidFill>
                <a:latin typeface="Arial" pitchFamily="34" charset="0"/>
              </a:rPr>
              <a:t>Для ответа приведите два довода.</a:t>
            </a:r>
          </a:p>
        </p:txBody>
      </p:sp>
      <p:sp>
        <p:nvSpPr>
          <p:cNvPr id="125958" name="Rectangle 6"/>
          <p:cNvSpPr>
            <a:spLocks noChangeArrowheads="1"/>
          </p:cNvSpPr>
          <p:nvPr/>
        </p:nvSpPr>
        <p:spPr bwMode="auto">
          <a:xfrm>
            <a:off x="179388" y="5329238"/>
            <a:ext cx="8785225" cy="1552575"/>
          </a:xfrm>
          <a:prstGeom prst="rect">
            <a:avLst/>
          </a:prstGeom>
          <a:noFill/>
          <a:ln w="9525">
            <a:noFill/>
            <a:miter lim="800000"/>
            <a:headEnd/>
            <a:tailEnd/>
          </a:ln>
          <a:effectLst/>
        </p:spPr>
        <p:txBody>
          <a:bodyPr>
            <a:spAutoFit/>
          </a:bodyPr>
          <a:lstStyle/>
          <a:p>
            <a:r>
              <a:rPr lang="ru-RU" sz="2400" b="1">
                <a:solidFill>
                  <a:schemeClr val="bg1"/>
                </a:solidFill>
                <a:latin typeface="Arial" pitchFamily="34" charset="0"/>
              </a:rPr>
              <a:t>Для футбольного поля подходит участок 2. Он ровный и покрыт луговой растительностью.</a:t>
            </a:r>
          </a:p>
          <a:p>
            <a:r>
              <a:rPr lang="ru-RU" sz="2400" b="1">
                <a:solidFill>
                  <a:schemeClr val="bg1"/>
                </a:solidFill>
                <a:latin typeface="Arial" pitchFamily="34" charset="0"/>
              </a:rPr>
              <a:t>Не подходят участки 1 и 3. Участок 1 – заболочен, участок 3 – имеет склон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25958">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25958">
                                            <p:txEl>
                                              <p:pRg st="1" end="1"/>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cstate="print"/>
          <a:srcRect/>
          <a:stretch>
            <a:fillRect/>
          </a:stretch>
        </p:blipFill>
        <p:spPr bwMode="auto">
          <a:xfrm>
            <a:off x="0" y="0"/>
            <a:ext cx="3611563" cy="4292600"/>
          </a:xfrm>
          <a:prstGeom prst="rect">
            <a:avLst/>
          </a:prstGeom>
          <a:noFill/>
          <a:ln w="9525">
            <a:noFill/>
            <a:miter lim="800000"/>
            <a:headEnd/>
            <a:tailEnd/>
          </a:ln>
          <a:effectLst/>
        </p:spPr>
      </p:pic>
      <p:pic>
        <p:nvPicPr>
          <p:cNvPr id="128004" name="Picture 4"/>
          <p:cNvPicPr>
            <a:picLocks noChangeAspect="1" noChangeArrowheads="1"/>
          </p:cNvPicPr>
          <p:nvPr/>
        </p:nvPicPr>
        <p:blipFill>
          <a:blip r:embed="rId3" cstate="print"/>
          <a:srcRect/>
          <a:stretch>
            <a:fillRect/>
          </a:stretch>
        </p:blipFill>
        <p:spPr bwMode="auto">
          <a:xfrm>
            <a:off x="3635375" y="2744788"/>
            <a:ext cx="5508625" cy="4113212"/>
          </a:xfrm>
          <a:prstGeom prst="rect">
            <a:avLst/>
          </a:prstGeom>
          <a:noFill/>
          <a:ln w="9525">
            <a:noFill/>
            <a:miter lim="800000"/>
            <a:headEnd/>
            <a:tailEnd/>
          </a:ln>
          <a:effectLst/>
        </p:spPr>
      </p:pic>
      <p:sp>
        <p:nvSpPr>
          <p:cNvPr id="128005" name="Rectangle 5"/>
          <p:cNvSpPr>
            <a:spLocks noChangeArrowheads="1"/>
          </p:cNvSpPr>
          <p:nvPr/>
        </p:nvSpPr>
        <p:spPr bwMode="auto">
          <a:xfrm>
            <a:off x="3708400" y="333375"/>
            <a:ext cx="4895850" cy="2101850"/>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2.22</a:t>
            </a:r>
            <a:r>
              <a:rPr lang="ru-RU" sz="2400">
                <a:solidFill>
                  <a:srgbClr val="000066"/>
                </a:solidFill>
                <a:latin typeface="Arial" pitchFamily="34" charset="0"/>
              </a:rPr>
              <a:t> </a:t>
            </a:r>
            <a:r>
              <a:rPr lang="ru-RU" sz="2000" b="1">
                <a:solidFill>
                  <a:srgbClr val="000066"/>
                </a:solidFill>
                <a:latin typeface="Arial" pitchFamily="34" charset="0"/>
              </a:rPr>
              <a:t>На рисунках представлены варианты профиля рельефа местности, построенные на основе карты по линии А – В разными учащимися.</a:t>
            </a:r>
            <a:r>
              <a:rPr lang="ru-RU" sz="2400" b="1">
                <a:solidFill>
                  <a:srgbClr val="000066"/>
                </a:solidFill>
                <a:latin typeface="Arial" pitchFamily="34" charset="0"/>
              </a:rPr>
              <a:t> Какой из профилей построен верно?</a:t>
            </a:r>
          </a:p>
        </p:txBody>
      </p:sp>
      <p:sp>
        <p:nvSpPr>
          <p:cNvPr id="128006" name="Rectangle 6"/>
          <p:cNvSpPr>
            <a:spLocks noChangeArrowheads="1"/>
          </p:cNvSpPr>
          <p:nvPr/>
        </p:nvSpPr>
        <p:spPr bwMode="auto">
          <a:xfrm>
            <a:off x="1403350" y="4941888"/>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28006">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8" name="Picture 4"/>
          <p:cNvPicPr>
            <a:picLocks noChangeAspect="1" noChangeArrowheads="1"/>
          </p:cNvPicPr>
          <p:nvPr/>
        </p:nvPicPr>
        <p:blipFill>
          <a:blip r:embed="rId2" cstate="print"/>
          <a:srcRect/>
          <a:stretch>
            <a:fillRect/>
          </a:stretch>
        </p:blipFill>
        <p:spPr bwMode="auto">
          <a:xfrm>
            <a:off x="179388" y="981075"/>
            <a:ext cx="6080125" cy="4510088"/>
          </a:xfrm>
          <a:prstGeom prst="rect">
            <a:avLst/>
          </a:prstGeom>
          <a:noFill/>
          <a:ln w="9525">
            <a:noFill/>
            <a:miter lim="800000"/>
            <a:headEnd/>
            <a:tailEnd/>
          </a:ln>
          <a:effectLst/>
        </p:spPr>
      </p:pic>
      <p:sp>
        <p:nvSpPr>
          <p:cNvPr id="129029" name="Rectangle 5"/>
          <p:cNvSpPr>
            <a:spLocks noChangeArrowheads="1"/>
          </p:cNvSpPr>
          <p:nvPr/>
        </p:nvSpPr>
        <p:spPr bwMode="auto">
          <a:xfrm>
            <a:off x="179388" y="188913"/>
            <a:ext cx="8713787" cy="822325"/>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3.19</a:t>
            </a:r>
            <a:r>
              <a:rPr lang="ru-RU" sz="2400" b="1">
                <a:latin typeface="Arial" pitchFamily="34" charset="0"/>
              </a:rPr>
              <a:t> </a:t>
            </a:r>
            <a:r>
              <a:rPr lang="ru-RU" sz="2400" b="1">
                <a:solidFill>
                  <a:srgbClr val="000066"/>
                </a:solidFill>
                <a:latin typeface="Arial" pitchFamily="34" charset="0"/>
              </a:rPr>
              <a:t>Определите по карте расстояние на местности по прямой от родника до отдельно стоящего дерева. </a:t>
            </a:r>
            <a:endParaRPr lang="ru-RU" sz="2400">
              <a:solidFill>
                <a:srgbClr val="000066"/>
              </a:solidFill>
              <a:latin typeface="Arial" pitchFamily="34" charset="0"/>
            </a:endParaRPr>
          </a:p>
        </p:txBody>
      </p:sp>
      <p:sp>
        <p:nvSpPr>
          <p:cNvPr id="129030" name="Rectangle 6"/>
          <p:cNvSpPr>
            <a:spLocks noChangeArrowheads="1"/>
          </p:cNvSpPr>
          <p:nvPr/>
        </p:nvSpPr>
        <p:spPr bwMode="auto">
          <a:xfrm>
            <a:off x="179388" y="5373688"/>
            <a:ext cx="8642350" cy="822325"/>
          </a:xfrm>
          <a:prstGeom prst="rect">
            <a:avLst/>
          </a:prstGeom>
          <a:noFill/>
          <a:ln w="9525">
            <a:noFill/>
            <a:miter lim="800000"/>
            <a:headEnd/>
            <a:tailEnd/>
          </a:ln>
          <a:effectLst/>
        </p:spPr>
        <p:txBody>
          <a:bodyPr>
            <a:spAutoFit/>
          </a:bodyPr>
          <a:lstStyle/>
          <a:p>
            <a:r>
              <a:rPr lang="ru-RU" sz="2400" b="1">
                <a:solidFill>
                  <a:srgbClr val="FF0000"/>
                </a:solidFill>
                <a:latin typeface="Arial" pitchFamily="34" charset="0"/>
              </a:rPr>
              <a:t>3.20 </a:t>
            </a:r>
            <a:r>
              <a:rPr lang="ru-RU" sz="2400" b="1">
                <a:solidFill>
                  <a:srgbClr val="000066"/>
                </a:solidFill>
                <a:latin typeface="Arial" pitchFamily="34" charset="0"/>
              </a:rPr>
              <a:t>Определите по карте, в каком направлении от точки А находится отдельно стоящее дерево.</a:t>
            </a:r>
          </a:p>
        </p:txBody>
      </p:sp>
      <p:sp>
        <p:nvSpPr>
          <p:cNvPr id="129031" name="Rectangle 7"/>
          <p:cNvSpPr>
            <a:spLocks noChangeArrowheads="1"/>
          </p:cNvSpPr>
          <p:nvPr/>
        </p:nvSpPr>
        <p:spPr bwMode="auto">
          <a:xfrm>
            <a:off x="6156325" y="1341438"/>
            <a:ext cx="2808288" cy="2559050"/>
          </a:xfrm>
          <a:prstGeom prst="rect">
            <a:avLst/>
          </a:prstGeom>
          <a:noFill/>
          <a:ln w="9525">
            <a:noFill/>
            <a:miter lim="800000"/>
            <a:headEnd/>
            <a:tailEnd/>
          </a:ln>
          <a:effectLst/>
        </p:spPr>
        <p:txBody>
          <a:bodyPr>
            <a:spAutoFit/>
          </a:bodyPr>
          <a:lstStyle/>
          <a:p>
            <a:r>
              <a:rPr lang="ru-RU" sz="5400" b="1">
                <a:solidFill>
                  <a:schemeClr val="bg1"/>
                </a:solidFill>
                <a:latin typeface="Arial" pitchFamily="34" charset="0"/>
              </a:rPr>
              <a:t>290 или 300 или 310</a:t>
            </a:r>
          </a:p>
        </p:txBody>
      </p:sp>
      <p:sp>
        <p:nvSpPr>
          <p:cNvPr id="129032" name="Rectangle 8"/>
          <p:cNvSpPr>
            <a:spLocks noChangeArrowheads="1"/>
          </p:cNvSpPr>
          <p:nvPr/>
        </p:nvSpPr>
        <p:spPr bwMode="auto">
          <a:xfrm>
            <a:off x="4859338" y="6156325"/>
            <a:ext cx="3116262" cy="701675"/>
          </a:xfrm>
          <a:prstGeom prst="rect">
            <a:avLst/>
          </a:prstGeom>
          <a:noFill/>
          <a:ln w="9525">
            <a:noFill/>
            <a:miter lim="800000"/>
            <a:headEnd/>
            <a:tailEnd/>
          </a:ln>
          <a:effectLst/>
        </p:spPr>
        <p:txBody>
          <a:bodyPr wrap="none">
            <a:spAutoFit/>
          </a:bodyPr>
          <a:lstStyle/>
          <a:p>
            <a:r>
              <a:rPr lang="ru-RU" sz="4000" b="1">
                <a:solidFill>
                  <a:schemeClr val="bg1"/>
                </a:solidFill>
                <a:latin typeface="Arial" pitchFamily="34" charset="0"/>
              </a:rPr>
              <a:t>Юго-восток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29031">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29032">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cstate="print"/>
          <a:srcRect/>
          <a:stretch>
            <a:fillRect/>
          </a:stretch>
        </p:blipFill>
        <p:spPr bwMode="auto">
          <a:xfrm>
            <a:off x="0" y="0"/>
            <a:ext cx="6080125" cy="4510088"/>
          </a:xfrm>
          <a:prstGeom prst="rect">
            <a:avLst/>
          </a:prstGeom>
          <a:noFill/>
          <a:ln w="9525">
            <a:noFill/>
            <a:miter lim="800000"/>
            <a:headEnd/>
            <a:tailEnd/>
          </a:ln>
          <a:effectLst/>
        </p:spPr>
      </p:pic>
      <p:sp>
        <p:nvSpPr>
          <p:cNvPr id="130051" name="Rectangle 3"/>
          <p:cNvSpPr>
            <a:spLocks noChangeArrowheads="1"/>
          </p:cNvSpPr>
          <p:nvPr/>
        </p:nvSpPr>
        <p:spPr bwMode="auto">
          <a:xfrm>
            <a:off x="250825" y="4652963"/>
            <a:ext cx="8713788" cy="1917700"/>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3.21</a:t>
            </a:r>
            <a:r>
              <a:rPr lang="ru-RU" sz="2400" b="1">
                <a:latin typeface="Arial" pitchFamily="34" charset="0"/>
              </a:rPr>
              <a:t> </a:t>
            </a:r>
            <a:r>
              <a:rPr lang="ru-RU" sz="2000" b="1">
                <a:solidFill>
                  <a:srgbClr val="000066"/>
                </a:solidFill>
                <a:latin typeface="Arial" pitchFamily="34" charset="0"/>
              </a:rPr>
              <a:t>Участники школьной волейбольной секции выбирают место для обустройства новой волейбольной площадки.</a:t>
            </a:r>
            <a:r>
              <a:rPr lang="ru-RU" sz="2400" b="1">
                <a:solidFill>
                  <a:srgbClr val="000066"/>
                </a:solidFill>
                <a:latin typeface="Arial" pitchFamily="34" charset="0"/>
              </a:rPr>
              <a:t> Оцените, какая из площадок, обозначенных на карте цифрами 1,2 и 3, наиболее подходит для обустройства волейбольной площадки. </a:t>
            </a:r>
            <a:r>
              <a:rPr lang="ru-RU" sz="2000" b="1">
                <a:solidFill>
                  <a:srgbClr val="000066"/>
                </a:solidFill>
                <a:latin typeface="Arial" pitchFamily="34" charset="0"/>
              </a:rPr>
              <a:t>Для ответа приведите два довода.</a:t>
            </a:r>
          </a:p>
        </p:txBody>
      </p:sp>
      <p:sp>
        <p:nvSpPr>
          <p:cNvPr id="130052" name="Rectangle 4"/>
          <p:cNvSpPr>
            <a:spLocks noChangeArrowheads="1"/>
          </p:cNvSpPr>
          <p:nvPr/>
        </p:nvSpPr>
        <p:spPr bwMode="auto">
          <a:xfrm>
            <a:off x="6011863" y="188913"/>
            <a:ext cx="3132137" cy="4108450"/>
          </a:xfrm>
          <a:prstGeom prst="rect">
            <a:avLst/>
          </a:prstGeom>
          <a:noFill/>
          <a:ln w="9525">
            <a:noFill/>
            <a:miter lim="800000"/>
            <a:headEnd/>
            <a:tailEnd/>
          </a:ln>
          <a:effectLst/>
        </p:spPr>
        <p:txBody>
          <a:bodyPr>
            <a:spAutoFit/>
          </a:bodyPr>
          <a:lstStyle/>
          <a:p>
            <a:r>
              <a:rPr lang="ru-RU" sz="2400" b="1">
                <a:solidFill>
                  <a:schemeClr val="bg1"/>
                </a:solidFill>
                <a:latin typeface="Arial" pitchFamily="34" charset="0"/>
              </a:rPr>
              <a:t>Для волейбольной площадки подходит участок 3. Он ровный и покрыт луговой растительностью.</a:t>
            </a:r>
          </a:p>
          <a:p>
            <a:r>
              <a:rPr lang="ru-RU" sz="2400" b="1">
                <a:solidFill>
                  <a:schemeClr val="bg1"/>
                </a:solidFill>
                <a:latin typeface="Arial" pitchFamily="34" charset="0"/>
              </a:rPr>
              <a:t>Не подходят участки 1 и 2. Участок 1 – заболочен, участок 2 – имеет склон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30052">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30052">
                                            <p:txEl>
                                              <p:pRg st="1" end="1"/>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cstate="print"/>
          <a:srcRect/>
          <a:stretch>
            <a:fillRect/>
          </a:stretch>
        </p:blipFill>
        <p:spPr bwMode="auto">
          <a:xfrm>
            <a:off x="0" y="0"/>
            <a:ext cx="4859338" cy="3605213"/>
          </a:xfrm>
          <a:prstGeom prst="rect">
            <a:avLst/>
          </a:prstGeom>
          <a:noFill/>
          <a:ln w="9525">
            <a:noFill/>
            <a:miter lim="800000"/>
            <a:headEnd/>
            <a:tailEnd/>
          </a:ln>
          <a:effectLst/>
        </p:spPr>
      </p:pic>
      <p:pic>
        <p:nvPicPr>
          <p:cNvPr id="131075" name="Picture 3"/>
          <p:cNvPicPr>
            <a:picLocks noChangeAspect="1" noChangeArrowheads="1"/>
          </p:cNvPicPr>
          <p:nvPr/>
        </p:nvPicPr>
        <p:blipFill>
          <a:blip r:embed="rId3" cstate="print"/>
          <a:srcRect/>
          <a:stretch>
            <a:fillRect/>
          </a:stretch>
        </p:blipFill>
        <p:spPr bwMode="auto">
          <a:xfrm>
            <a:off x="4572000" y="2836863"/>
            <a:ext cx="4572000" cy="4021137"/>
          </a:xfrm>
          <a:prstGeom prst="rect">
            <a:avLst/>
          </a:prstGeom>
          <a:noFill/>
          <a:ln w="9525">
            <a:noFill/>
            <a:miter lim="800000"/>
            <a:headEnd/>
            <a:tailEnd/>
          </a:ln>
          <a:effectLst/>
        </p:spPr>
      </p:pic>
      <p:sp>
        <p:nvSpPr>
          <p:cNvPr id="131076" name="Rectangle 4"/>
          <p:cNvSpPr>
            <a:spLocks noChangeArrowheads="1"/>
          </p:cNvSpPr>
          <p:nvPr/>
        </p:nvSpPr>
        <p:spPr bwMode="auto">
          <a:xfrm>
            <a:off x="179388" y="3644900"/>
            <a:ext cx="4248150" cy="2771775"/>
          </a:xfrm>
          <a:prstGeom prst="rect">
            <a:avLst/>
          </a:prstGeom>
          <a:noFill/>
          <a:ln w="9525">
            <a:noFill/>
            <a:miter lim="800000"/>
            <a:headEnd/>
            <a:tailEnd/>
          </a:ln>
          <a:effectLst/>
        </p:spPr>
        <p:txBody>
          <a:bodyPr anchor="ctr">
            <a:spAutoFit/>
          </a:bodyPr>
          <a:lstStyle/>
          <a:p>
            <a:r>
              <a:rPr lang="ru-RU" sz="2400" b="1">
                <a:solidFill>
                  <a:srgbClr val="FF0000"/>
                </a:solidFill>
                <a:latin typeface="Arial" pitchFamily="34" charset="0"/>
              </a:rPr>
              <a:t>3.22</a:t>
            </a:r>
            <a:r>
              <a:rPr lang="ru-RU" sz="2400">
                <a:solidFill>
                  <a:srgbClr val="000066"/>
                </a:solidFill>
                <a:latin typeface="Arial" pitchFamily="34" charset="0"/>
              </a:rPr>
              <a:t> </a:t>
            </a:r>
            <a:r>
              <a:rPr lang="ru-RU" sz="2000" b="1">
                <a:solidFill>
                  <a:srgbClr val="000066"/>
                </a:solidFill>
                <a:latin typeface="Arial" pitchFamily="34" charset="0"/>
              </a:rPr>
              <a:t>На рисунках представлены варианты профиля рельефа местности, построенные на основе карты по линии А – В разными учащимися.</a:t>
            </a:r>
            <a:r>
              <a:rPr lang="ru-RU" sz="2400" b="1">
                <a:solidFill>
                  <a:srgbClr val="000066"/>
                </a:solidFill>
                <a:latin typeface="Arial" pitchFamily="34" charset="0"/>
              </a:rPr>
              <a:t> Какой из профилей построен верно?</a:t>
            </a:r>
          </a:p>
        </p:txBody>
      </p:sp>
      <p:sp>
        <p:nvSpPr>
          <p:cNvPr id="131077" name="Rectangle 5"/>
          <p:cNvSpPr>
            <a:spLocks noChangeArrowheads="1"/>
          </p:cNvSpPr>
          <p:nvPr/>
        </p:nvSpPr>
        <p:spPr bwMode="auto">
          <a:xfrm>
            <a:off x="6084888" y="836613"/>
            <a:ext cx="565150" cy="914400"/>
          </a:xfrm>
          <a:prstGeom prst="rect">
            <a:avLst/>
          </a:prstGeom>
          <a:noFill/>
          <a:ln w="9525">
            <a:noFill/>
            <a:miter lim="800000"/>
            <a:headEnd/>
            <a:tailEnd/>
          </a:ln>
          <a:effectLst/>
        </p:spPr>
        <p:txBody>
          <a:bodyPr wrap="none">
            <a:spAutoFit/>
          </a:bodyPr>
          <a:lstStyle/>
          <a:p>
            <a:r>
              <a:rPr lang="ru-RU" sz="5400" b="1">
                <a:solidFill>
                  <a:schemeClr val="bg1"/>
                </a:solidFill>
                <a:latin typeface="Arial"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31077">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1573</TotalTime>
  <Words>11848</Words>
  <Application>Microsoft Office PowerPoint</Application>
  <PresentationFormat>Экран (4:3)</PresentationFormat>
  <Paragraphs>2558</Paragraphs>
  <Slides>173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173</vt:i4>
      </vt:variant>
    </vt:vector>
  </HeadingPairs>
  <TitlesOfParts>
    <vt:vector size="177" baseType="lpstr">
      <vt:lpstr>Arial</vt:lpstr>
      <vt:lpstr>Times New Roman</vt:lpstr>
      <vt:lpstr>MS Mincho</vt:lpstr>
      <vt:lpstr>Оформление по умолчанию</vt:lpstr>
      <vt:lpstr>9 вариантов ГИА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lpstr>Слайд 92</vt:lpstr>
      <vt:lpstr>Слайд 93</vt:lpstr>
      <vt:lpstr>Слайд 94</vt:lpstr>
      <vt:lpstr>Слайд 95</vt:lpstr>
      <vt:lpstr>Слайд 96</vt:lpstr>
      <vt:lpstr>Слайд 97</vt:lpstr>
      <vt:lpstr>Слайд 98</vt:lpstr>
      <vt:lpstr>Слайд 99</vt:lpstr>
      <vt:lpstr>Слайд 100</vt:lpstr>
      <vt:lpstr>Слайд 101</vt:lpstr>
      <vt:lpstr>Слайд 102</vt:lpstr>
      <vt:lpstr>Слайд 103</vt:lpstr>
      <vt:lpstr>Слайд 104</vt:lpstr>
      <vt:lpstr>Слайд 105</vt:lpstr>
      <vt:lpstr>Слайд 106</vt:lpstr>
      <vt:lpstr>Слайд 107</vt:lpstr>
      <vt:lpstr>Слайд 108</vt:lpstr>
      <vt:lpstr>Слайд 109</vt:lpstr>
      <vt:lpstr>Слайд 110</vt:lpstr>
      <vt:lpstr>Слайд 111</vt:lpstr>
      <vt:lpstr>Слайд 112</vt:lpstr>
      <vt:lpstr>Слайд 113</vt:lpstr>
      <vt:lpstr>Слайд 114</vt:lpstr>
      <vt:lpstr>Слайд 115</vt:lpstr>
      <vt:lpstr>Слайд 116</vt:lpstr>
      <vt:lpstr>Слайд 117</vt:lpstr>
      <vt:lpstr>Слайд 118</vt:lpstr>
      <vt:lpstr>Слайд 119</vt:lpstr>
      <vt:lpstr>Слайд 120</vt:lpstr>
      <vt:lpstr>Слайд 121</vt:lpstr>
      <vt:lpstr>Слайд 122</vt:lpstr>
      <vt:lpstr>Слайд 123</vt:lpstr>
      <vt:lpstr>Ответ 6.24</vt:lpstr>
      <vt:lpstr>Слайд 125</vt:lpstr>
      <vt:lpstr>Слайд 126</vt:lpstr>
      <vt:lpstr>Слайд 127</vt:lpstr>
      <vt:lpstr>Ответ 8.24</vt:lpstr>
      <vt:lpstr>Слайд 129</vt:lpstr>
      <vt:lpstr>Слайд 130</vt:lpstr>
      <vt:lpstr>Слайд 131</vt:lpstr>
      <vt:lpstr>Слайд 132</vt:lpstr>
      <vt:lpstr>Слайд 133</vt:lpstr>
      <vt:lpstr>Слайд 134</vt:lpstr>
      <vt:lpstr>Слайд 135</vt:lpstr>
      <vt:lpstr>Слайд 136</vt:lpstr>
      <vt:lpstr>Слайд 137</vt:lpstr>
      <vt:lpstr>Слайд 138</vt:lpstr>
      <vt:lpstr>Слайд 139</vt:lpstr>
      <vt:lpstr>Слайд 140</vt:lpstr>
      <vt:lpstr>Слайд 141</vt:lpstr>
      <vt:lpstr>Слайд 142</vt:lpstr>
      <vt:lpstr>Слайд 143</vt:lpstr>
      <vt:lpstr>Слайд 144</vt:lpstr>
      <vt:lpstr>Слайд 145</vt:lpstr>
      <vt:lpstr>Слайд 146</vt:lpstr>
      <vt:lpstr>Слайд 147</vt:lpstr>
      <vt:lpstr>Слайд 148</vt:lpstr>
      <vt:lpstr>Слайд 149</vt:lpstr>
      <vt:lpstr>Слайд 150</vt:lpstr>
      <vt:lpstr>Слайд 151</vt:lpstr>
      <vt:lpstr>Слайд 152</vt:lpstr>
      <vt:lpstr>Слайд 153</vt:lpstr>
      <vt:lpstr>Слайд 154</vt:lpstr>
      <vt:lpstr>Слайд 155</vt:lpstr>
      <vt:lpstr>Слайд 156</vt:lpstr>
      <vt:lpstr>Слайд 157</vt:lpstr>
      <vt:lpstr>Слайд 158</vt:lpstr>
      <vt:lpstr>Слайд 159</vt:lpstr>
      <vt:lpstr>Слайд 160</vt:lpstr>
      <vt:lpstr>Слайд 161</vt:lpstr>
      <vt:lpstr>Слайд 162</vt:lpstr>
      <vt:lpstr>Слайд 163</vt:lpstr>
      <vt:lpstr>Слайд 164</vt:lpstr>
      <vt:lpstr>Слайд 165</vt:lpstr>
      <vt:lpstr>Слайд 166</vt:lpstr>
      <vt:lpstr>Слайд 167</vt:lpstr>
      <vt:lpstr>Слайд 168</vt:lpstr>
      <vt:lpstr>Слайд 169</vt:lpstr>
      <vt:lpstr>Слайд 170</vt:lpstr>
      <vt:lpstr>Слайд 171</vt:lpstr>
      <vt:lpstr>Слайд 172</vt:lpstr>
      <vt:lpstr>Слайд 173</vt:lpstr>
    </vt:vector>
  </TitlesOfParts>
  <Company>Организация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вариантов ГИА</dc:title>
  <dc:creator>Customer</dc:creator>
  <cp:lastModifiedBy>Надя</cp:lastModifiedBy>
  <cp:revision>18</cp:revision>
  <dcterms:created xsi:type="dcterms:W3CDTF">2011-06-03T09:54:00Z</dcterms:created>
  <dcterms:modified xsi:type="dcterms:W3CDTF">2015-11-01T20:21:17Z</dcterms:modified>
</cp:coreProperties>
</file>